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4"/>
  </p:notesMasterIdLst>
  <p:handoutMasterIdLst>
    <p:handoutMasterId r:id="rId145"/>
  </p:handoutMasterIdLst>
  <p:sldIdLst>
    <p:sldId id="256" r:id="rId2"/>
    <p:sldId id="399" r:id="rId3"/>
    <p:sldId id="400" r:id="rId4"/>
    <p:sldId id="461" r:id="rId5"/>
    <p:sldId id="462" r:id="rId6"/>
    <p:sldId id="339" r:id="rId7"/>
    <p:sldId id="463" r:id="rId8"/>
    <p:sldId id="344" r:id="rId9"/>
    <p:sldId id="402" r:id="rId10"/>
    <p:sldId id="346" r:id="rId11"/>
    <p:sldId id="345" r:id="rId12"/>
    <p:sldId id="401" r:id="rId13"/>
    <p:sldId id="347" r:id="rId14"/>
    <p:sldId id="465" r:id="rId15"/>
    <p:sldId id="480" r:id="rId16"/>
    <p:sldId id="403" r:id="rId17"/>
    <p:sldId id="608" r:id="rId18"/>
    <p:sldId id="609" r:id="rId19"/>
    <p:sldId id="610" r:id="rId20"/>
    <p:sldId id="611" r:id="rId21"/>
    <p:sldId id="612" r:id="rId22"/>
    <p:sldId id="613" r:id="rId23"/>
    <p:sldId id="614" r:id="rId24"/>
    <p:sldId id="615" r:id="rId25"/>
    <p:sldId id="616" r:id="rId26"/>
    <p:sldId id="617" r:id="rId27"/>
    <p:sldId id="618" r:id="rId28"/>
    <p:sldId id="619" r:id="rId29"/>
    <p:sldId id="620" r:id="rId30"/>
    <p:sldId id="621" r:id="rId31"/>
    <p:sldId id="622" r:id="rId32"/>
    <p:sldId id="624" r:id="rId33"/>
    <p:sldId id="625" r:id="rId34"/>
    <p:sldId id="626" r:id="rId35"/>
    <p:sldId id="562" r:id="rId36"/>
    <p:sldId id="731" r:id="rId37"/>
    <p:sldId id="468" r:id="rId38"/>
    <p:sldId id="467" r:id="rId39"/>
    <p:sldId id="466" r:id="rId40"/>
    <p:sldId id="341" r:id="rId41"/>
    <p:sldId id="511" r:id="rId42"/>
    <p:sldId id="512" r:id="rId43"/>
    <p:sldId id="502" r:id="rId44"/>
    <p:sldId id="563" r:id="rId45"/>
    <p:sldId id="564" r:id="rId46"/>
    <p:sldId id="565" r:id="rId47"/>
    <p:sldId id="566" r:id="rId48"/>
    <p:sldId id="567" r:id="rId49"/>
    <p:sldId id="348" r:id="rId50"/>
    <p:sldId id="510" r:id="rId51"/>
    <p:sldId id="568" r:id="rId52"/>
    <p:sldId id="569" r:id="rId53"/>
    <p:sldId id="570" r:id="rId54"/>
    <p:sldId id="571" r:id="rId55"/>
    <p:sldId id="573" r:id="rId56"/>
    <p:sldId id="572" r:id="rId57"/>
    <p:sldId id="574" r:id="rId58"/>
    <p:sldId id="575" r:id="rId59"/>
    <p:sldId id="576" r:id="rId60"/>
    <p:sldId id="577" r:id="rId61"/>
    <p:sldId id="578" r:id="rId62"/>
    <p:sldId id="579" r:id="rId63"/>
    <p:sldId id="580" r:id="rId64"/>
    <p:sldId id="581" r:id="rId65"/>
    <p:sldId id="582" r:id="rId66"/>
    <p:sldId id="583" r:id="rId67"/>
    <p:sldId id="584" r:id="rId68"/>
    <p:sldId id="370" r:id="rId69"/>
    <p:sldId id="405" r:id="rId70"/>
    <p:sldId id="406" r:id="rId71"/>
    <p:sldId id="371" r:id="rId72"/>
    <p:sldId id="373" r:id="rId73"/>
    <p:sldId id="374" r:id="rId74"/>
    <p:sldId id="375" r:id="rId75"/>
    <p:sldId id="585" r:id="rId76"/>
    <p:sldId id="586" r:id="rId77"/>
    <p:sldId id="587" r:id="rId78"/>
    <p:sldId id="588" r:id="rId79"/>
    <p:sldId id="589" r:id="rId80"/>
    <p:sldId id="590" r:id="rId81"/>
    <p:sldId id="381" r:id="rId82"/>
    <p:sldId id="591" r:id="rId83"/>
    <p:sldId id="384" r:id="rId84"/>
    <p:sldId id="595" r:id="rId85"/>
    <p:sldId id="594" r:id="rId86"/>
    <p:sldId id="596" r:id="rId87"/>
    <p:sldId id="597" r:id="rId88"/>
    <p:sldId id="592" r:id="rId89"/>
    <p:sldId id="394" r:id="rId90"/>
    <p:sldId id="395" r:id="rId91"/>
    <p:sldId id="404" r:id="rId92"/>
    <p:sldId id="396" r:id="rId93"/>
    <p:sldId id="450" r:id="rId94"/>
    <p:sldId id="481" r:id="rId95"/>
    <p:sldId id="451" r:id="rId96"/>
    <p:sldId id="452" r:id="rId97"/>
    <p:sldId id="833" r:id="rId98"/>
    <p:sldId id="834" r:id="rId99"/>
    <p:sldId id="408" r:id="rId100"/>
    <p:sldId id="398" r:id="rId101"/>
    <p:sldId id="263" r:id="rId102"/>
    <p:sldId id="598" r:id="rId103"/>
    <p:sldId id="835" r:id="rId104"/>
    <p:sldId id="836" r:id="rId105"/>
    <p:sldId id="837" r:id="rId106"/>
    <p:sldId id="838" r:id="rId107"/>
    <p:sldId id="839" r:id="rId108"/>
    <p:sldId id="840" r:id="rId109"/>
    <p:sldId id="841" r:id="rId110"/>
    <p:sldId id="842" r:id="rId111"/>
    <p:sldId id="843" r:id="rId112"/>
    <p:sldId id="844" r:id="rId113"/>
    <p:sldId id="845" r:id="rId114"/>
    <p:sldId id="846" r:id="rId115"/>
    <p:sldId id="294" r:id="rId116"/>
    <p:sldId id="307" r:id="rId117"/>
    <p:sldId id="309" r:id="rId118"/>
    <p:sldId id="310" r:id="rId119"/>
    <p:sldId id="469" r:id="rId120"/>
    <p:sldId id="847" r:id="rId121"/>
    <p:sldId id="848" r:id="rId122"/>
    <p:sldId id="470" r:id="rId123"/>
    <p:sldId id="421" r:id="rId124"/>
    <p:sldId id="483" r:id="rId125"/>
    <p:sldId id="331" r:id="rId126"/>
    <p:sldId id="415" r:id="rId127"/>
    <p:sldId id="484" r:id="rId128"/>
    <p:sldId id="425" r:id="rId129"/>
    <p:sldId id="485" r:id="rId130"/>
    <p:sldId id="427" r:id="rId131"/>
    <p:sldId id="432" r:id="rId132"/>
    <p:sldId id="433" r:id="rId133"/>
    <p:sldId id="436" r:id="rId134"/>
    <p:sldId id="413" r:id="rId135"/>
    <p:sldId id="849" r:id="rId136"/>
    <p:sldId id="850" r:id="rId137"/>
    <p:sldId id="446" r:id="rId138"/>
    <p:sldId id="438" r:id="rId139"/>
    <p:sldId id="442" r:id="rId140"/>
    <p:sldId id="439" r:id="rId141"/>
    <p:sldId id="443" r:id="rId142"/>
    <p:sldId id="440" r:id="rId143"/>
  </p:sldIdLst>
  <p:sldSz cx="9144000" cy="6858000" type="screen4x3"/>
  <p:notesSz cx="7099300" cy="10234613"/>
  <p:kinsoku lang="zh-CN"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1600" b="1"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600" b="1"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600" b="1"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600" b="1"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600" b="1" kern="1200">
        <a:solidFill>
          <a:schemeClr val="tx1"/>
        </a:solidFill>
        <a:latin typeface="Arial" panose="020B0604020202020204" pitchFamily="34" charset="0"/>
        <a:ea typeface="+mn-ea"/>
        <a:cs typeface="+mn-cs"/>
      </a:defRPr>
    </a:lvl5pPr>
    <a:lvl6pPr marL="2286000" algn="l" defTabSz="914400" rtl="0" eaLnBrk="1" latinLnBrk="0" hangingPunct="1">
      <a:defRPr sz="1600" b="1" kern="1200">
        <a:solidFill>
          <a:schemeClr val="tx1"/>
        </a:solidFill>
        <a:latin typeface="Arial" panose="020B0604020202020204" pitchFamily="34" charset="0"/>
        <a:ea typeface="+mn-ea"/>
        <a:cs typeface="+mn-cs"/>
      </a:defRPr>
    </a:lvl6pPr>
    <a:lvl7pPr marL="2743200" algn="l" defTabSz="914400" rtl="0" eaLnBrk="1" latinLnBrk="0" hangingPunct="1">
      <a:defRPr sz="1600" b="1" kern="1200">
        <a:solidFill>
          <a:schemeClr val="tx1"/>
        </a:solidFill>
        <a:latin typeface="Arial" panose="020B0604020202020204" pitchFamily="34" charset="0"/>
        <a:ea typeface="+mn-ea"/>
        <a:cs typeface="+mn-cs"/>
      </a:defRPr>
    </a:lvl7pPr>
    <a:lvl8pPr marL="3200400" algn="l" defTabSz="914400" rtl="0" eaLnBrk="1" latinLnBrk="0" hangingPunct="1">
      <a:defRPr sz="1600" b="1" kern="1200">
        <a:solidFill>
          <a:schemeClr val="tx1"/>
        </a:solidFill>
        <a:latin typeface="Arial" panose="020B0604020202020204" pitchFamily="34" charset="0"/>
        <a:ea typeface="+mn-ea"/>
        <a:cs typeface="+mn-cs"/>
      </a:defRPr>
    </a:lvl8pPr>
    <a:lvl9pPr marL="3657600" algn="l" defTabSz="914400" rtl="0" eaLnBrk="1" latinLnBrk="0" hangingPunct="1">
      <a:defRPr sz="16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33"/>
    <a:srgbClr val="7B8A74"/>
    <a:srgbClr val="A50021"/>
    <a:srgbClr val="009900"/>
    <a:srgbClr val="0A10F4"/>
    <a:srgbClr val="006600"/>
    <a:srgbClr val="993300"/>
    <a:srgbClr val="FF83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1" autoAdjust="0"/>
    <p:restoredTop sz="86410" autoAdjust="0"/>
  </p:normalViewPr>
  <p:slideViewPr>
    <p:cSldViewPr snapToGrid="0">
      <p:cViewPr varScale="1">
        <p:scale>
          <a:sx n="72" d="100"/>
          <a:sy n="72" d="100"/>
        </p:scale>
        <p:origin x="748" y="48"/>
      </p:cViewPr>
      <p:guideLst>
        <p:guide orient="horz" pos="2160"/>
        <p:guide pos="2899"/>
      </p:guideLst>
    </p:cSldViewPr>
  </p:slideViewPr>
  <p:outlineViewPr>
    <p:cViewPr>
      <p:scale>
        <a:sx n="33" d="100"/>
        <a:sy n="33" d="100"/>
      </p:scale>
      <p:origin x="0" y="-161775"/>
    </p:cViewPr>
  </p:outlineViewPr>
  <p:notesTextViewPr>
    <p:cViewPr>
      <p:scale>
        <a:sx n="100" d="100"/>
        <a:sy n="100" d="100"/>
      </p:scale>
      <p:origin x="0" y="0"/>
    </p:cViewPr>
  </p:notesTextViewPr>
  <p:sorterViewPr>
    <p:cViewPr varScale="1">
      <p:scale>
        <a:sx n="100" d="100"/>
        <a:sy n="100" d="100"/>
      </p:scale>
      <p:origin x="0" y="0"/>
    </p:cViewPr>
  </p:sorterViewPr>
  <p:gridSpacing cx="45003" cy="45003"/>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FB09ADE-954F-2367-A06A-16CC50FB38B2}"/>
              </a:ext>
            </a:extLst>
          </p:cNvPr>
          <p:cNvSpPr>
            <a:spLocks noGrp="1" noRot="1" noChangeAspect="1" noChangeArrowheads="1" noTextEdit="1"/>
          </p:cNvSpPr>
          <p:nvPr>
            <p:ph type="sldImg" idx="4294967295"/>
          </p:nvPr>
        </p:nvSpPr>
        <p:spPr bwMode="auto">
          <a:xfrm>
            <a:off x="990600" y="644525"/>
            <a:ext cx="5135563"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1" name="Rectangle 3">
            <a:extLst>
              <a:ext uri="{FF2B5EF4-FFF2-40B4-BE49-F238E27FC236}">
                <a16:creationId xmlns:a16="http://schemas.microsoft.com/office/drawing/2014/main" id="{B014109C-2C07-76AA-D6BC-8502521730B9}"/>
              </a:ext>
            </a:extLst>
          </p:cNvPr>
          <p:cNvSpPr>
            <a:spLocks noGrp="1" noChangeArrowheads="1"/>
          </p:cNvSpPr>
          <p:nvPr>
            <p:ph type="body" sz="quarter" idx="3"/>
          </p:nvPr>
        </p:nvSpPr>
        <p:spPr bwMode="auto">
          <a:xfrm>
            <a:off x="533400" y="4860925"/>
            <a:ext cx="6118225"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269" tIns="49255" rIns="100269" bIns="49255" numCol="1" anchor="t" anchorCtr="0" compatLnSpc="1"/>
          <a:lstStyle/>
          <a:p>
            <a:pPr lvl="0"/>
            <a:r>
              <a:rPr lang="en-US" altLang="zh-CN" noProof="0"/>
              <a:t>We want this to be in font 11 and justify.</a:t>
            </a:r>
          </a:p>
        </p:txBody>
      </p:sp>
    </p:spTree>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87BF26D2-828D-9BA3-1A6B-87B588154B94}"/>
              </a:ext>
            </a:extLst>
          </p:cNvPr>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r>
              <a:rPr lang="en-US" altLang="zh-CN"/>
              <a:t>Start X:40</a:t>
            </a:r>
          </a:p>
        </p:txBody>
      </p:sp>
      <p:sp>
        <p:nvSpPr>
          <p:cNvPr id="5122" name="Rectangle 3">
            <a:extLst>
              <a:ext uri="{FF2B5EF4-FFF2-40B4-BE49-F238E27FC236}">
                <a16:creationId xmlns:a16="http://schemas.microsoft.com/office/drawing/2014/main" id="{A569FB79-4DDA-6077-B495-19F91322BA15}"/>
              </a:ext>
            </a:extLst>
          </p:cNvPr>
          <p:cNvSpPr>
            <a:spLocks noGrp="1" noRot="1" noChangeAspect="1" noChangeArrowheads="1" noTextEdit="1"/>
          </p:cNvSpPr>
          <p:nvPr>
            <p:ph type="sldImg" idx="429496729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3025948D-CF18-AD41-3039-A26849B316D7}"/>
              </a:ext>
            </a:extLst>
          </p:cNvPr>
          <p:cNvSpPr>
            <a:spLocks noGrp="1" noRot="1" noChangeArrowheads="1" noTextEdit="1"/>
          </p:cNvSpPr>
          <p:nvPr>
            <p:ph type="sldImg" idx="4294967295"/>
          </p:nvPr>
        </p:nvSpPr>
        <p:spPr/>
      </p:sp>
      <p:sp>
        <p:nvSpPr>
          <p:cNvPr id="34818" name="Rectangle 3">
            <a:extLst>
              <a:ext uri="{FF2B5EF4-FFF2-40B4-BE49-F238E27FC236}">
                <a16:creationId xmlns:a16="http://schemas.microsoft.com/office/drawing/2014/main" id="{DEA8CD7E-0761-E146-C0E1-509E7B6B5D5D}"/>
              </a:ext>
            </a:extLst>
          </p:cNvPr>
          <p:cNvSpPr>
            <a:spLocks noGrp="1" noChangeArrowheads="1"/>
          </p:cNvSpPr>
          <p:nvPr>
            <p:ph type="body" idx="4294967295"/>
          </p:nvPr>
        </p:nvSpPr>
        <p:spPr>
          <a:xfrm>
            <a:off x="533400" y="4860925"/>
            <a:ext cx="6118225" cy="4605338"/>
          </a:xfrm>
        </p:spPr>
        <p:txBody>
          <a:bodyPr>
            <a:prstTxWarp prst="textNoShape">
              <a:avLst/>
            </a:prstTxWarp>
          </a:bodyPr>
          <a:lstStyle/>
          <a:p>
            <a:r>
              <a:rPr lang="en-US" altLang="zh-CN"/>
              <a:t>So CPU time is determined by 3 factors.</a:t>
            </a:r>
          </a:p>
          <a:p>
            <a:endParaRPr lang="en-US" altLang="zh-CN"/>
          </a:p>
          <a:p>
            <a:r>
              <a:rPr lang="en-US" altLang="zh-CN"/>
              <a:t>The formula is specially useful because it separates the 3 key factors that affect performance.</a:t>
            </a:r>
          </a:p>
          <a:p>
            <a:r>
              <a:rPr lang="en-US" altLang="zh-CN"/>
              <a:t>Time : ( length, CPI, Clock). Which are software dependent and which are hardware dependent?</a:t>
            </a:r>
          </a:p>
          <a:p>
            <a:endParaRPr lang="en-US" altLang="zh-CN"/>
          </a:p>
          <a:p>
            <a:r>
              <a:rPr lang="en-US" altLang="zh-CN"/>
              <a:t>The table shows how such 3 factors are affected by other techniques.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15721A91-12D8-8C10-B98A-8458AE5B8F98}"/>
              </a:ext>
            </a:extLst>
          </p:cNvPr>
          <p:cNvSpPr>
            <a:spLocks noGrp="1" noRot="1" noChangeArrowheads="1" noTextEdit="1"/>
          </p:cNvSpPr>
          <p:nvPr>
            <p:ph type="sldImg" idx="4294967295"/>
          </p:nvPr>
        </p:nvSpPr>
        <p:spPr/>
      </p:sp>
      <p:sp>
        <p:nvSpPr>
          <p:cNvPr id="36866" name="Rectangle 3">
            <a:extLst>
              <a:ext uri="{FF2B5EF4-FFF2-40B4-BE49-F238E27FC236}">
                <a16:creationId xmlns:a16="http://schemas.microsoft.com/office/drawing/2014/main" id="{0860947C-32D1-28E2-1EA7-73E13EEBCE1A}"/>
              </a:ext>
            </a:extLst>
          </p:cNvPr>
          <p:cNvSpPr>
            <a:spLocks noGrp="1" noChangeArrowheads="1"/>
          </p:cNvSpPr>
          <p:nvPr>
            <p:ph type="body" idx="4294967295"/>
          </p:nvPr>
        </p:nvSpPr>
        <p:spPr>
          <a:xfrm>
            <a:off x="533400" y="4860925"/>
            <a:ext cx="6118225" cy="4605338"/>
          </a:xfrm>
        </p:spPr>
        <p:txBody>
          <a:bodyPr>
            <a:prstTxWarp prst="textNoShape">
              <a:avLst/>
            </a:prstTxWarp>
          </a:bodyPr>
          <a:lstStyle/>
          <a:p>
            <a:r>
              <a:rPr lang="en-US" altLang="zh-CN"/>
              <a:t>So CPU time is determined by 3 factors.</a:t>
            </a:r>
          </a:p>
          <a:p>
            <a:endParaRPr lang="en-US" altLang="zh-CN"/>
          </a:p>
          <a:p>
            <a:r>
              <a:rPr lang="en-US" altLang="zh-CN"/>
              <a:t>The formula is specially useful because it separates the 3 key factors that affect performance.</a:t>
            </a:r>
          </a:p>
          <a:p>
            <a:r>
              <a:rPr lang="en-US" altLang="zh-CN"/>
              <a:t>Time : ( length, CPI, Clock). Which are software dependent and which are hardware dependent?</a:t>
            </a:r>
          </a:p>
          <a:p>
            <a:endParaRPr lang="en-US" altLang="zh-CN"/>
          </a:p>
          <a:p>
            <a:r>
              <a:rPr lang="en-US" altLang="zh-CN"/>
              <a:t>The table shows how such 3 factors are affected by other techniques.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0CC16467-B6EF-7B05-7FE6-BAF6A22F67C5}"/>
              </a:ext>
            </a:extLst>
          </p:cNvPr>
          <p:cNvSpPr>
            <a:spLocks noGrp="1" noRot="1" noChangeArrowheads="1" noTextEdit="1"/>
          </p:cNvSpPr>
          <p:nvPr>
            <p:ph type="sldImg" idx="4294967295"/>
          </p:nvPr>
        </p:nvSpPr>
        <p:spPr/>
      </p:sp>
      <p:sp>
        <p:nvSpPr>
          <p:cNvPr id="38914" name="Rectangle 3">
            <a:extLst>
              <a:ext uri="{FF2B5EF4-FFF2-40B4-BE49-F238E27FC236}">
                <a16:creationId xmlns:a16="http://schemas.microsoft.com/office/drawing/2014/main" id="{BE893559-62F6-55D8-366B-B57576A7EA38}"/>
              </a:ext>
            </a:extLst>
          </p:cNvPr>
          <p:cNvSpPr>
            <a:spLocks noGrp="1" noChangeArrowheads="1"/>
          </p:cNvSpPr>
          <p:nvPr>
            <p:ph type="body" idx="4294967295"/>
          </p:nvPr>
        </p:nvSpPr>
        <p:spPr>
          <a:xfrm>
            <a:off x="533400" y="4860925"/>
            <a:ext cx="6118225" cy="4605338"/>
          </a:xfrm>
        </p:spPr>
        <p:txBody>
          <a:bodyPr>
            <a:prstTxWarp prst="textNoShape">
              <a:avLst/>
            </a:prstTxWarp>
          </a:bodyPr>
          <a:lstStyle/>
          <a:p>
            <a:r>
              <a:rPr lang="en-US" altLang="zh-CN"/>
              <a:t>CPU execution time, clock cycle are easy to get.</a:t>
            </a:r>
          </a:p>
          <a:p>
            <a:r>
              <a:rPr lang="en-US" altLang="zh-CN"/>
              <a:t>How to measure CPI or instruction count? Static counting for small programs or dynamic recording tools(simulator and hardware counter) for large programs.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60BC4227-16EF-0479-ED01-1393C1C9124D}"/>
              </a:ext>
            </a:extLst>
          </p:cNvPr>
          <p:cNvSpPr>
            <a:spLocks noGrp="1" noRot="1" noChangeArrowheads="1" noTextEdit="1"/>
          </p:cNvSpPr>
          <p:nvPr>
            <p:ph type="sldImg" idx="4294967295"/>
          </p:nvPr>
        </p:nvSpPr>
        <p:spPr/>
      </p:sp>
      <p:sp>
        <p:nvSpPr>
          <p:cNvPr id="40962" name="Rectangle 3">
            <a:extLst>
              <a:ext uri="{FF2B5EF4-FFF2-40B4-BE49-F238E27FC236}">
                <a16:creationId xmlns:a16="http://schemas.microsoft.com/office/drawing/2014/main" id="{BE936026-378B-3E90-D356-E590D41F46EF}"/>
              </a:ext>
            </a:extLst>
          </p:cNvPr>
          <p:cNvSpPr>
            <a:spLocks noGrp="1" noChangeArrowheads="1"/>
          </p:cNvSpPr>
          <p:nvPr>
            <p:ph type="body" idx="4294967295"/>
          </p:nvPr>
        </p:nvSpPr>
        <p:spPr>
          <a:xfrm>
            <a:off x="533400" y="4860925"/>
            <a:ext cx="6118225" cy="4605338"/>
          </a:xfrm>
        </p:spPr>
        <p:txBody>
          <a:bodyPr>
            <a:prstTxWarp prst="textNoShape">
              <a:avLst/>
            </a:prstTxWarp>
          </a:bodyPr>
          <a:lstStyle/>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85E23917-20F8-867B-4CE4-48E31752694E}"/>
              </a:ext>
            </a:extLst>
          </p:cNvPr>
          <p:cNvSpPr>
            <a:spLocks noGrp="1" noRot="1" noChangeArrowheads="1" noTextEdit="1"/>
          </p:cNvSpPr>
          <p:nvPr>
            <p:ph type="sldImg" idx="4294967295"/>
          </p:nvPr>
        </p:nvSpPr>
        <p:spPr/>
      </p:sp>
      <p:sp>
        <p:nvSpPr>
          <p:cNvPr id="43010" name="Rectangle 3">
            <a:extLst>
              <a:ext uri="{FF2B5EF4-FFF2-40B4-BE49-F238E27FC236}">
                <a16:creationId xmlns:a16="http://schemas.microsoft.com/office/drawing/2014/main" id="{80364652-E103-820E-3DF2-D96C9EB46112}"/>
              </a:ext>
            </a:extLst>
          </p:cNvPr>
          <p:cNvSpPr>
            <a:spLocks noGrp="1" noChangeArrowheads="1"/>
          </p:cNvSpPr>
          <p:nvPr>
            <p:ph type="body" idx="4294967295"/>
          </p:nvPr>
        </p:nvSpPr>
        <p:spPr>
          <a:xfrm>
            <a:off x="533400" y="4860925"/>
            <a:ext cx="6118225" cy="4605338"/>
          </a:xfrm>
        </p:spPr>
        <p:txBody>
          <a:bodyPr>
            <a:prstTxWarp prst="textNoShape">
              <a:avLst/>
            </a:prstTxWarp>
          </a:bodyPr>
          <a:lstStyle/>
          <a:p>
            <a:r>
              <a:rPr lang="en-US" altLang="zh-CN"/>
              <a:t>Due to such pitfalls, MIPS is not a convincing measurement of the speed.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CD8BE618-5AD8-AD22-008E-A630DFA62967}"/>
              </a:ext>
            </a:extLst>
          </p:cNvPr>
          <p:cNvSpPr>
            <a:spLocks noGrp="1" noRot="1" noChangeArrowheads="1" noTextEdit="1"/>
          </p:cNvSpPr>
          <p:nvPr>
            <p:ph type="sldImg" idx="4294967295"/>
          </p:nvPr>
        </p:nvSpPr>
        <p:spPr>
          <a:xfrm>
            <a:off x="1144588" y="576263"/>
            <a:ext cx="4586287" cy="3440112"/>
          </a:xfrm>
        </p:spPr>
      </p:sp>
      <p:sp>
        <p:nvSpPr>
          <p:cNvPr id="45058" name="Rectangle 3">
            <a:extLst>
              <a:ext uri="{FF2B5EF4-FFF2-40B4-BE49-F238E27FC236}">
                <a16:creationId xmlns:a16="http://schemas.microsoft.com/office/drawing/2014/main" id="{497BA37E-CF82-2147-7766-D8031B5A7BA3}"/>
              </a:ext>
            </a:extLst>
          </p:cNvPr>
          <p:cNvSpPr>
            <a:spLocks noGrp="1" noChangeArrowheads="1"/>
          </p:cNvSpPr>
          <p:nvPr>
            <p:ph type="body" idx="4294967295"/>
          </p:nvPr>
        </p:nvSpPr>
        <p:spPr>
          <a:xfrm>
            <a:off x="515938" y="4343400"/>
            <a:ext cx="5910262" cy="4114800"/>
          </a:xfrm>
        </p:spPr>
        <p:txBody>
          <a:bodyPr lIns="90045" tIns="44232" rIns="90045" bIns="44232">
            <a:prstTxWarp prst="textNoShape">
              <a:avLst/>
            </a:prstTxWarp>
          </a:bodyPr>
          <a:lstStyle/>
          <a:p>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2746E49-8D38-476D-A8A5-6B51DCFC3D2D}"/>
              </a:ext>
            </a:extLst>
          </p:cNvPr>
          <p:cNvSpPr>
            <a:spLocks noGrp="1" noRot="1" noChangeArrowheads="1" noTextEdit="1"/>
          </p:cNvSpPr>
          <p:nvPr>
            <p:ph type="sldImg" idx="4294967295"/>
          </p:nvPr>
        </p:nvSpPr>
        <p:spPr/>
      </p:sp>
      <p:sp>
        <p:nvSpPr>
          <p:cNvPr id="47106" name="Rectangle 3">
            <a:extLst>
              <a:ext uri="{FF2B5EF4-FFF2-40B4-BE49-F238E27FC236}">
                <a16:creationId xmlns:a16="http://schemas.microsoft.com/office/drawing/2014/main" id="{6B2A058E-6846-87E5-4FE0-B4B893A3D761}"/>
              </a:ext>
            </a:extLst>
          </p:cNvPr>
          <p:cNvSpPr>
            <a:spLocks noGrp="1" noChangeArrowheads="1"/>
          </p:cNvSpPr>
          <p:nvPr>
            <p:ph type="body" idx="4294967295"/>
          </p:nvPr>
        </p:nvSpPr>
        <p:spPr>
          <a:xfrm>
            <a:off x="533400" y="4860925"/>
            <a:ext cx="6118225" cy="4605338"/>
          </a:xfrm>
        </p:spPr>
        <p:txBody>
          <a:bodyPr>
            <a:prstTxWarp prst="textNoShape">
              <a:avLst/>
            </a:prstTxWarp>
          </a:bodyPr>
          <a:lstStyle/>
          <a:p>
            <a:pPr algn="l">
              <a:lnSpc>
                <a:spcPct val="100000"/>
              </a:lnSpc>
              <a:spcBef>
                <a:spcPct val="0"/>
              </a:spcBef>
            </a:pPr>
            <a:endParaRPr lang="en-US" altLang="zh-CN" sz="1800">
              <a:latin typeface="Helvetica" panose="020B0604020202020204" pitchFamily="34" charset="0"/>
            </a:endParaRPr>
          </a:p>
          <a:p>
            <a:pPr algn="l">
              <a:lnSpc>
                <a:spcPct val="100000"/>
              </a:lnSpc>
              <a:spcBef>
                <a:spcPct val="0"/>
              </a:spcBef>
            </a:pPr>
            <a:endParaRPr lang="en-US" altLang="zh-CN" sz="1800">
              <a:latin typeface="Helvetica" panose="020B0604020202020204" pitchFamily="34" charset="0"/>
            </a:endParaRPr>
          </a:p>
          <a:p>
            <a:pPr algn="l">
              <a:lnSpc>
                <a:spcPct val="100000"/>
              </a:lnSpc>
              <a:spcBef>
                <a:spcPct val="0"/>
              </a:spcBef>
            </a:pPr>
            <a:endParaRPr lang="en-US" altLang="zh-CN" sz="1800">
              <a:latin typeface="Helvetica" panose="020B0604020202020204" pitchFamily="34" charset="0"/>
            </a:endParaRPr>
          </a:p>
          <a:p>
            <a:pPr algn="l">
              <a:lnSpc>
                <a:spcPct val="100000"/>
              </a:lnSpc>
              <a:spcBef>
                <a:spcPct val="0"/>
              </a:spcBef>
            </a:pPr>
            <a:endParaRPr lang="en-US" altLang="zh-CN" sz="1800">
              <a:latin typeface="Helvetica"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94FB2AC-FAED-5FDE-DA3C-6B4C88B5B7E1}"/>
              </a:ext>
            </a:extLst>
          </p:cNvPr>
          <p:cNvSpPr>
            <a:spLocks noGrp="1" noRot="1" noChangeArrowheads="1" noTextEdit="1"/>
          </p:cNvSpPr>
          <p:nvPr>
            <p:ph type="sldImg" idx="4294967295"/>
          </p:nvPr>
        </p:nvSpPr>
        <p:spPr/>
      </p:sp>
      <p:sp>
        <p:nvSpPr>
          <p:cNvPr id="49154" name="Rectangle 3">
            <a:extLst>
              <a:ext uri="{FF2B5EF4-FFF2-40B4-BE49-F238E27FC236}">
                <a16:creationId xmlns:a16="http://schemas.microsoft.com/office/drawing/2014/main" id="{16B8B37A-2AD3-27D2-88FD-992D945D8D68}"/>
              </a:ext>
            </a:extLst>
          </p:cNvPr>
          <p:cNvSpPr>
            <a:spLocks noGrp="1" noChangeArrowheads="1"/>
          </p:cNvSpPr>
          <p:nvPr>
            <p:ph type="body" idx="4294967295"/>
          </p:nvPr>
        </p:nvSpPr>
        <p:spPr>
          <a:xfrm>
            <a:off x="533400" y="4860925"/>
            <a:ext cx="6118225" cy="4605338"/>
          </a:xfrm>
        </p:spPr>
        <p:txBody>
          <a:bodyPr>
            <a:prstTxWarp prst="textNoShape">
              <a:avLst/>
            </a:prstTxWarp>
          </a:bodyPr>
          <a:lstStyle/>
          <a:p>
            <a:r>
              <a:rPr lang="en-US" altLang="zh-CN"/>
              <a:t>So far, All we discussed is for the performance evaluation of one computer based on one program. But how to compare 2 computers? Can we use only one program for the comparison purpose? You might have already seen the importance of benchmarks.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243D7D33-2A8A-D4A6-B03B-57AEDB40E086}"/>
              </a:ext>
            </a:extLst>
          </p:cNvPr>
          <p:cNvSpPr>
            <a:spLocks noGrp="1" noRot="1" noChangeArrowheads="1" noTextEdit="1"/>
          </p:cNvSpPr>
          <p:nvPr>
            <p:ph type="sldImg" idx="4294967295"/>
          </p:nvPr>
        </p:nvSpPr>
        <p:spPr/>
      </p:sp>
      <p:sp>
        <p:nvSpPr>
          <p:cNvPr id="51202" name="Rectangle 3">
            <a:extLst>
              <a:ext uri="{FF2B5EF4-FFF2-40B4-BE49-F238E27FC236}">
                <a16:creationId xmlns:a16="http://schemas.microsoft.com/office/drawing/2014/main" id="{D5F45DFE-4E89-5A2D-29FB-E07BD4FDEEE3}"/>
              </a:ext>
            </a:extLst>
          </p:cNvPr>
          <p:cNvSpPr>
            <a:spLocks noGrp="1" noChangeArrowheads="1"/>
          </p:cNvSpPr>
          <p:nvPr>
            <p:ph type="body" idx="4294967295"/>
          </p:nvPr>
        </p:nvSpPr>
        <p:spPr>
          <a:xfrm>
            <a:off x="533400" y="4860925"/>
            <a:ext cx="6118225" cy="4605338"/>
          </a:xfrm>
        </p:spPr>
        <p:txBody>
          <a:bodyPr>
            <a:prstTxWarp prst="textNoShape">
              <a:avLst/>
            </a:prstTxWarp>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51311E07-C855-22A3-0DC1-C37674140FBD}"/>
              </a:ext>
            </a:extLst>
          </p:cNvPr>
          <p:cNvSpPr>
            <a:spLocks noGrp="1" noRot="1" noChangeArrowheads="1" noTextEdit="1"/>
          </p:cNvSpPr>
          <p:nvPr>
            <p:ph type="sldImg" idx="4294967295"/>
          </p:nvPr>
        </p:nvSpPr>
        <p:spPr/>
      </p:sp>
      <p:sp>
        <p:nvSpPr>
          <p:cNvPr id="54274" name="Rectangle 3">
            <a:extLst>
              <a:ext uri="{FF2B5EF4-FFF2-40B4-BE49-F238E27FC236}">
                <a16:creationId xmlns:a16="http://schemas.microsoft.com/office/drawing/2014/main" id="{91BE7DD6-43B3-CFAC-4DDE-D3F4182C2A75}"/>
              </a:ext>
            </a:extLst>
          </p:cNvPr>
          <p:cNvSpPr>
            <a:spLocks noGrp="1" noChangeArrowheads="1"/>
          </p:cNvSpPr>
          <p:nvPr>
            <p:ph type="body" idx="4294967295"/>
          </p:nvPr>
        </p:nvSpPr>
        <p:spPr>
          <a:xfrm>
            <a:off x="533400" y="4860925"/>
            <a:ext cx="6118225" cy="4605338"/>
          </a:xfrm>
        </p:spPr>
        <p:txBody>
          <a:bodyPr lIns="96049" tIns="48024" rIns="96049" bIns="48024">
            <a:prstTxWarp prst="textNoShape">
              <a:avLst/>
            </a:prstTxWarp>
          </a:bodyPr>
          <a:lstStyle/>
          <a:p>
            <a:r>
              <a:rPr lang="en-US" altLang="zh-CN"/>
              <a:t>time reference on machine ÷ time on measured machine is actually the normalized speed (e.g., MIPS) in order to see how many times faster the new machine is than the reference machine.</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57F7412B-5BCB-5C2A-0EF3-3A533A84A434}"/>
              </a:ext>
            </a:extLst>
          </p:cNvPr>
          <p:cNvSpPr>
            <a:spLocks noGrp="1" noRot="1" noChangeAspect="1" noChangeArrowheads="1" noTextEdit="1"/>
          </p:cNvSpPr>
          <p:nvPr>
            <p:ph type="sldImg" idx="4294967295"/>
          </p:nvPr>
        </p:nvSpPr>
        <p:spPr/>
      </p:sp>
      <p:sp>
        <p:nvSpPr>
          <p:cNvPr id="7170" name="Rectangle 3">
            <a:extLst>
              <a:ext uri="{FF2B5EF4-FFF2-40B4-BE49-F238E27FC236}">
                <a16:creationId xmlns:a16="http://schemas.microsoft.com/office/drawing/2014/main" id="{1D5B9616-46C3-C404-E784-AF2CE3BCD326}"/>
              </a:ext>
            </a:extLst>
          </p:cNvPr>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15800A2-9B91-4852-9547-6D4249846909}"/>
              </a:ext>
            </a:extLst>
          </p:cNvPr>
          <p:cNvSpPr>
            <a:spLocks noGrp="1" noRot="1" noChangeArrowheads="1" noTextEdit="1"/>
          </p:cNvSpPr>
          <p:nvPr>
            <p:ph type="sldImg" idx="4294967295"/>
          </p:nvPr>
        </p:nvSpPr>
        <p:spPr>
          <a:xfrm>
            <a:off x="1144588" y="576263"/>
            <a:ext cx="4586287" cy="3440112"/>
          </a:xfrm>
        </p:spPr>
      </p:sp>
      <p:sp>
        <p:nvSpPr>
          <p:cNvPr id="57346" name="Rectangle 3">
            <a:extLst>
              <a:ext uri="{FF2B5EF4-FFF2-40B4-BE49-F238E27FC236}">
                <a16:creationId xmlns:a16="http://schemas.microsoft.com/office/drawing/2014/main" id="{9CAD66FD-DD3E-B9D4-E0CE-CBC015038489}"/>
              </a:ext>
            </a:extLst>
          </p:cNvPr>
          <p:cNvSpPr>
            <a:spLocks noGrp="1" noChangeArrowheads="1"/>
          </p:cNvSpPr>
          <p:nvPr>
            <p:ph type="body" idx="4294967295"/>
          </p:nvPr>
        </p:nvSpPr>
        <p:spPr>
          <a:xfrm>
            <a:off x="515938" y="4343400"/>
            <a:ext cx="5910262" cy="4114800"/>
          </a:xfrm>
        </p:spPr>
        <p:txBody>
          <a:bodyPr lIns="90045" tIns="44232" rIns="90045" bIns="44232">
            <a:prstTxWarp prst="textNoShape">
              <a:avLst/>
            </a:prstTxWarp>
          </a:bodyPr>
          <a:lstStyle/>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D0D819B4-3DBA-2F95-C779-97C1476E8229}"/>
              </a:ext>
            </a:extLst>
          </p:cNvPr>
          <p:cNvSpPr>
            <a:spLocks noGrp="1" noRot="1" noChangeArrowheads="1" noTextEdit="1"/>
          </p:cNvSpPr>
          <p:nvPr>
            <p:ph type="sldImg" idx="4294967295"/>
          </p:nvPr>
        </p:nvSpPr>
        <p:spPr>
          <a:xfrm>
            <a:off x="1144588" y="576263"/>
            <a:ext cx="4586287" cy="3440112"/>
          </a:xfrm>
        </p:spPr>
      </p:sp>
      <p:sp>
        <p:nvSpPr>
          <p:cNvPr id="59394" name="Rectangle 3">
            <a:extLst>
              <a:ext uri="{FF2B5EF4-FFF2-40B4-BE49-F238E27FC236}">
                <a16:creationId xmlns:a16="http://schemas.microsoft.com/office/drawing/2014/main" id="{08EA75CE-4883-D7FA-5B9F-063A522F7E4E}"/>
              </a:ext>
            </a:extLst>
          </p:cNvPr>
          <p:cNvSpPr>
            <a:spLocks noGrp="1" noChangeArrowheads="1"/>
          </p:cNvSpPr>
          <p:nvPr>
            <p:ph type="body" idx="4294967295"/>
          </p:nvPr>
        </p:nvSpPr>
        <p:spPr>
          <a:xfrm>
            <a:off x="515938" y="4343400"/>
            <a:ext cx="5910262" cy="4114800"/>
          </a:xfrm>
        </p:spPr>
        <p:txBody>
          <a:bodyPr lIns="90045" tIns="44232" rIns="90045" bIns="44232">
            <a:prstTxWarp prst="textNoShape">
              <a:avLst/>
            </a:prstTxWarp>
          </a:bodyPr>
          <a:lstStyle/>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40B5C952-CF8E-7D6F-C17D-B9F8A024B4A2}"/>
              </a:ext>
            </a:extLst>
          </p:cNvPr>
          <p:cNvSpPr>
            <a:spLocks noGrp="1" noRot="1" noChangeAspect="1" noChangeArrowheads="1" noTextEdit="1"/>
          </p:cNvSpPr>
          <p:nvPr>
            <p:ph type="sldImg" idx="4294967295"/>
          </p:nvPr>
        </p:nvSpPr>
        <p:spPr/>
      </p:sp>
      <p:sp>
        <p:nvSpPr>
          <p:cNvPr id="61442" name="Rectangle 3">
            <a:extLst>
              <a:ext uri="{FF2B5EF4-FFF2-40B4-BE49-F238E27FC236}">
                <a16:creationId xmlns:a16="http://schemas.microsoft.com/office/drawing/2014/main" id="{2ED373DA-4DF6-43D9-E4CD-D934BC06E721}"/>
              </a:ext>
            </a:extLst>
          </p:cNvPr>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0990A20B-CB52-4089-17E7-D2BD64E7BC7D}"/>
              </a:ext>
            </a:extLst>
          </p:cNvPr>
          <p:cNvSpPr>
            <a:spLocks noGrp="1" noChangeArrowheads="1"/>
          </p:cNvSpPr>
          <p:nvPr>
            <p:ph type="body" idx="4294967295"/>
          </p:nvPr>
        </p:nvSpPr>
        <p:spPr>
          <a:xfrm>
            <a:off x="533400" y="4094163"/>
            <a:ext cx="6118225" cy="5373687"/>
          </a:xfrm>
          <a:ln/>
          <a:extLst>
            <a:ext uri="{91240B29-F687-4F45-9708-019B960494DF}">
              <a14:hiddenLine xmlns:a14="http://schemas.microsoft.com/office/drawing/2010/main" w="12700">
                <a:solidFill>
                  <a:srgbClr val="000000"/>
                </a:solidFill>
                <a:miter lim="800000"/>
                <a:headEnd/>
                <a:tailEnd/>
              </a14:hiddenLine>
            </a:ext>
          </a:extLst>
        </p:spPr>
        <p:txBody>
          <a:bodyPr lIns="100753" tIns="49493" rIns="100753" bIns="49493">
            <a:prstTxWarp prst="textNoShape">
              <a:avLst/>
            </a:prstTxWarp>
          </a:bodyPr>
          <a:lstStyle/>
          <a:p>
            <a:r>
              <a:rPr lang="en-US" altLang="zh-CN"/>
              <a:t>So let’s design a processor.  How and where do we start?</a:t>
            </a:r>
          </a:p>
          <a:p>
            <a:r>
              <a:rPr lang="en-US" altLang="zh-CN"/>
              <a:t>Well, the best place to start is the processor’s instruction set architecture.  After all, the goal of your design is to execute the instructions in the instruction set correctly.</a:t>
            </a:r>
          </a:p>
          <a:p>
            <a:r>
              <a:rPr lang="en-US" altLang="zh-CN"/>
              <a:t>What you need to do is to describe each instruction’s operation in register transfer language.</a:t>
            </a:r>
          </a:p>
          <a:p>
            <a:r>
              <a:rPr lang="en-US" altLang="zh-CN"/>
              <a:t>By looking at the Register Transfer Language description of the instruction, you can figure out the datapath components you need and how to connect these components together.</a:t>
            </a:r>
          </a:p>
          <a:p>
            <a:r>
              <a:rPr lang="en-US" altLang="zh-CN"/>
              <a:t>As I will show you, each datapath component will have its own set of control signals.</a:t>
            </a:r>
          </a:p>
          <a:p>
            <a:r>
              <a:rPr lang="en-US" altLang="zh-CN"/>
              <a:t>And the last step of the processor design task  is to design the control unit that generates the control signals for the datapath.</a:t>
            </a:r>
          </a:p>
          <a:p>
            <a:r>
              <a:rPr lang="en-US" altLang="zh-CN"/>
              <a:t>So what do we mean by Register Transfer Language?</a:t>
            </a:r>
          </a:p>
          <a:p>
            <a:endParaRPr lang="en-US" altLang="zh-CN"/>
          </a:p>
          <a:p>
            <a:r>
              <a:rPr lang="en-US" altLang="zh-CN"/>
              <a:t>+2 = 27 min. (Y:07)</a:t>
            </a:r>
          </a:p>
        </p:txBody>
      </p:sp>
      <p:sp>
        <p:nvSpPr>
          <p:cNvPr id="67586" name="Rectangle 3">
            <a:extLst>
              <a:ext uri="{FF2B5EF4-FFF2-40B4-BE49-F238E27FC236}">
                <a16:creationId xmlns:a16="http://schemas.microsoft.com/office/drawing/2014/main" id="{914BA28A-4775-F228-463A-6744EC7191CE}"/>
              </a:ext>
            </a:extLst>
          </p:cNvPr>
          <p:cNvSpPr>
            <a:spLocks noGrp="1" noRot="1" noChangeAspect="1" noChangeArrowheads="1" noTextEdit="1"/>
          </p:cNvSpPr>
          <p:nvPr>
            <p:ph type="sldImg" idx="4294967295"/>
          </p:nvPr>
        </p:nvSpPr>
        <p:spPr>
          <a:xfrm>
            <a:off x="1427163" y="644525"/>
            <a:ext cx="4259262" cy="3194050"/>
          </a:xfr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33AACF74-7394-62C8-5B67-DA110675582E}"/>
              </a:ext>
            </a:extLst>
          </p:cNvPr>
          <p:cNvSpPr>
            <a:spLocks noGrp="1" noRot="1" noChangeAspect="1" noChangeArrowheads="1" noTextEdit="1"/>
          </p:cNvSpPr>
          <p:nvPr>
            <p:ph type="sldImg" idx="4294967295"/>
          </p:nvPr>
        </p:nvSpPr>
        <p:spPr/>
      </p:sp>
      <p:sp>
        <p:nvSpPr>
          <p:cNvPr id="69634" name="Rectangle 3">
            <a:extLst>
              <a:ext uri="{FF2B5EF4-FFF2-40B4-BE49-F238E27FC236}">
                <a16:creationId xmlns:a16="http://schemas.microsoft.com/office/drawing/2014/main" id="{080BA96B-17D6-DC02-0D65-E19BFBDCB556}"/>
              </a:ext>
            </a:extLst>
          </p:cNvPr>
          <p:cNvSpPr>
            <a:spLocks noGrp="1" noChangeArrowheads="1"/>
          </p:cNvSpPr>
          <p:nvPr>
            <p:ph type="body" idx="4294967295"/>
          </p:nvPr>
        </p:nvSpPr>
        <p:spPr>
          <a:solidFill>
            <a:srgbClr val="FFFFFF"/>
          </a:solidFill>
          <a:ln w="12700">
            <a:solidFill>
              <a:srgbClr val="000000"/>
            </a:solidFill>
            <a:miter lim="800000"/>
            <a:headEnd/>
            <a:tailEnd/>
          </a:ln>
        </p:spPr>
        <p:txBody>
          <a:bodyPr lIns="96460" tIns="48230" rIns="96460" bIns="48230">
            <a:prstTxWarp prst="textNoShape">
              <a:avLst/>
            </a:prstTxWarp>
          </a:bodyPr>
          <a:lstStyle/>
          <a:p>
            <a:pPr>
              <a:buFont typeface="Wingdings" panose="05000000000000000000" pitchFamily="2" charset="2"/>
              <a:buChar char="§"/>
            </a:pPr>
            <a:r>
              <a:rPr lang="en-US" altLang="zh-CN"/>
              <a:t>R0=0 because 1)add  R2, R1, R0 == mv R2, R1 so MIPS has no mv instruction.2) R0, used with slt,beq,bne, can generate other conditional branch. See p128.</a:t>
            </a:r>
          </a:p>
          <a:p>
            <a:pPr>
              <a:buFont typeface="Wingdings" panose="05000000000000000000" pitchFamily="2" charset="2"/>
              <a:buChar char="§"/>
            </a:pPr>
            <a:r>
              <a:rPr lang="en-US" altLang="zh-CN"/>
              <a:t>DP=double precision</a:t>
            </a:r>
          </a:p>
          <a:p>
            <a:pPr>
              <a:buFont typeface="Wingdings" panose="05000000000000000000" pitchFamily="2" charset="2"/>
              <a:buChar char="§"/>
            </a:pPr>
            <a:r>
              <a:rPr lang="en-US" altLang="zh-CN"/>
              <a:t>A good time to explain the difference between GPRegisters and SPRegisters.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96D73A24-E0EB-4B45-F4E3-4833992096E9}"/>
              </a:ext>
            </a:extLst>
          </p:cNvPr>
          <p:cNvSpPr>
            <a:spLocks noGrp="1" noRot="1" noChangeAspect="1" noChangeArrowheads="1" noTextEdit="1"/>
          </p:cNvSpPr>
          <p:nvPr>
            <p:ph type="sldImg" idx="4294967295"/>
          </p:nvPr>
        </p:nvSpPr>
        <p:spPr/>
      </p:sp>
      <p:sp>
        <p:nvSpPr>
          <p:cNvPr id="71682" name="Rectangle 3">
            <a:extLst>
              <a:ext uri="{FF2B5EF4-FFF2-40B4-BE49-F238E27FC236}">
                <a16:creationId xmlns:a16="http://schemas.microsoft.com/office/drawing/2014/main" id="{7351A187-44AF-31B1-186F-76B55D4F4CC8}"/>
              </a:ext>
            </a:extLst>
          </p:cNvPr>
          <p:cNvSpPr>
            <a:spLocks noGrp="1" noChangeArrowheads="1"/>
          </p:cNvSpPr>
          <p:nvPr>
            <p:ph type="body" idx="4294967295"/>
          </p:nvPr>
        </p:nvSpPr>
        <p:spPr>
          <a:solidFill>
            <a:srgbClr val="FFFFFF"/>
          </a:solidFill>
          <a:ln w="12700">
            <a:solidFill>
              <a:srgbClr val="000000"/>
            </a:solidFill>
            <a:miter lim="800000"/>
            <a:headEnd/>
            <a:tailEnd/>
          </a:ln>
        </p:spPr>
        <p:txBody>
          <a:bodyPr lIns="96460" tIns="48230" rIns="96460" bIns="48230">
            <a:prstTxWarp prst="textNoShape">
              <a:avLst/>
            </a:prstTxWarp>
          </a:bodyPr>
          <a:lstStyle/>
          <a:p>
            <a:pPr>
              <a:buFont typeface="Wingdings" panose="05000000000000000000" pitchFamily="2" charset="2"/>
              <a:buChar char="§"/>
            </a:pPr>
            <a:r>
              <a:rPr lang="en-US" altLang="zh-CN"/>
              <a:t>Registers 1, 26, 27 are reserved for systems.</a:t>
            </a:r>
          </a:p>
          <a:p>
            <a:pPr>
              <a:buFont typeface="Wingdings" panose="05000000000000000000" pitchFamily="2" charset="2"/>
              <a:buChar char="§"/>
            </a:pPr>
            <a:r>
              <a:rPr lang="en-US" altLang="zh-CN"/>
              <a:t>Sp will be automatically adjusted , not necessarily put into stack.</a:t>
            </a:r>
            <a:r>
              <a:rPr lang="en-US" altLang="zh-CN">
                <a:solidFill>
                  <a:schemeClr val="accent2"/>
                </a:solidFill>
              </a:rPr>
              <a:t>P138</a:t>
            </a:r>
          </a:p>
          <a:p>
            <a:pPr>
              <a:buFont typeface="Wingdings" panose="05000000000000000000" pitchFamily="2" charset="2"/>
              <a:buChar char="§"/>
            </a:pPr>
            <a:r>
              <a:rPr lang="en-US" altLang="zh-CN">
                <a:solidFill>
                  <a:schemeClr val="accent2"/>
                </a:solidFill>
              </a:rPr>
              <a:t>$t0 = $8</a:t>
            </a:r>
          </a:p>
          <a:p>
            <a:pPr>
              <a:buFont typeface="Wingdings" panose="05000000000000000000" pitchFamily="2" charset="2"/>
              <a:buChar char="§"/>
            </a:pPr>
            <a:r>
              <a:rPr lang="en-US" altLang="zh-CN">
                <a:solidFill>
                  <a:schemeClr val="accent2"/>
                </a:solidFill>
              </a:rPr>
              <a:t>When you write a simple one program without caller and callee, you can use $1--$31 freely.</a:t>
            </a:r>
          </a:p>
          <a:p>
            <a:pPr>
              <a:buFont typeface="Wingdings" panose="05000000000000000000" pitchFamily="2" charset="2"/>
              <a:buChar char="§"/>
            </a:pPr>
            <a:r>
              <a:rPr lang="en-US" altLang="zh-CN">
                <a:solidFill>
                  <a:schemeClr val="accent2"/>
                </a:solidFill>
              </a:rPr>
              <a:t>When you write a complex one program consisting a caller and a callee, you must use registers with cautiously knowing which ones need to be reserved and which not?</a:t>
            </a:r>
          </a:p>
          <a:p>
            <a:pPr>
              <a:buFont typeface="Wingdings" panose="05000000000000000000" pitchFamily="2" charset="2"/>
              <a:buChar char="§"/>
            </a:pPr>
            <a:endParaRPr lang="en-US" altLang="zh-CN">
              <a:solidFill>
                <a:schemeClr val="accent2"/>
              </a:solidFill>
            </a:endParaRPr>
          </a:p>
          <a:p>
            <a:pPr>
              <a:buFont typeface="Wingdings" panose="05000000000000000000" pitchFamily="2" charset="2"/>
              <a:buChar char="•"/>
            </a:pPr>
            <a:endParaRPr lang="en-US" altLang="zh-CN">
              <a:solidFill>
                <a:schemeClr val="accent2"/>
              </a:solidFill>
            </a:endParaRPr>
          </a:p>
          <a:p>
            <a:pPr>
              <a:buFont typeface="Wingdings" panose="05000000000000000000" pitchFamily="2" charset="2"/>
              <a:buChar char="§"/>
            </a:pPr>
            <a:endParaRPr lang="en-US" altLang="zh-CN">
              <a:solidFill>
                <a:schemeClr val="accent2"/>
              </a:solidFill>
            </a:endParaRPr>
          </a:p>
          <a:p>
            <a:pPr>
              <a:buFont typeface="Wingdings" panose="05000000000000000000" pitchFamily="2" charset="2"/>
              <a:buChar char="§"/>
            </a:pPr>
            <a:endParaRPr lang="en-US" altLang="zh-CN">
              <a:solidFill>
                <a:schemeClr val="accent2"/>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CBD6B389-B901-423D-1B28-F9987D89CACB}"/>
              </a:ext>
            </a:extLst>
          </p:cNvPr>
          <p:cNvSpPr>
            <a:spLocks noGrp="1" noChangeArrowheads="1"/>
          </p:cNvSpPr>
          <p:nvPr>
            <p:ph type="body" idx="4294967295"/>
          </p:nvPr>
        </p:nvSpPr>
        <p:spPr>
          <a:xfrm>
            <a:off x="533400" y="4094163"/>
            <a:ext cx="6118225" cy="5373687"/>
          </a:xfrm>
          <a:ln/>
          <a:extLst>
            <a:ext uri="{91240B29-F687-4F45-9708-019B960494DF}">
              <a14:hiddenLine xmlns:a14="http://schemas.microsoft.com/office/drawing/2010/main" w="12700">
                <a:solidFill>
                  <a:srgbClr val="000000"/>
                </a:solidFill>
                <a:miter lim="800000"/>
                <a:headEnd/>
                <a:tailEnd/>
              </a14:hiddenLine>
            </a:ext>
          </a:extLst>
        </p:spPr>
        <p:txBody>
          <a:bodyPr lIns="100753" tIns="49493" rIns="100753" bIns="49493">
            <a:prstTxWarp prst="textNoShape">
              <a:avLst/>
            </a:prstTxWarp>
          </a:bodyPr>
          <a:lstStyle/>
          <a:p>
            <a:r>
              <a:rPr lang="en-US" altLang="zh-CN"/>
              <a:t>Now let’s take a look at the first major component of the datapath: the instruction fetch unit.</a:t>
            </a:r>
          </a:p>
          <a:p>
            <a:r>
              <a:rPr lang="en-US" altLang="zh-CN"/>
              <a:t>The common RTL operations for all instructions are:</a:t>
            </a:r>
          </a:p>
          <a:p>
            <a:r>
              <a:rPr lang="en-US" altLang="zh-CN"/>
              <a:t>(a) Fetch the instruction using the Program Counter (PC) at the beginning of an</a:t>
            </a:r>
          </a:p>
          <a:p>
            <a:r>
              <a:rPr lang="en-US" altLang="zh-CN"/>
              <a:t>     instruction’s execution (PC -&gt; Instruction Memory -&gt; Instruction Word).</a:t>
            </a:r>
          </a:p>
          <a:p>
            <a:r>
              <a:rPr lang="en-US" altLang="zh-CN"/>
              <a:t>(b) Then at the end of the instruction’s execution, you need to update the</a:t>
            </a:r>
          </a:p>
          <a:p>
            <a:r>
              <a:rPr lang="en-US" altLang="zh-CN"/>
              <a:t>     Program Counter (PC -&gt; Next Address Logic -&gt; PC).</a:t>
            </a:r>
          </a:p>
          <a:p>
            <a:r>
              <a:rPr lang="en-US" altLang="zh-CN"/>
              <a:t>More specifically, you need to increment the PC by 4 if you are executing sequential code.</a:t>
            </a:r>
          </a:p>
          <a:p>
            <a:r>
              <a:rPr lang="en-US" altLang="zh-CN"/>
              <a:t>For Branch and Jump instructions, you need to update the program counter to “something else” other than plus 4.</a:t>
            </a:r>
          </a:p>
          <a:p>
            <a:r>
              <a:rPr lang="en-US" altLang="zh-CN"/>
              <a:t>I will show you what is inside this Next Address Logic block when we talked about the Branch and Jump instructions.</a:t>
            </a:r>
          </a:p>
          <a:p>
            <a:r>
              <a:rPr lang="en-US" altLang="zh-CN"/>
              <a:t>For now, let’s focus our attention to the Add and Subtract instructions.</a:t>
            </a:r>
          </a:p>
          <a:p>
            <a:endParaRPr lang="en-US" altLang="zh-CN"/>
          </a:p>
          <a:p>
            <a:r>
              <a:rPr lang="en-US" altLang="zh-CN"/>
              <a:t>+2 = 37 min. (Y:17)</a:t>
            </a:r>
          </a:p>
        </p:txBody>
      </p:sp>
      <p:sp>
        <p:nvSpPr>
          <p:cNvPr id="79874" name="Rectangle 3">
            <a:extLst>
              <a:ext uri="{FF2B5EF4-FFF2-40B4-BE49-F238E27FC236}">
                <a16:creationId xmlns:a16="http://schemas.microsoft.com/office/drawing/2014/main" id="{DE965C8B-427D-92B1-811D-57BB3DFAE47C}"/>
              </a:ext>
            </a:extLst>
          </p:cNvPr>
          <p:cNvSpPr>
            <a:spLocks noGrp="1" noRot="1" noChangeAspect="1" noChangeArrowheads="1" noTextEdit="1"/>
          </p:cNvSpPr>
          <p:nvPr>
            <p:ph type="sldImg" idx="4294967295"/>
          </p:nvPr>
        </p:nvSpPr>
        <p:spPr>
          <a:xfrm>
            <a:off x="1427163" y="644525"/>
            <a:ext cx="4259262" cy="3194050"/>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160D6DFB-F8AE-E3D5-4DEA-FE218CB98BD7}"/>
              </a:ext>
            </a:extLst>
          </p:cNvPr>
          <p:cNvSpPr>
            <a:spLocks noGrp="1" noChangeArrowheads="1"/>
          </p:cNvSpPr>
          <p:nvPr>
            <p:ph type="body" idx="4294967295"/>
          </p:nvPr>
        </p:nvSpPr>
        <p:spPr>
          <a:xfrm>
            <a:off x="533400" y="4094163"/>
            <a:ext cx="6118225" cy="5373687"/>
          </a:xfrm>
          <a:ln/>
          <a:extLst>
            <a:ext uri="{91240B29-F687-4F45-9708-019B960494DF}">
              <a14:hiddenLine xmlns:a14="http://schemas.microsoft.com/office/drawing/2010/main" w="12700">
                <a:solidFill>
                  <a:srgbClr val="000000"/>
                </a:solidFill>
                <a:miter lim="800000"/>
                <a:headEnd/>
                <a:tailEnd/>
              </a14:hiddenLine>
            </a:ext>
          </a:extLst>
        </p:spPr>
        <p:txBody>
          <a:bodyPr lIns="100753" tIns="49493" rIns="100753" bIns="49493">
            <a:prstTxWarp prst="textNoShape">
              <a:avLst/>
            </a:prstTxWarp>
          </a:bodyPr>
          <a:lstStyle/>
          <a:p>
            <a:r>
              <a:rPr lang="en-US" altLang="zh-CN"/>
              <a:t>So here is the single cycle datapath we just built.</a:t>
            </a:r>
          </a:p>
          <a:p>
            <a:r>
              <a:rPr lang="en-US" altLang="zh-CN"/>
              <a:t>If you push into the Instruction Fetch Unit, you will see the last slide showing the PC, the next address logic, and the Instruction Memory.</a:t>
            </a:r>
          </a:p>
          <a:p>
            <a:r>
              <a:rPr lang="en-US" altLang="zh-CN"/>
              <a:t>Here I have shown how we can get the Rt, Rs, Rd, and Imm16 fields out of the 32-bit instruction word.</a:t>
            </a:r>
          </a:p>
          <a:p>
            <a:r>
              <a:rPr lang="en-US" altLang="zh-CN"/>
              <a:t>The Rt, Rs, and Rd fields will go to the register file as register specifiers while the Imm16 field will go to the Extender where it is either Zero and Sign extended to 32 bits.</a:t>
            </a:r>
          </a:p>
          <a:p>
            <a:r>
              <a:rPr lang="en-US" altLang="zh-CN"/>
              <a:t>The signals ExtOp, ALUSrc, ALUctr, MemWr, MemtoReg, RegDst, RegWr, Branch, and Jump  are control signals.</a:t>
            </a:r>
          </a:p>
          <a:p>
            <a:r>
              <a:rPr lang="en-US" altLang="zh-CN"/>
              <a:t>And I will show you how to generate them in the next class..</a:t>
            </a:r>
          </a:p>
          <a:p>
            <a:endParaRPr lang="en-US" altLang="zh-CN"/>
          </a:p>
          <a:p>
            <a:r>
              <a:rPr lang="en-US" altLang="zh-CN"/>
              <a:t>+2 = 80 min. (Z:00)</a:t>
            </a:r>
          </a:p>
        </p:txBody>
      </p:sp>
      <p:sp>
        <p:nvSpPr>
          <p:cNvPr id="100354" name="Rectangle 3">
            <a:extLst>
              <a:ext uri="{FF2B5EF4-FFF2-40B4-BE49-F238E27FC236}">
                <a16:creationId xmlns:a16="http://schemas.microsoft.com/office/drawing/2014/main" id="{B5CA1C3F-033C-E4FC-F4BE-A4F31B02C150}"/>
              </a:ext>
            </a:extLst>
          </p:cNvPr>
          <p:cNvSpPr>
            <a:spLocks noGrp="1" noRot="1" noChangeAspect="1" noChangeArrowheads="1" noTextEdit="1"/>
          </p:cNvSpPr>
          <p:nvPr>
            <p:ph type="sldImg" idx="4294967295"/>
          </p:nvPr>
        </p:nvSpPr>
        <p:spPr>
          <a:xfrm>
            <a:off x="1427163" y="644525"/>
            <a:ext cx="4259262" cy="3194050"/>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AAC0DFD6-2D88-FD9E-B965-8149199C1766}"/>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So where are in in the overall scheme of things.</a:t>
            </a:r>
          </a:p>
          <a:p>
            <a:r>
              <a:rPr lang="en-US" altLang="zh-CN"/>
              <a:t>Well, we just finished designing the processor’s datapath.</a:t>
            </a:r>
          </a:p>
          <a:p>
            <a:r>
              <a:rPr lang="en-US" altLang="zh-CN"/>
              <a:t>Now I am going to show you how to design the control for the datapath.</a:t>
            </a:r>
          </a:p>
          <a:p>
            <a:endParaRPr lang="en-US" altLang="zh-CN"/>
          </a:p>
          <a:p>
            <a:r>
              <a:rPr lang="en-US" altLang="zh-CN"/>
              <a:t>+1 = 7 min. (X:47)</a:t>
            </a:r>
          </a:p>
        </p:txBody>
      </p:sp>
      <p:sp>
        <p:nvSpPr>
          <p:cNvPr id="104450" name="Rectangle 3">
            <a:extLst>
              <a:ext uri="{FF2B5EF4-FFF2-40B4-BE49-F238E27FC236}">
                <a16:creationId xmlns:a16="http://schemas.microsoft.com/office/drawing/2014/main" id="{2A5F288B-74C6-FBEB-0D87-12DA8A202B8D}"/>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1B05DC3C-51A8-2E46-002B-14E75B2B4650}"/>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First let’s look at the Instruction Fetch Unit where everything begins.</a:t>
            </a:r>
          </a:p>
          <a:p>
            <a:r>
              <a:rPr lang="en-US" altLang="zh-CN"/>
              <a:t>Every instruction begins at the clock tick.  The clock tick in this case is the high to low transition of the Clk (points to the “bubble” of PC).</a:t>
            </a:r>
          </a:p>
          <a:p>
            <a:r>
              <a:rPr lang="en-US" altLang="zh-CN"/>
              <a:t>What happens right after the clock tick?</a:t>
            </a:r>
          </a:p>
          <a:p>
            <a:r>
              <a:rPr lang="en-US" altLang="zh-CN"/>
              <a:t>After Clk-to-Q delay, the PC gets the value that points to the Add instruction and fetch the add instruction from the memory but sending the address to the Ideal Instruction memory.</a:t>
            </a:r>
          </a:p>
          <a:p>
            <a:r>
              <a:rPr lang="en-US" altLang="zh-CN"/>
              <a:t>Notice that since this is the beginning of the instruction, Control signals Branch and Jump will still have the old values from the previous instruction.</a:t>
            </a:r>
          </a:p>
          <a:p>
            <a:r>
              <a:rPr lang="en-US" altLang="zh-CN"/>
              <a:t>At the beginning of ALL instructions execution, the instruction unit behaves the same way as shown here and we won’t repeat this picture for every instruction.</a:t>
            </a:r>
          </a:p>
          <a:p>
            <a:endParaRPr lang="en-US" altLang="zh-CN"/>
          </a:p>
          <a:p>
            <a:r>
              <a:rPr lang="en-US" altLang="zh-CN"/>
              <a:t>+2 = 12 min. (X:52)</a:t>
            </a:r>
          </a:p>
        </p:txBody>
      </p:sp>
      <p:sp>
        <p:nvSpPr>
          <p:cNvPr id="106498" name="Rectangle 3">
            <a:extLst>
              <a:ext uri="{FF2B5EF4-FFF2-40B4-BE49-F238E27FC236}">
                <a16:creationId xmlns:a16="http://schemas.microsoft.com/office/drawing/2014/main" id="{6CAA760B-4A38-41D0-893D-DAEF0869DF8C}"/>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CB0D48F5-AE3B-CC7F-7CDB-83E2C163DD0D}"/>
              </a:ext>
            </a:extLst>
          </p:cNvPr>
          <p:cNvSpPr>
            <a:spLocks noGrp="1" noChangeArrowheads="1"/>
          </p:cNvSpPr>
          <p:nvPr>
            <p:ph type="body" idx="4294967295"/>
          </p:nvPr>
        </p:nvSpPr>
        <p:spPr>
          <a:xfrm>
            <a:off x="533400" y="4094163"/>
            <a:ext cx="6118225" cy="5373687"/>
          </a:xfrm>
          <a:ln/>
          <a:extLst>
            <a:ext uri="{91240B29-F687-4F45-9708-019B960494DF}">
              <a14:hiddenLine xmlns:a14="http://schemas.microsoft.com/office/drawing/2010/main" w="12700">
                <a:solidFill>
                  <a:srgbClr val="000000"/>
                </a:solidFill>
                <a:miter lim="800000"/>
                <a:headEnd/>
                <a:tailEnd/>
              </a14:hiddenLine>
            </a:ext>
          </a:extLst>
        </p:spPr>
        <p:txBody>
          <a:bodyPr lIns="100753" tIns="49493" rIns="100753" bIns="49493">
            <a:prstTxWarp prst="textNoShape">
              <a:avLst/>
            </a:prstTxWarp>
          </a:bodyPr>
          <a:lstStyle/>
          <a:p>
            <a:r>
              <a:rPr lang="en-US" altLang="zh-CN"/>
              <a:t>Before we go any further, let’s step back for a second and take a look at the big picture.</a:t>
            </a:r>
          </a:p>
          <a:p>
            <a:r>
              <a:rPr lang="en-US" altLang="zh-CN"/>
              <a:t>All computer consist of five components: (1) Input and (2) output devices. (3) The Memory System. And the (4) Control and (5) Datapath of the Processor.</a:t>
            </a:r>
          </a:p>
          <a:p>
            <a:r>
              <a:rPr lang="en-US" altLang="zh-CN"/>
              <a:t>Today’s lecture covers the datapath design.</a:t>
            </a:r>
          </a:p>
          <a:p>
            <a:r>
              <a:rPr lang="en-US" altLang="zh-CN"/>
              <a:t>In the next lecture, I will show you how to design the processor’s control unit.</a:t>
            </a:r>
          </a:p>
          <a:p>
            <a:endParaRPr lang="en-US" altLang="zh-CN"/>
          </a:p>
          <a:p>
            <a:r>
              <a:rPr lang="en-US" altLang="zh-CN"/>
              <a:t>+1 = 5 min. (X:45)</a:t>
            </a:r>
          </a:p>
        </p:txBody>
      </p:sp>
      <p:sp>
        <p:nvSpPr>
          <p:cNvPr id="12290" name="Rectangle 3">
            <a:extLst>
              <a:ext uri="{FF2B5EF4-FFF2-40B4-BE49-F238E27FC236}">
                <a16:creationId xmlns:a16="http://schemas.microsoft.com/office/drawing/2014/main" id="{51529168-929E-5722-CE84-D879D90160FF}"/>
              </a:ext>
            </a:extLst>
          </p:cNvPr>
          <p:cNvSpPr>
            <a:spLocks noGrp="1" noRot="1" noChangeAspect="1" noChangeArrowheads="1" noTextEdit="1"/>
          </p:cNvSpPr>
          <p:nvPr>
            <p:ph type="sldImg" idx="4294967295"/>
          </p:nvPr>
        </p:nvSpPr>
        <p:spPr>
          <a:xfrm>
            <a:off x="1427163" y="644525"/>
            <a:ext cx="4259262" cy="31940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DFDEEF32-0FA6-8E60-6586-E3B23CF00226}"/>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This picture shows the activities at the main datapath during the execution of the Add or Subtract instructions.  </a:t>
            </a:r>
          </a:p>
          <a:p>
            <a:r>
              <a:rPr lang="en-US" altLang="zh-CN"/>
              <a:t>The active parts of the datapath are shown in different color as well as thicker lines.</a:t>
            </a:r>
          </a:p>
          <a:p>
            <a:r>
              <a:rPr lang="en-US" altLang="zh-CN"/>
              <a:t>First of all, the Rs and Rt of the instructions are fed to the Ra and Rb address ports of the register file and cause the contents of registers specified by the Rs and Rt fields to be placed on busA and busB, respectively.</a:t>
            </a:r>
          </a:p>
          <a:p>
            <a:r>
              <a:rPr lang="en-US" altLang="zh-CN"/>
              <a:t>With the ALUctr signals set to either Add or Subtract, the ALU will perform the proper operation and with MemtoReg set to 0, the ALU output will be placed onto busW.</a:t>
            </a:r>
          </a:p>
          <a:p>
            <a:r>
              <a:rPr lang="en-US" altLang="zh-CN"/>
              <a:t>The control we are going to design will also set RegWr to 1 so that the result will be written to the register file at the end of the cycle.</a:t>
            </a:r>
          </a:p>
          <a:p>
            <a:r>
              <a:rPr lang="en-US" altLang="zh-CN"/>
              <a:t>Notice that ExtOp is don’t care because the Extender in this case can either do a SignExt or ZeroExt.  We DON’T care because ALUSrc will be equal to 0--we are using busB.</a:t>
            </a:r>
          </a:p>
          <a:p>
            <a:r>
              <a:rPr lang="en-US" altLang="zh-CN"/>
              <a:t>The other control signals we need to worry about are:</a:t>
            </a:r>
          </a:p>
          <a:p>
            <a:r>
              <a:rPr lang="en-US" altLang="zh-CN"/>
              <a:t>(a) MemWr has to be set to zero because we do not want to  write the memory. </a:t>
            </a:r>
          </a:p>
          <a:p>
            <a:r>
              <a:rPr lang="en-US" altLang="zh-CN"/>
              <a:t>(b) And Branch and Jump, we have to set to zero.  Let me show you why.</a:t>
            </a:r>
          </a:p>
          <a:p>
            <a:endParaRPr lang="en-US" altLang="zh-CN"/>
          </a:p>
          <a:p>
            <a:r>
              <a:rPr lang="en-US" altLang="zh-CN"/>
              <a:t>+3 = 15 min. (X:55)</a:t>
            </a:r>
          </a:p>
        </p:txBody>
      </p:sp>
      <p:sp>
        <p:nvSpPr>
          <p:cNvPr id="108546" name="Rectangle 3">
            <a:extLst>
              <a:ext uri="{FF2B5EF4-FFF2-40B4-BE49-F238E27FC236}">
                <a16:creationId xmlns:a16="http://schemas.microsoft.com/office/drawing/2014/main" id="{9AE1F681-0F04-A7C3-FCB1-F31D0BD3D77B}"/>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00E319E0-1A71-C372-A18A-3BABE5B44549}"/>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This picture shows the control signals setting for the Instruction Fetch Unit at the end of the Add or Subtract instruction.</a:t>
            </a:r>
          </a:p>
          <a:p>
            <a:r>
              <a:rPr lang="en-US" altLang="zh-CN"/>
              <a:t>Both the Branch and Jump signals are set to 0.</a:t>
            </a:r>
          </a:p>
          <a:p>
            <a:r>
              <a:rPr lang="en-US" altLang="zh-CN"/>
              <a:t>Consequently, the output of the first adder, which implements PC plus 1, is selected through the two 2-to-1 mux and got placed into the input of the Program Counter register.</a:t>
            </a:r>
          </a:p>
          <a:p>
            <a:r>
              <a:rPr lang="en-US" altLang="zh-CN"/>
              <a:t>The Program Counter is updated to this new value at the next clock tick.</a:t>
            </a:r>
          </a:p>
          <a:p>
            <a:r>
              <a:rPr lang="en-US" altLang="zh-CN"/>
              <a:t>Notice that the Program Counter is updated at every cycle.  Therefore it does not have a Write Enable signal to control the write.</a:t>
            </a:r>
          </a:p>
          <a:p>
            <a:r>
              <a:rPr lang="en-US" altLang="zh-CN"/>
              <a:t>Also, this picture is the same for or all instructions other than Branch and Jump.</a:t>
            </a:r>
          </a:p>
          <a:p>
            <a:r>
              <a:rPr lang="en-US" altLang="zh-CN"/>
              <a:t>Therefore I will only show this picture again for the Branch and Jump instructions and will not  repeat this for all other instructions.</a:t>
            </a:r>
          </a:p>
          <a:p>
            <a:endParaRPr lang="en-US" altLang="zh-CN"/>
          </a:p>
          <a:p>
            <a:r>
              <a:rPr lang="en-US" altLang="zh-CN"/>
              <a:t>+2 = 17 min. (X:57)</a:t>
            </a:r>
          </a:p>
        </p:txBody>
      </p:sp>
      <p:sp>
        <p:nvSpPr>
          <p:cNvPr id="110594" name="Rectangle 3">
            <a:extLst>
              <a:ext uri="{FF2B5EF4-FFF2-40B4-BE49-F238E27FC236}">
                <a16:creationId xmlns:a16="http://schemas.microsoft.com/office/drawing/2014/main" id="{AC4EFC85-9518-4213-9EBC-C65E78244A23}"/>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E68A42A8-B01F-D746-6D77-78F10F80E351}"/>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This picture shows the activities at the main datapath during the execution of the Add or Subtract instructions.  </a:t>
            </a:r>
          </a:p>
          <a:p>
            <a:r>
              <a:rPr lang="en-US" altLang="zh-CN"/>
              <a:t>The active parts of the datapath are shown in different color as well as thicker lines.</a:t>
            </a:r>
          </a:p>
          <a:p>
            <a:r>
              <a:rPr lang="en-US" altLang="zh-CN"/>
              <a:t>First of all, the Rs and Rt of the instructions are fed to the Ra and Rb address ports of the register file and cause the contents of registers specified by the Rs and Rt fields to be placed on busA and busB, respectively.</a:t>
            </a:r>
          </a:p>
          <a:p>
            <a:r>
              <a:rPr lang="en-US" altLang="zh-CN"/>
              <a:t>With the ALUctr signals set to either Add or Subtract, the ALU will perform the proper operation and with MemtoReg set to 0, the ALU output will be placed onto busW.</a:t>
            </a:r>
          </a:p>
          <a:p>
            <a:r>
              <a:rPr lang="en-US" altLang="zh-CN"/>
              <a:t>The control we are going to design will also set RegWr to 1 so that the result will be written to the register file at the end of the cycle.</a:t>
            </a:r>
          </a:p>
          <a:p>
            <a:r>
              <a:rPr lang="en-US" altLang="zh-CN"/>
              <a:t>Notice that ExtOp is don’t care because the Extender in this case can either do a SignExt or ZeroExt.  We DON’T care because ALUSrc will be equal to 0--we are using busB.</a:t>
            </a:r>
          </a:p>
          <a:p>
            <a:r>
              <a:rPr lang="en-US" altLang="zh-CN"/>
              <a:t>The other control signals we need to worry about are:</a:t>
            </a:r>
          </a:p>
          <a:p>
            <a:r>
              <a:rPr lang="en-US" altLang="zh-CN"/>
              <a:t>(a) MemWr has to be set to zero because we do not want to  write the memory. </a:t>
            </a:r>
          </a:p>
          <a:p>
            <a:r>
              <a:rPr lang="en-US" altLang="zh-CN"/>
              <a:t>(b) And Branch and Jump, we have to set to zero.  Let me show you why.</a:t>
            </a:r>
          </a:p>
          <a:p>
            <a:endParaRPr lang="en-US" altLang="zh-CN"/>
          </a:p>
          <a:p>
            <a:r>
              <a:rPr lang="en-US" altLang="zh-CN"/>
              <a:t>+3 = 15 min. (X:55)</a:t>
            </a:r>
          </a:p>
        </p:txBody>
      </p:sp>
      <p:sp>
        <p:nvSpPr>
          <p:cNvPr id="112642" name="Rectangle 3">
            <a:extLst>
              <a:ext uri="{FF2B5EF4-FFF2-40B4-BE49-F238E27FC236}">
                <a16:creationId xmlns:a16="http://schemas.microsoft.com/office/drawing/2014/main" id="{6C26B31A-8FBF-C9DE-4F17-1FC3294878D7}"/>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B47AA487-13ED-5ED9-C30A-C4D7636E02A8}"/>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This picture shows the activities at the main datapath during the execution of the Add or Subtract instructions.  </a:t>
            </a:r>
          </a:p>
          <a:p>
            <a:r>
              <a:rPr lang="en-US" altLang="zh-CN"/>
              <a:t>The active parts of the datapath are shown in different color as well as thicker lines.</a:t>
            </a:r>
          </a:p>
          <a:p>
            <a:r>
              <a:rPr lang="en-US" altLang="zh-CN"/>
              <a:t>First of all, the Rs and Rt of the instructions are fed to the Ra and Rb address ports of the register file and cause the contents of registers specified by the Rs and Rt fields to be placed on busA and busB, respectively.</a:t>
            </a:r>
          </a:p>
          <a:p>
            <a:r>
              <a:rPr lang="en-US" altLang="zh-CN"/>
              <a:t>With the ALUctr signals set to either Add or Subtract, the ALU will perform the proper operation and with MemtoReg set to 0, the ALU output will be placed onto busW.</a:t>
            </a:r>
          </a:p>
          <a:p>
            <a:r>
              <a:rPr lang="en-US" altLang="zh-CN"/>
              <a:t>The control we are going to design will also set RegWr to 1 so that the result will be written to the register file at the end of the cycle.</a:t>
            </a:r>
          </a:p>
          <a:p>
            <a:r>
              <a:rPr lang="en-US" altLang="zh-CN"/>
              <a:t>Notice that ExtOp is don’t care because the Extender in this case can either do a SignExt or ZeroExt.  We DON’T care because ALUSrc will be equal to 0--we are using busB.</a:t>
            </a:r>
          </a:p>
          <a:p>
            <a:r>
              <a:rPr lang="en-US" altLang="zh-CN"/>
              <a:t>The other control signals we need to worry about are:</a:t>
            </a:r>
          </a:p>
          <a:p>
            <a:r>
              <a:rPr lang="en-US" altLang="zh-CN"/>
              <a:t>(a) MemWr has to be set to zero because we do not want to  write the memory. </a:t>
            </a:r>
          </a:p>
          <a:p>
            <a:r>
              <a:rPr lang="en-US" altLang="zh-CN"/>
              <a:t>(b) And Branch and Jump, we have to set to zero.  Let me show you why.</a:t>
            </a:r>
          </a:p>
          <a:p>
            <a:endParaRPr lang="en-US" altLang="zh-CN"/>
          </a:p>
          <a:p>
            <a:r>
              <a:rPr lang="en-US" altLang="zh-CN"/>
              <a:t>+3 = 15 min. (X:55)</a:t>
            </a:r>
          </a:p>
        </p:txBody>
      </p:sp>
      <p:sp>
        <p:nvSpPr>
          <p:cNvPr id="114690" name="Rectangle 3">
            <a:extLst>
              <a:ext uri="{FF2B5EF4-FFF2-40B4-BE49-F238E27FC236}">
                <a16:creationId xmlns:a16="http://schemas.microsoft.com/office/drawing/2014/main" id="{6AAB6C9F-8D22-D16B-8036-EDB747AA5CF4}"/>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9923744C-A6F9-CE34-00E9-30EF8152CA73}"/>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This picture shows the activities at the main datapath during the execution of the Add or Subtract instructions.  </a:t>
            </a:r>
          </a:p>
          <a:p>
            <a:r>
              <a:rPr lang="en-US" altLang="zh-CN"/>
              <a:t>The active parts of the datapath are shown in different color as well as thicker lines.</a:t>
            </a:r>
          </a:p>
          <a:p>
            <a:r>
              <a:rPr lang="en-US" altLang="zh-CN"/>
              <a:t>First of all, the Rs and Rt of the instructions are fed to the Ra and Rb address ports of the register file and cause the contents of registers specified by the Rs and Rt fields to be placed on busA and busB, respectively.</a:t>
            </a:r>
          </a:p>
          <a:p>
            <a:r>
              <a:rPr lang="en-US" altLang="zh-CN"/>
              <a:t>With the ALUctr signals set to either Add or Subtract, the ALU will perform the proper operation and with MemtoReg set to 0, the ALU output will be placed onto busW.</a:t>
            </a:r>
          </a:p>
          <a:p>
            <a:r>
              <a:rPr lang="en-US" altLang="zh-CN"/>
              <a:t>The control we are going to design will also set RegWr to 1 so that the result will be written to the register file at the end of the cycle.</a:t>
            </a:r>
          </a:p>
          <a:p>
            <a:r>
              <a:rPr lang="en-US" altLang="zh-CN"/>
              <a:t>Notice that ExtOp is don’t care because the Extender in this case can either do a SignExt or ZeroExt.  We DON’T care because ALUSrc will be equal to 0--we are using busB.</a:t>
            </a:r>
          </a:p>
          <a:p>
            <a:r>
              <a:rPr lang="en-US" altLang="zh-CN"/>
              <a:t>The other control signals we need to worry about are:</a:t>
            </a:r>
          </a:p>
          <a:p>
            <a:r>
              <a:rPr lang="en-US" altLang="zh-CN"/>
              <a:t>(a) MemWr has to be set to zero because we do not want to  write the memory. </a:t>
            </a:r>
          </a:p>
          <a:p>
            <a:r>
              <a:rPr lang="en-US" altLang="zh-CN"/>
              <a:t>(b) And Branch and Jump, we have to set to zero.  Let me show you why.</a:t>
            </a:r>
          </a:p>
          <a:p>
            <a:endParaRPr lang="en-US" altLang="zh-CN"/>
          </a:p>
          <a:p>
            <a:r>
              <a:rPr lang="en-US" altLang="zh-CN"/>
              <a:t>+3 = 15 min. (X:55)</a:t>
            </a:r>
          </a:p>
        </p:txBody>
      </p:sp>
      <p:sp>
        <p:nvSpPr>
          <p:cNvPr id="116738" name="Rectangle 3">
            <a:extLst>
              <a:ext uri="{FF2B5EF4-FFF2-40B4-BE49-F238E27FC236}">
                <a16:creationId xmlns:a16="http://schemas.microsoft.com/office/drawing/2014/main" id="{73322353-AB88-D8C3-35F0-3D883F1F4771}"/>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6976D869-EA95-F978-639B-1DC0250AD889}"/>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This picture shows the activities at the main datapath during the execution of the Add or Subtract instructions.  </a:t>
            </a:r>
          </a:p>
          <a:p>
            <a:r>
              <a:rPr lang="en-US" altLang="zh-CN"/>
              <a:t>The active parts of the datapath are shown in different color as well as thicker lines.</a:t>
            </a:r>
          </a:p>
          <a:p>
            <a:r>
              <a:rPr lang="en-US" altLang="zh-CN"/>
              <a:t>First of all, the Rs and Rt of the instructions are fed to the Ra and Rb address ports of the register file and cause the contents of registers specified by the Rs and Rt fields to be placed on busA and busB, respectively.</a:t>
            </a:r>
          </a:p>
          <a:p>
            <a:r>
              <a:rPr lang="en-US" altLang="zh-CN"/>
              <a:t>With the ALUctr signals set to either Add or Subtract, the ALU will perform the proper operation and with MemtoReg set to 0, the ALU output will be placed onto busW.</a:t>
            </a:r>
          </a:p>
          <a:p>
            <a:r>
              <a:rPr lang="en-US" altLang="zh-CN"/>
              <a:t>The control we are going to design will also set RegWr to 1 so that the result will be written to the register file at the end of the cycle.</a:t>
            </a:r>
          </a:p>
          <a:p>
            <a:r>
              <a:rPr lang="en-US" altLang="zh-CN"/>
              <a:t>Notice that ExtOp is don’t care because the Extender in this case can either do a SignExt or ZeroExt.  We DON’T care because ALUSrc will be equal to 0--we are using busB.</a:t>
            </a:r>
          </a:p>
          <a:p>
            <a:r>
              <a:rPr lang="en-US" altLang="zh-CN"/>
              <a:t>The other control signals we need to worry about are:</a:t>
            </a:r>
          </a:p>
          <a:p>
            <a:r>
              <a:rPr lang="en-US" altLang="zh-CN"/>
              <a:t>(a) MemWr has to be set to zero because we do not want to  write the memory. </a:t>
            </a:r>
          </a:p>
          <a:p>
            <a:r>
              <a:rPr lang="en-US" altLang="zh-CN"/>
              <a:t>(b) And Branch and Jump, we have to set to zero.  Let me show you why.</a:t>
            </a:r>
          </a:p>
          <a:p>
            <a:endParaRPr lang="en-US" altLang="zh-CN"/>
          </a:p>
          <a:p>
            <a:r>
              <a:rPr lang="en-US" altLang="zh-CN"/>
              <a:t>+3 = 15 min. (X:55)</a:t>
            </a:r>
          </a:p>
        </p:txBody>
      </p:sp>
      <p:sp>
        <p:nvSpPr>
          <p:cNvPr id="118786" name="Rectangle 3">
            <a:extLst>
              <a:ext uri="{FF2B5EF4-FFF2-40B4-BE49-F238E27FC236}">
                <a16:creationId xmlns:a16="http://schemas.microsoft.com/office/drawing/2014/main" id="{8EEB59AD-5E61-203E-1ED7-DD0C1F89FAAF}"/>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a:extLst>
              <a:ext uri="{FF2B5EF4-FFF2-40B4-BE49-F238E27FC236}">
                <a16:creationId xmlns:a16="http://schemas.microsoft.com/office/drawing/2014/main" id="{E7F36060-E700-BE95-B423-B9C6982A80FB}"/>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This picture shows the activities at the main datapath during the execution of the Add or Subtract instructions.  </a:t>
            </a:r>
          </a:p>
          <a:p>
            <a:r>
              <a:rPr lang="en-US" altLang="zh-CN"/>
              <a:t>The active parts of the datapath are shown in different color as well as thicker lines.</a:t>
            </a:r>
          </a:p>
          <a:p>
            <a:r>
              <a:rPr lang="en-US" altLang="zh-CN"/>
              <a:t>First of all, the Rs and Rt of the instructions are fed to the Ra and Rb address ports of the register file and cause the contents of registers specified by the Rs and Rt fields to be placed on busA and busB, respectively.</a:t>
            </a:r>
          </a:p>
          <a:p>
            <a:r>
              <a:rPr lang="en-US" altLang="zh-CN"/>
              <a:t>With the ALUctr signals set to either Add or Subtract, the ALU will perform the proper operation and with MemtoReg set to 0, the ALU output will be placed onto busW.</a:t>
            </a:r>
          </a:p>
          <a:p>
            <a:r>
              <a:rPr lang="en-US" altLang="zh-CN"/>
              <a:t>The control we are going to design will also set RegWr to 1 so that the result will be written to the register file at the end of the cycle.</a:t>
            </a:r>
          </a:p>
          <a:p>
            <a:r>
              <a:rPr lang="en-US" altLang="zh-CN"/>
              <a:t>Notice that ExtOp is don’t care because the Extender in this case can either do a SignExt or ZeroExt.  We DON’T care because ALUSrc will be equal to 0--we are using busB.</a:t>
            </a:r>
          </a:p>
          <a:p>
            <a:r>
              <a:rPr lang="en-US" altLang="zh-CN"/>
              <a:t>The other control signals we need to worry about are:</a:t>
            </a:r>
          </a:p>
          <a:p>
            <a:r>
              <a:rPr lang="en-US" altLang="zh-CN"/>
              <a:t>(a) MemWr has to be set to zero because we do not want to  write the memory. </a:t>
            </a:r>
          </a:p>
          <a:p>
            <a:r>
              <a:rPr lang="en-US" altLang="zh-CN"/>
              <a:t>(b) And Branch and Jump, we have to set to zero.  Let me show you why.</a:t>
            </a:r>
          </a:p>
          <a:p>
            <a:endParaRPr lang="en-US" altLang="zh-CN"/>
          </a:p>
          <a:p>
            <a:r>
              <a:rPr lang="en-US" altLang="zh-CN"/>
              <a:t>+3 = 15 min. (X:55)</a:t>
            </a:r>
          </a:p>
        </p:txBody>
      </p:sp>
      <p:sp>
        <p:nvSpPr>
          <p:cNvPr id="120834" name="Rectangle 3">
            <a:extLst>
              <a:ext uri="{FF2B5EF4-FFF2-40B4-BE49-F238E27FC236}">
                <a16:creationId xmlns:a16="http://schemas.microsoft.com/office/drawing/2014/main" id="{38ADFD6B-8EE7-384A-3D42-D09AE69539A9}"/>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2C4912D2-CC48-7BA3-6BD8-7E67A0B149B2}"/>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This picture shows the activities at the main datapath during the execution of the Add or Subtract instructions.  </a:t>
            </a:r>
          </a:p>
          <a:p>
            <a:r>
              <a:rPr lang="en-US" altLang="zh-CN"/>
              <a:t>The active parts of the datapath are shown in different color as well as thicker lines.</a:t>
            </a:r>
          </a:p>
          <a:p>
            <a:r>
              <a:rPr lang="en-US" altLang="zh-CN"/>
              <a:t>First of all, the Rs and Rt of the instructions are fed to the Ra and Rb address ports of the register file and cause the contents of registers specified by the Rs and Rt fields to be placed on busA and busB, respectively.</a:t>
            </a:r>
          </a:p>
          <a:p>
            <a:r>
              <a:rPr lang="en-US" altLang="zh-CN"/>
              <a:t>With the ALUctr signals set to either Add or Subtract, the ALU will perform the proper operation and with MemtoReg set to 0, the ALU output will be placed onto busW.</a:t>
            </a:r>
          </a:p>
          <a:p>
            <a:r>
              <a:rPr lang="en-US" altLang="zh-CN"/>
              <a:t>The control we are going to design will also set RegWr to 1 so that the result will be written to the register file at the end of the cycle.</a:t>
            </a:r>
          </a:p>
          <a:p>
            <a:r>
              <a:rPr lang="en-US" altLang="zh-CN"/>
              <a:t>Notice that ExtOp is don’t care because the Extender in this case can either do a SignExt or ZeroExt.  We DON’T care because ALUSrc will be equal to 0--we are using busB.</a:t>
            </a:r>
          </a:p>
          <a:p>
            <a:r>
              <a:rPr lang="en-US" altLang="zh-CN"/>
              <a:t>The other control signals we need to worry about are:</a:t>
            </a:r>
          </a:p>
          <a:p>
            <a:r>
              <a:rPr lang="en-US" altLang="zh-CN"/>
              <a:t>(a) MemWr has to be set to zero because we do not want to  write the memory. </a:t>
            </a:r>
          </a:p>
          <a:p>
            <a:r>
              <a:rPr lang="en-US" altLang="zh-CN"/>
              <a:t>(b) And Branch and Jump, we have to set to zero.  Let me show you why.</a:t>
            </a:r>
          </a:p>
          <a:p>
            <a:endParaRPr lang="en-US" altLang="zh-CN"/>
          </a:p>
          <a:p>
            <a:r>
              <a:rPr lang="en-US" altLang="zh-CN"/>
              <a:t>+3 = 15 min. (X:55)</a:t>
            </a:r>
          </a:p>
        </p:txBody>
      </p:sp>
      <p:sp>
        <p:nvSpPr>
          <p:cNvPr id="122882" name="Rectangle 3">
            <a:extLst>
              <a:ext uri="{FF2B5EF4-FFF2-40B4-BE49-F238E27FC236}">
                <a16:creationId xmlns:a16="http://schemas.microsoft.com/office/drawing/2014/main" id="{69DE192A-DD9B-2990-177E-E373D49C160E}"/>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2955305E-B4BD-A58A-4B7C-AD9B55493DBB}"/>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Let’s look at the interesting case where the branch condition Zero is true (Zero = 1).</a:t>
            </a:r>
          </a:p>
          <a:p>
            <a:r>
              <a:rPr lang="en-US" altLang="zh-CN"/>
              <a:t>Well, if Zero is not asserted, we will have our boring case where PC + 1 is selected.</a:t>
            </a:r>
          </a:p>
          <a:p>
            <a:r>
              <a:rPr lang="en-US" altLang="zh-CN"/>
              <a:t>Anyway, with Branch = 1 and Zero = 1, the output of the second adder will be selected.</a:t>
            </a:r>
          </a:p>
          <a:p>
            <a:r>
              <a:rPr lang="en-US" altLang="zh-CN"/>
              <a:t>That is, we will add the sequential address, that is output of the first adder, to the sign extended version of the immediate field, to form the branch target address (output of 2nd adder).</a:t>
            </a:r>
          </a:p>
          <a:p>
            <a:r>
              <a:rPr lang="en-US" altLang="zh-CN"/>
              <a:t>With the control signal Jump set to zero, this branch target address will be written into the Program Counter register (PC) at the end of the clock cycle.</a:t>
            </a:r>
          </a:p>
          <a:p>
            <a:endParaRPr lang="en-US" altLang="zh-CN"/>
          </a:p>
          <a:p>
            <a:r>
              <a:rPr lang="en-US" altLang="zh-CN"/>
              <a:t>+2 = 35 min. (Y:15)</a:t>
            </a:r>
          </a:p>
        </p:txBody>
      </p:sp>
      <p:sp>
        <p:nvSpPr>
          <p:cNvPr id="124930" name="Rectangle 3">
            <a:extLst>
              <a:ext uri="{FF2B5EF4-FFF2-40B4-BE49-F238E27FC236}">
                <a16:creationId xmlns:a16="http://schemas.microsoft.com/office/drawing/2014/main" id="{2398CD95-7681-D29F-92BC-BEFB1EA8C7B9}"/>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1E6D94BC-EF82-3A62-4F1B-B031825AE162}"/>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This picture shows the activities at the main datapath during the execution of the Add or Subtract instructions.  </a:t>
            </a:r>
          </a:p>
          <a:p>
            <a:r>
              <a:rPr lang="en-US" altLang="zh-CN"/>
              <a:t>The active parts of the datapath are shown in different color as well as thicker lines.</a:t>
            </a:r>
          </a:p>
          <a:p>
            <a:r>
              <a:rPr lang="en-US" altLang="zh-CN"/>
              <a:t>First of all, the Rs and Rt of the instructions are fed to the Ra and Rb address ports of the register file and cause the contents of registers specified by the Rs and Rt fields to be placed on busA and busB, respectively.</a:t>
            </a:r>
          </a:p>
          <a:p>
            <a:r>
              <a:rPr lang="en-US" altLang="zh-CN"/>
              <a:t>With the ALUctr signals set to either Add or Subtract, the ALU will perform the proper operation and with MemtoReg set to 0, the ALU output will be placed onto busW.</a:t>
            </a:r>
          </a:p>
          <a:p>
            <a:r>
              <a:rPr lang="en-US" altLang="zh-CN"/>
              <a:t>The control we are going to design will also set RegWr to 1 so that the result will be written to the register file at the end of the cycle.</a:t>
            </a:r>
          </a:p>
          <a:p>
            <a:r>
              <a:rPr lang="en-US" altLang="zh-CN"/>
              <a:t>Notice that ExtOp is don’t care because the Extender in this case can either do a SignExt or ZeroExt.  We DON’T care because ALUSrc will be equal to 0--we are using busB.</a:t>
            </a:r>
          </a:p>
          <a:p>
            <a:r>
              <a:rPr lang="en-US" altLang="zh-CN"/>
              <a:t>The other control signals we need to worry about are:</a:t>
            </a:r>
          </a:p>
          <a:p>
            <a:r>
              <a:rPr lang="en-US" altLang="zh-CN"/>
              <a:t>(a) MemWr has to be set to zero because we do not want to  write the memory. </a:t>
            </a:r>
          </a:p>
          <a:p>
            <a:r>
              <a:rPr lang="en-US" altLang="zh-CN"/>
              <a:t>(b) And Branch and Jump, we have to set to zero.  Let me show you why.</a:t>
            </a:r>
          </a:p>
          <a:p>
            <a:endParaRPr lang="en-US" altLang="zh-CN"/>
          </a:p>
          <a:p>
            <a:r>
              <a:rPr lang="en-US" altLang="zh-CN"/>
              <a:t>+3 = 15 min. (X:55)</a:t>
            </a:r>
          </a:p>
        </p:txBody>
      </p:sp>
      <p:sp>
        <p:nvSpPr>
          <p:cNvPr id="126978" name="Rectangle 3">
            <a:extLst>
              <a:ext uri="{FF2B5EF4-FFF2-40B4-BE49-F238E27FC236}">
                <a16:creationId xmlns:a16="http://schemas.microsoft.com/office/drawing/2014/main" id="{5CE3891C-561A-2EFD-1C12-194182A6A5A4}"/>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42BFA530-60D8-8B8B-F393-45538830E88E}"/>
              </a:ext>
            </a:extLst>
          </p:cNvPr>
          <p:cNvSpPr>
            <a:spLocks noGrp="1" noChangeArrowheads="1"/>
          </p:cNvSpPr>
          <p:nvPr>
            <p:ph type="body" idx="4294967295"/>
          </p:nvPr>
        </p:nvSpPr>
        <p:spPr>
          <a:xfrm>
            <a:off x="533400" y="4094163"/>
            <a:ext cx="6118225" cy="5373687"/>
          </a:xfrm>
          <a:ln/>
          <a:extLst>
            <a:ext uri="{91240B29-F687-4F45-9708-019B960494DF}">
              <a14:hiddenLine xmlns:a14="http://schemas.microsoft.com/office/drawing/2010/main" w="12700">
                <a:solidFill>
                  <a:srgbClr val="000000"/>
                </a:solidFill>
                <a:miter lim="800000"/>
                <a:headEnd/>
                <a:tailEnd/>
              </a14:hiddenLine>
            </a:ext>
          </a:extLst>
        </p:spPr>
        <p:txBody>
          <a:bodyPr lIns="100753" tIns="49493" rIns="100753" bIns="49493">
            <a:prstTxWarp prst="textNoShape">
              <a:avLst/>
            </a:prstTxWarp>
          </a:bodyPr>
          <a:lstStyle/>
          <a:p>
            <a:r>
              <a:rPr lang="en-US" altLang="zh-CN"/>
              <a:t>Based on the Register Transfer Language examples we have so far, we know we will need the following combinational logic elements.</a:t>
            </a:r>
          </a:p>
          <a:p>
            <a:r>
              <a:rPr lang="en-US" altLang="zh-CN"/>
              <a:t>We will need an adder to update the program counter.</a:t>
            </a:r>
          </a:p>
          <a:p>
            <a:r>
              <a:rPr lang="en-US" altLang="zh-CN"/>
              <a:t>A MUX to select the results.</a:t>
            </a:r>
          </a:p>
          <a:p>
            <a:r>
              <a:rPr lang="en-US" altLang="zh-CN"/>
              <a:t>And finally, an ALU to do various arithmetic and logic operation.</a:t>
            </a:r>
          </a:p>
          <a:p>
            <a:endParaRPr lang="en-US" altLang="zh-CN"/>
          </a:p>
          <a:p>
            <a:endParaRPr lang="en-US" altLang="zh-CN"/>
          </a:p>
          <a:p>
            <a:endParaRPr lang="en-US" altLang="zh-CN"/>
          </a:p>
          <a:p>
            <a:r>
              <a:rPr lang="en-US" altLang="zh-CN"/>
              <a:t>+1 = 30 min. (Y:10)</a:t>
            </a:r>
          </a:p>
        </p:txBody>
      </p:sp>
      <p:sp>
        <p:nvSpPr>
          <p:cNvPr id="15362" name="Rectangle 3">
            <a:extLst>
              <a:ext uri="{FF2B5EF4-FFF2-40B4-BE49-F238E27FC236}">
                <a16:creationId xmlns:a16="http://schemas.microsoft.com/office/drawing/2014/main" id="{FF7E8C00-E8B2-03E2-839B-BB47DB14AE97}"/>
              </a:ext>
            </a:extLst>
          </p:cNvPr>
          <p:cNvSpPr>
            <a:spLocks noGrp="1" noRot="1" noChangeAspect="1" noChangeArrowheads="1" noTextEdit="1"/>
          </p:cNvSpPr>
          <p:nvPr>
            <p:ph type="sldImg" idx="4294967295"/>
          </p:nvPr>
        </p:nvSpPr>
        <p:spPr>
          <a:xfrm>
            <a:off x="1427163" y="644525"/>
            <a:ext cx="4259262" cy="3194050"/>
          </a:xfr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4934018C-DEAA-5F65-EE65-A3BD777CD999}"/>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Here is a table summarizing the control signals setting for the seven (add, sub, ...) instructions we have looked at.</a:t>
            </a:r>
          </a:p>
          <a:p>
            <a:r>
              <a:rPr lang="en-US" altLang="zh-CN"/>
              <a:t>Instead of showing you the exact bit values for the ALU control (ALUctr), I have used the symbolic values here.</a:t>
            </a:r>
          </a:p>
          <a:p>
            <a:r>
              <a:rPr lang="en-US" altLang="zh-CN"/>
              <a:t>The first two columns are unique in the sense that they are R-type instrucions and in order to uniquely identify them, we need to look at BOTH the op field as well as the func fiels.</a:t>
            </a:r>
          </a:p>
          <a:p>
            <a:r>
              <a:rPr lang="en-US" altLang="zh-CN"/>
              <a:t>Ori, lw, sw, and branch on equal are I-type instructions and Jump is J-type.  They all can be uniquely idetified by looking at the opcode field alone.</a:t>
            </a:r>
          </a:p>
          <a:p>
            <a:r>
              <a:rPr lang="en-US" altLang="zh-CN"/>
              <a:t>Now let’s take a more careful look at the first two columns.  Notice that they are identical except the last row.</a:t>
            </a:r>
          </a:p>
          <a:p>
            <a:r>
              <a:rPr lang="en-US" altLang="zh-CN"/>
              <a:t>So we can combine these two rows here if we can “delay” the generation of ALUctr signals.</a:t>
            </a:r>
          </a:p>
          <a:p>
            <a:r>
              <a:rPr lang="en-US" altLang="zh-CN"/>
              <a:t>This lead us to something called “local decoding.”</a:t>
            </a:r>
          </a:p>
          <a:p>
            <a:endParaRPr lang="en-US" altLang="zh-CN"/>
          </a:p>
          <a:p>
            <a:r>
              <a:rPr lang="en-US" altLang="zh-CN"/>
              <a:t>+3 = 42 min. (Y:22)</a:t>
            </a:r>
          </a:p>
        </p:txBody>
      </p:sp>
      <p:sp>
        <p:nvSpPr>
          <p:cNvPr id="129026" name="Rectangle 3">
            <a:extLst>
              <a:ext uri="{FF2B5EF4-FFF2-40B4-BE49-F238E27FC236}">
                <a16:creationId xmlns:a16="http://schemas.microsoft.com/office/drawing/2014/main" id="{BB5F3D43-E5E3-F8B3-4752-FE1EB98D9DC6}"/>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a:extLst>
              <a:ext uri="{FF2B5EF4-FFF2-40B4-BE49-F238E27FC236}">
                <a16:creationId xmlns:a16="http://schemas.microsoft.com/office/drawing/2014/main" id="{F5423251-8F62-5C4F-05B6-BC8933C1733A}"/>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Here is a table summarizing the control signals setting for the seven (add, sub, ...) instructions we have looked at.</a:t>
            </a:r>
          </a:p>
          <a:p>
            <a:r>
              <a:rPr lang="en-US" altLang="zh-CN"/>
              <a:t>Instead of showing you the exact bit values for the ALU control (ALUctr), I have used the symbolic values here.</a:t>
            </a:r>
          </a:p>
          <a:p>
            <a:r>
              <a:rPr lang="en-US" altLang="zh-CN"/>
              <a:t>The first two columns are unique in the sense that they are R-type instrucions and in order to uniquely identify them, we need to look at BOTH the op field as well as the func fiels.</a:t>
            </a:r>
          </a:p>
          <a:p>
            <a:r>
              <a:rPr lang="en-US" altLang="zh-CN"/>
              <a:t>Ori, lw, sw, and branch on equal are I-type instructions and Jump is J-type.  They all can be uniquely idetified by looking at the opcode field alone.</a:t>
            </a:r>
          </a:p>
          <a:p>
            <a:r>
              <a:rPr lang="en-US" altLang="zh-CN"/>
              <a:t>Now let’s take a more careful look at the first two columns.  Notice that they are identical except the last row.</a:t>
            </a:r>
          </a:p>
          <a:p>
            <a:r>
              <a:rPr lang="en-US" altLang="zh-CN"/>
              <a:t>So we can combine these two rows here if we can “delay” the generation of ALUctr signals.</a:t>
            </a:r>
          </a:p>
          <a:p>
            <a:r>
              <a:rPr lang="en-US" altLang="zh-CN"/>
              <a:t>This lead us to something called “local decoding.”</a:t>
            </a:r>
          </a:p>
          <a:p>
            <a:endParaRPr lang="en-US" altLang="zh-CN"/>
          </a:p>
          <a:p>
            <a:r>
              <a:rPr lang="en-US" altLang="zh-CN"/>
              <a:t>+3 = 42 min. (Y:22)</a:t>
            </a:r>
          </a:p>
        </p:txBody>
      </p:sp>
      <p:sp>
        <p:nvSpPr>
          <p:cNvPr id="131074" name="Rectangle 3">
            <a:extLst>
              <a:ext uri="{FF2B5EF4-FFF2-40B4-BE49-F238E27FC236}">
                <a16:creationId xmlns:a16="http://schemas.microsoft.com/office/drawing/2014/main" id="{16C51E94-3635-C962-EC37-4F1B944447AF}"/>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a:extLst>
              <a:ext uri="{FF2B5EF4-FFF2-40B4-BE49-F238E27FC236}">
                <a16:creationId xmlns:a16="http://schemas.microsoft.com/office/drawing/2014/main" id="{91E8C8C8-BC79-0D1D-6177-69EEF29176FB}"/>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Here is a table summarizing the control signals setting for the seven (add, sub, ...) instructions we have looked at.</a:t>
            </a:r>
          </a:p>
          <a:p>
            <a:r>
              <a:rPr lang="en-US" altLang="zh-CN"/>
              <a:t>Instead of showing you the exact bit values for the ALU control (ALUctr), I have used the symbolic values here.</a:t>
            </a:r>
          </a:p>
          <a:p>
            <a:r>
              <a:rPr lang="en-US" altLang="zh-CN"/>
              <a:t>The first two columns are unique in the sense that they are R-type instrucions and in order to uniquely identify them, we need to look at BOTH the op field as well as the func fiels.</a:t>
            </a:r>
          </a:p>
          <a:p>
            <a:r>
              <a:rPr lang="en-US" altLang="zh-CN"/>
              <a:t>Ori, lw, sw, and branch on equal are I-type instructions and Jump is J-type.  They all can be uniquely idetified by looking at the opcode field alone.</a:t>
            </a:r>
          </a:p>
          <a:p>
            <a:r>
              <a:rPr lang="en-US" altLang="zh-CN"/>
              <a:t>Now let’s take a more careful look at the first two columns.  Notice that they are identical except the last row.</a:t>
            </a:r>
          </a:p>
          <a:p>
            <a:r>
              <a:rPr lang="en-US" altLang="zh-CN"/>
              <a:t>So we can combine these two rows here if we can “delay” the generation of ALUctr signals.</a:t>
            </a:r>
          </a:p>
          <a:p>
            <a:r>
              <a:rPr lang="en-US" altLang="zh-CN"/>
              <a:t>This lead us to something called “local decoding.”</a:t>
            </a:r>
          </a:p>
          <a:p>
            <a:endParaRPr lang="en-US" altLang="zh-CN"/>
          </a:p>
          <a:p>
            <a:r>
              <a:rPr lang="en-US" altLang="zh-CN"/>
              <a:t>+3 = 42 min. (Y:22)</a:t>
            </a:r>
          </a:p>
        </p:txBody>
      </p:sp>
      <p:sp>
        <p:nvSpPr>
          <p:cNvPr id="134146" name="Rectangle 3">
            <a:extLst>
              <a:ext uri="{FF2B5EF4-FFF2-40B4-BE49-F238E27FC236}">
                <a16:creationId xmlns:a16="http://schemas.microsoft.com/office/drawing/2014/main" id="{4EFE2893-E127-9F61-DB32-40491D5504CA}"/>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a:extLst>
              <a:ext uri="{FF2B5EF4-FFF2-40B4-BE49-F238E27FC236}">
                <a16:creationId xmlns:a16="http://schemas.microsoft.com/office/drawing/2014/main" id="{F8238C97-0491-2815-9FEC-F17AB105F7A4}"/>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Here is a table summarizing the control signals setting for the seven (add, sub, ...) instructions we have looked at.</a:t>
            </a:r>
          </a:p>
          <a:p>
            <a:r>
              <a:rPr lang="en-US" altLang="zh-CN"/>
              <a:t>Instead of showing you the exact bit values for the ALU control (ALUctr), I have used the symbolic values here.</a:t>
            </a:r>
          </a:p>
          <a:p>
            <a:r>
              <a:rPr lang="en-US" altLang="zh-CN"/>
              <a:t>The first two columns are unique in the sense that they are R-type instrucions and in order to uniquely identify them, we need to look at BOTH the op field as well as the func fiels.</a:t>
            </a:r>
          </a:p>
          <a:p>
            <a:r>
              <a:rPr lang="en-US" altLang="zh-CN"/>
              <a:t>Ori, lw, sw, and branch on equal are I-type instructions and Jump is J-type.  They all can be uniquely idetified by looking at the opcode field alone.</a:t>
            </a:r>
          </a:p>
          <a:p>
            <a:r>
              <a:rPr lang="en-US" altLang="zh-CN"/>
              <a:t>Now let’s take a more careful look at the first two columns.  Notice that they are identical except the last row.</a:t>
            </a:r>
          </a:p>
          <a:p>
            <a:r>
              <a:rPr lang="en-US" altLang="zh-CN"/>
              <a:t>So we can combine these two rows here if we can “delay” the generation of ALUctr signals.</a:t>
            </a:r>
          </a:p>
          <a:p>
            <a:r>
              <a:rPr lang="en-US" altLang="zh-CN"/>
              <a:t>This lead us to something called “local decoding.”</a:t>
            </a:r>
          </a:p>
          <a:p>
            <a:endParaRPr lang="en-US" altLang="zh-CN"/>
          </a:p>
          <a:p>
            <a:r>
              <a:rPr lang="en-US" altLang="zh-CN"/>
              <a:t>+3 = 42 min. (Y:22)</a:t>
            </a:r>
          </a:p>
        </p:txBody>
      </p:sp>
      <p:sp>
        <p:nvSpPr>
          <p:cNvPr id="136194" name="Rectangle 3">
            <a:extLst>
              <a:ext uri="{FF2B5EF4-FFF2-40B4-BE49-F238E27FC236}">
                <a16:creationId xmlns:a16="http://schemas.microsoft.com/office/drawing/2014/main" id="{054C3CD3-A33A-97E9-C49F-E931D968CE96}"/>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a:extLst>
              <a:ext uri="{FF2B5EF4-FFF2-40B4-BE49-F238E27FC236}">
                <a16:creationId xmlns:a16="http://schemas.microsoft.com/office/drawing/2014/main" id="{92B5971F-3466-E81A-229A-598B7947C66B}"/>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Similarly, for ALUSrc, we need to OR the ori, load, and store terms together because we need to assert the ALUSrc signals whenever we have the Ori, load, or store instructions.</a:t>
            </a:r>
          </a:p>
          <a:p>
            <a:r>
              <a:rPr lang="en-US" altLang="zh-CN"/>
              <a:t>The RegDst, MemtoReg, MemWrite, Branch, and Jump signals are very simple.  They don’t need to OR any product terms together because each is asserted for only one instruction.</a:t>
            </a:r>
          </a:p>
          <a:p>
            <a:r>
              <a:rPr lang="en-US" altLang="zh-CN"/>
              <a:t>For example, RegDst is asserted ONLY for R-type instruction and MemtoReg is asserted ONLY for load instruction.</a:t>
            </a:r>
          </a:p>
          <a:p>
            <a:r>
              <a:rPr lang="en-US" altLang="zh-CN"/>
              <a:t>ExtOp, on the other hand, needs to be set to 1 for both the load and store instructions so the immediate field is sign extended properly.</a:t>
            </a:r>
          </a:p>
          <a:p>
            <a:r>
              <a:rPr lang="en-US" altLang="zh-CN"/>
              <a:t>Therefore, we need to OR the load and store terms together to form the signal ExtOp.</a:t>
            </a:r>
          </a:p>
          <a:p>
            <a:r>
              <a:rPr lang="en-US" altLang="zh-CN"/>
              <a:t>Finally, we have the ALUop signals.</a:t>
            </a:r>
          </a:p>
          <a:p>
            <a:r>
              <a:rPr lang="en-US" altLang="zh-CN"/>
              <a:t>But clever encoding of the ALUop field, we are able to keep them simple so that no OR gates is needed.</a:t>
            </a:r>
          </a:p>
          <a:p>
            <a:r>
              <a:rPr lang="en-US" altLang="zh-CN"/>
              <a:t>If you don’t already know, this regular structure with an array of AND gates followed by another array of OR gates is called a Programmable Logic Array, or PLA for short.</a:t>
            </a:r>
          </a:p>
          <a:p>
            <a:r>
              <a:rPr lang="en-US" altLang="zh-CN"/>
              <a:t>It is one of the most common ways to implement logic function and there are a lot of CAD tools available to simplify them.</a:t>
            </a:r>
          </a:p>
          <a:p>
            <a:endParaRPr lang="en-US" altLang="zh-CN"/>
          </a:p>
          <a:p>
            <a:r>
              <a:rPr lang="en-US" altLang="zh-CN"/>
              <a:t>+3 = 70 min. (Y:50)</a:t>
            </a:r>
          </a:p>
        </p:txBody>
      </p:sp>
      <p:sp>
        <p:nvSpPr>
          <p:cNvPr id="139266" name="Rectangle 3">
            <a:extLst>
              <a:ext uri="{FF2B5EF4-FFF2-40B4-BE49-F238E27FC236}">
                <a16:creationId xmlns:a16="http://schemas.microsoft.com/office/drawing/2014/main" id="{CAE7BF47-17B5-9367-D90F-00BF69A6E033}"/>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a:extLst>
              <a:ext uri="{FF2B5EF4-FFF2-40B4-BE49-F238E27FC236}">
                <a16:creationId xmlns:a16="http://schemas.microsoft.com/office/drawing/2014/main" id="{4EC32319-6EC8-040C-9A5E-D8EF63EF2489}"/>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OK, now that we have the Main Control implemented, we have everything we needed for the single cycle processor and here it is.</a:t>
            </a:r>
          </a:p>
          <a:p>
            <a:r>
              <a:rPr lang="en-US" altLang="zh-CN"/>
              <a:t>The Instruction Fetch Unit gives us the instruction.  The OP field is fed to the Main Control for decode and the Func field is fed to the ALU Control for local decoding.</a:t>
            </a:r>
          </a:p>
          <a:p>
            <a:r>
              <a:rPr lang="en-US" altLang="zh-CN"/>
              <a:t>The Rt, Rs, Rd, and Imm16 fields of the instruction are fed to the data path.</a:t>
            </a:r>
          </a:p>
          <a:p>
            <a:r>
              <a:rPr lang="en-US" altLang="zh-CN"/>
              <a:t>Based on the OP field of the instruction, the Main Control  will set the control signals RegDst, ALUSrc, .... etc properly as I showed you earlier using separate slides.</a:t>
            </a:r>
          </a:p>
          <a:p>
            <a:r>
              <a:rPr lang="en-US" altLang="zh-CN"/>
              <a:t>Furthermore, the ALUctr  use the ALUop from the Main control and the func field of the instruction to generate the ALUctr signals to ask the ALU to do the right thing: Add, Subtract, Or, and so on.</a:t>
            </a:r>
          </a:p>
          <a:p>
            <a:r>
              <a:rPr lang="en-US" altLang="zh-CN"/>
              <a:t>This processor will execute each of the MIPS instruction in the subset  in one cycle.</a:t>
            </a:r>
          </a:p>
          <a:p>
            <a:r>
              <a:rPr lang="en-US" altLang="zh-CN"/>
              <a:t>There is, however, a couple of subtle differences between this single-cycle processor and a real MIPS processor in terms of instruction execution.</a:t>
            </a:r>
          </a:p>
          <a:p>
            <a:endParaRPr lang="en-US" altLang="zh-CN"/>
          </a:p>
          <a:p>
            <a:r>
              <a:rPr lang="en-US" altLang="zh-CN"/>
              <a:t>+2 = 72 min (Y:52)</a:t>
            </a:r>
          </a:p>
        </p:txBody>
      </p:sp>
      <p:sp>
        <p:nvSpPr>
          <p:cNvPr id="141314" name="Rectangle 3">
            <a:extLst>
              <a:ext uri="{FF2B5EF4-FFF2-40B4-BE49-F238E27FC236}">
                <a16:creationId xmlns:a16="http://schemas.microsoft.com/office/drawing/2014/main" id="{C8D28142-C483-8A99-B1BB-51AA918EB3F8}"/>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a:extLst>
              <a:ext uri="{FF2B5EF4-FFF2-40B4-BE49-F238E27FC236}">
                <a16:creationId xmlns:a16="http://schemas.microsoft.com/office/drawing/2014/main" id="{B6C10208-2B40-A894-BA0D-15B767D194BE}"/>
              </a:ext>
            </a:extLst>
          </p:cNvPr>
          <p:cNvSpPr>
            <a:spLocks noGrp="1" noChangeArrowheads="1"/>
          </p:cNvSpPr>
          <p:nvPr>
            <p:ph type="body" idx="4294967295"/>
          </p:nvPr>
        </p:nvSpPr>
        <p:spPr>
          <a:xfrm>
            <a:off x="533400" y="4094163"/>
            <a:ext cx="6118225" cy="5373687"/>
          </a:xfrm>
          <a:ln/>
          <a:extLst>
            <a:ext uri="{91240B29-F687-4F45-9708-019B960494DF}">
              <a14:hiddenLine xmlns:a14="http://schemas.microsoft.com/office/drawing/2010/main" w="12700">
                <a:solidFill>
                  <a:srgbClr val="000000"/>
                </a:solidFill>
                <a:miter lim="800000"/>
                <a:headEnd/>
                <a:tailEnd/>
              </a14:hiddenLine>
            </a:ext>
          </a:extLst>
        </p:spPr>
        <p:txBody>
          <a:bodyPr lIns="100753" tIns="49493" rIns="100753" bIns="49493">
            <a:prstTxWarp prst="textNoShape">
              <a:avLst/>
            </a:prstTxWarp>
          </a:bodyPr>
          <a:lstStyle/>
          <a:p>
            <a:r>
              <a:rPr lang="en-US" altLang="zh-CN"/>
              <a:t>Now with the clocking methodology back in your mind, we can think about how the critical path of our “abstract” datapath may look like.</a:t>
            </a:r>
          </a:p>
          <a:p>
            <a:r>
              <a:rPr lang="en-US" altLang="zh-CN"/>
              <a:t>One thing to keep in mind about the Register File and Ideal Memory (points to both Instruction and Data) is that the Clock input is a factor ONLY during the write operation.</a:t>
            </a:r>
          </a:p>
          <a:p>
            <a:r>
              <a:rPr lang="en-US" altLang="zh-CN"/>
              <a:t>For read operation, the CLK input is not a factor.  The register file and the ideal memory behave as if they are combinational logic.</a:t>
            </a:r>
          </a:p>
          <a:p>
            <a:r>
              <a:rPr lang="en-US" altLang="zh-CN"/>
              <a:t>That is you apply an address to the input, then after certain delay, which we called access time, the output is valid.</a:t>
            </a:r>
          </a:p>
          <a:p>
            <a:r>
              <a:rPr lang="en-US" altLang="zh-CN"/>
              <a:t>We will come back to these points (point to the “behave” bullets) later in this lecture.</a:t>
            </a:r>
          </a:p>
          <a:p>
            <a:r>
              <a:rPr lang="en-US" altLang="zh-CN"/>
              <a:t>But for now, let’s look at this “abstract” datapath’s critical path which occurs when the datapath tries to execute the Load instruction.</a:t>
            </a:r>
          </a:p>
          <a:p>
            <a:r>
              <a:rPr lang="en-US" altLang="zh-CN"/>
              <a:t>The time it takes to execute the load instruction are the sum of:</a:t>
            </a:r>
          </a:p>
          <a:p>
            <a:r>
              <a:rPr lang="en-US" altLang="zh-CN"/>
              <a:t>(a) The PC’s clock-to-Q time.</a:t>
            </a:r>
          </a:p>
          <a:p>
            <a:r>
              <a:rPr lang="en-US" altLang="zh-CN"/>
              <a:t>(b) The instruction memory access time.</a:t>
            </a:r>
          </a:p>
          <a:p>
            <a:r>
              <a:rPr lang="en-US" altLang="zh-CN"/>
              <a:t>(c) The time it takes to read the register file.</a:t>
            </a:r>
          </a:p>
          <a:p>
            <a:r>
              <a:rPr lang="en-US" altLang="zh-CN"/>
              <a:t>(d) The ALU delay in calculating the Data Memory Address.</a:t>
            </a:r>
          </a:p>
          <a:p>
            <a:r>
              <a:rPr lang="en-US" altLang="zh-CN"/>
              <a:t>(e) The time it takes to read the Data Memory.</a:t>
            </a:r>
          </a:p>
          <a:p>
            <a:r>
              <a:rPr lang="en-US" altLang="zh-CN"/>
              <a:t>(f) And finally, the setup time for the register file and clock skew.</a:t>
            </a:r>
          </a:p>
          <a:p>
            <a:endParaRPr lang="en-US" altLang="zh-CN"/>
          </a:p>
          <a:p>
            <a:r>
              <a:rPr lang="en-US" altLang="zh-CN"/>
              <a:t>+3 = 21 (Y:01)</a:t>
            </a:r>
          </a:p>
          <a:p>
            <a:endParaRPr lang="en-US" altLang="zh-CN"/>
          </a:p>
          <a:p>
            <a:r>
              <a:rPr lang="en-US" altLang="zh-CN"/>
              <a:t>Complement:</a:t>
            </a:r>
          </a:p>
          <a:p>
            <a:r>
              <a:rPr lang="en-US" altLang="zh-CN"/>
              <a:t>Clock skew(B-40): </a:t>
            </a:r>
          </a:p>
        </p:txBody>
      </p:sp>
      <p:sp>
        <p:nvSpPr>
          <p:cNvPr id="143362" name="Rectangle 3">
            <a:extLst>
              <a:ext uri="{FF2B5EF4-FFF2-40B4-BE49-F238E27FC236}">
                <a16:creationId xmlns:a16="http://schemas.microsoft.com/office/drawing/2014/main" id="{34B631CE-EDB1-D087-4120-74AF00BB9927}"/>
              </a:ext>
            </a:extLst>
          </p:cNvPr>
          <p:cNvSpPr>
            <a:spLocks noGrp="1" noRot="1" noChangeAspect="1" noChangeArrowheads="1" noTextEdit="1"/>
          </p:cNvSpPr>
          <p:nvPr>
            <p:ph type="sldImg" idx="4294967295"/>
          </p:nvPr>
        </p:nvSpPr>
        <p:spPr>
          <a:xfrm>
            <a:off x="1427163" y="644525"/>
            <a:ext cx="4259262" cy="3194050"/>
          </a:xfr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AFF92F7B-DDDC-2B29-899B-3365450D5FB4}"/>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This timing diagram shows the worst case timing of our single cycle datapath which occurs at the load instruction.</a:t>
            </a:r>
          </a:p>
          <a:p>
            <a:r>
              <a:rPr lang="en-US" altLang="zh-CN"/>
              <a:t>Clock to Q time after the clock tick, PC will present its new value to the Instruction memory.</a:t>
            </a:r>
          </a:p>
          <a:p>
            <a:r>
              <a:rPr lang="en-US" altLang="zh-CN"/>
              <a:t>After a delay of instruction access time, the instruction bus (Rs, Rt, ...) becomes valid.</a:t>
            </a:r>
          </a:p>
          <a:p>
            <a:r>
              <a:rPr lang="en-US" altLang="zh-CN"/>
              <a:t>Then three things happens in parallel:</a:t>
            </a:r>
          </a:p>
          <a:p>
            <a:r>
              <a:rPr lang="en-US" altLang="zh-CN"/>
              <a:t>(a) First the Control generates the control signals (Delay through Control Logic).</a:t>
            </a:r>
          </a:p>
          <a:p>
            <a:r>
              <a:rPr lang="en-US" altLang="zh-CN"/>
              <a:t>(b) Secondly, the register file access is to put Rs onto busA.</a:t>
            </a:r>
          </a:p>
          <a:p>
            <a:r>
              <a:rPr lang="en-US" altLang="zh-CN"/>
              <a:t>(c) And we have to sign extended the immediate field to get the second operand (busB).</a:t>
            </a:r>
          </a:p>
          <a:p>
            <a:r>
              <a:rPr lang="en-US" altLang="zh-CN"/>
              <a:t>Here I assume register file access takes longer time than doing the sign extension so we have to wait until busA valid before the ALU can start the address calculation (ALU delay).</a:t>
            </a:r>
          </a:p>
          <a:p>
            <a:r>
              <a:rPr lang="en-US" altLang="zh-CN"/>
              <a:t>With the address ready, we access the data memory and after a delay of the Data Memory Access time, busW will be valid.</a:t>
            </a:r>
          </a:p>
          <a:p>
            <a:r>
              <a:rPr lang="en-US" altLang="zh-CN"/>
              <a:t>And by this time, the control unit would have set the RegWr signal to one so at the next clock tick, we will write the new data coming from memory (busW) into the register file.</a:t>
            </a:r>
          </a:p>
          <a:p>
            <a:endParaRPr lang="en-US" altLang="zh-CN"/>
          </a:p>
          <a:p>
            <a:r>
              <a:rPr lang="en-US" altLang="zh-CN"/>
              <a:t>+3 = 77 min. (Y:57)</a:t>
            </a:r>
          </a:p>
        </p:txBody>
      </p:sp>
      <p:sp>
        <p:nvSpPr>
          <p:cNvPr id="145410" name="Rectangle 3">
            <a:extLst>
              <a:ext uri="{FF2B5EF4-FFF2-40B4-BE49-F238E27FC236}">
                <a16:creationId xmlns:a16="http://schemas.microsoft.com/office/drawing/2014/main" id="{860A15D9-DF1F-EC20-9283-88020FA18F3C}"/>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a:extLst>
              <a:ext uri="{FF2B5EF4-FFF2-40B4-BE49-F238E27FC236}">
                <a16:creationId xmlns:a16="http://schemas.microsoft.com/office/drawing/2014/main" id="{911CFCAA-FDC2-AF24-8400-A0A89DEA34BE}"/>
              </a:ext>
            </a:extLst>
          </p:cNvPr>
          <p:cNvSpPr>
            <a:spLocks noGrp="1" noChangeArrowheads="1"/>
          </p:cNvSpPr>
          <p:nvPr>
            <p:ph type="body" idx="4294967295"/>
          </p:nvPr>
        </p:nvSpPr>
        <p:spPr>
          <a:xfrm>
            <a:off x="533400" y="4264025"/>
            <a:ext cx="6248400" cy="5459413"/>
          </a:xfrm>
          <a:ln/>
          <a:extLst>
            <a:ext uri="{91240B29-F687-4F45-9708-019B960494DF}">
              <a14:hiddenLine xmlns:a14="http://schemas.microsoft.com/office/drawing/2010/main" w="12700">
                <a:solidFill>
                  <a:srgbClr val="000000"/>
                </a:solidFill>
                <a:miter lim="800000"/>
                <a:headEnd/>
                <a:tailEnd/>
              </a14:hiddenLine>
            </a:ext>
          </a:extLst>
        </p:spPr>
        <p:txBody>
          <a:bodyPr lIns="100746" tIns="49489" rIns="100746" bIns="49489">
            <a:prstTxWarp prst="textNoShape">
              <a:avLst/>
            </a:prstTxWarp>
          </a:bodyPr>
          <a:lstStyle/>
          <a:p>
            <a:r>
              <a:rPr lang="en-US" altLang="zh-CN"/>
              <a:t>Well, the last slide pretty much illustrates one of the biggest disadvantage of the single cycle implementation: it has a long cycle time.</a:t>
            </a:r>
          </a:p>
          <a:p>
            <a:r>
              <a:rPr lang="en-US" altLang="zh-CN"/>
              <a:t>More specifically, the cycle time must be long enough for the load instruction which has the following components: Clock to Q time of the PC, ....</a:t>
            </a:r>
          </a:p>
          <a:p>
            <a:r>
              <a:rPr lang="en-US" altLang="zh-CN"/>
              <a:t>Having a long cycle time is a big problem but not the the only problem.</a:t>
            </a:r>
          </a:p>
          <a:p>
            <a:r>
              <a:rPr lang="en-US" altLang="zh-CN"/>
              <a:t>Another problem of this single cycle implementation is that this cycle time, which is long enough for the load instruction, is too long for all other instructions.</a:t>
            </a:r>
          </a:p>
          <a:p>
            <a:r>
              <a:rPr lang="en-US" altLang="zh-CN"/>
              <a:t>We will show you why this is bad and what we can do about it in the next few lectures.</a:t>
            </a:r>
          </a:p>
          <a:p>
            <a:r>
              <a:rPr lang="en-US" altLang="zh-CN"/>
              <a:t>That’s all for today.</a:t>
            </a:r>
          </a:p>
          <a:p>
            <a:endParaRPr lang="en-US" altLang="zh-CN"/>
          </a:p>
          <a:p>
            <a:r>
              <a:rPr lang="en-US" altLang="zh-CN"/>
              <a:t>+2 = 79 min (Y:59)</a:t>
            </a:r>
          </a:p>
        </p:txBody>
      </p:sp>
      <p:sp>
        <p:nvSpPr>
          <p:cNvPr id="154626" name="Rectangle 3">
            <a:extLst>
              <a:ext uri="{FF2B5EF4-FFF2-40B4-BE49-F238E27FC236}">
                <a16:creationId xmlns:a16="http://schemas.microsoft.com/office/drawing/2014/main" id="{CC03EBD5-5601-A279-8791-29ECC810305D}"/>
              </a:ext>
            </a:extLst>
          </p:cNvPr>
          <p:cNvSpPr>
            <a:spLocks noGrp="1" noRot="1" noChangeAspect="1" noChangeArrowheads="1" noTextEdit="1"/>
          </p:cNvSpPr>
          <p:nvPr>
            <p:ph type="sldImg" idx="4294967295"/>
          </p:nvPr>
        </p:nvSpPr>
        <p:spPr>
          <a:xfrm>
            <a:off x="1257300" y="644525"/>
            <a:ext cx="4598988" cy="3449638"/>
          </a:xfr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a:extLst>
              <a:ext uri="{FF2B5EF4-FFF2-40B4-BE49-F238E27FC236}">
                <a16:creationId xmlns:a16="http://schemas.microsoft.com/office/drawing/2014/main" id="{53D4A765-43BF-F550-6CA2-9CF7CA731E4A}"/>
              </a:ext>
            </a:extLst>
          </p:cNvPr>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r>
              <a:rPr lang="en-US" altLang="zh-CN"/>
              <a:t>Well, the root of these problems of course is that fact that the Single Cycle Processor’s cycle time has to be long enough for the slowest instruction.</a:t>
            </a:r>
          </a:p>
          <a:p>
            <a:r>
              <a:rPr lang="en-US" altLang="zh-CN"/>
              <a:t>The solution is simple.  Just break the instruction into smaller steps and instead of executing an entire instruction in one cycle, we will execute each of these steps in one cycle.</a:t>
            </a:r>
          </a:p>
          <a:p>
            <a:r>
              <a:rPr lang="en-US" altLang="zh-CN"/>
              <a:t>Since the cycle time in this case will be the time it takes to execute the longest step, our goal should be keeping all the steps to have similar length when we break up the instruction.</a:t>
            </a:r>
          </a:p>
          <a:p>
            <a:r>
              <a:rPr lang="en-US" altLang="zh-CN"/>
              <a:t>Well the last two bullets pretty much summarize what a multiple cycle processor is all about.</a:t>
            </a:r>
          </a:p>
          <a:p>
            <a:r>
              <a:rPr lang="en-US" altLang="zh-CN"/>
              <a:t>The first advantage of the multiple cycle processor is of course shorter cycle time.  The cycle time now only has to be long enough to execute the longest step.</a:t>
            </a:r>
          </a:p>
          <a:p>
            <a:r>
              <a:rPr lang="en-US" altLang="zh-CN"/>
              <a:t>But may be more importantly, now different instructions can take different number of cycles to complete.  For example:</a:t>
            </a:r>
          </a:p>
          <a:p>
            <a:r>
              <a:rPr lang="en-US" altLang="zh-CN"/>
              <a:t>(1) The load instruction will take five cycles to complete.</a:t>
            </a:r>
          </a:p>
          <a:p>
            <a:r>
              <a:rPr lang="en-US" altLang="zh-CN"/>
              <a:t>(2) But the Jump instruction will only take three cycles.</a:t>
            </a:r>
          </a:p>
          <a:p>
            <a:r>
              <a:rPr lang="en-US" altLang="zh-CN"/>
              <a:t>This feature greatly reduce the idle time inside the processor.</a:t>
            </a:r>
          </a:p>
          <a:p>
            <a:r>
              <a:rPr lang="en-US" altLang="zh-CN"/>
              <a:t>Finally, the multiple cycle implementation allows a functional unit to be used more than once per instruction as long as it is used on different clock cycles.</a:t>
            </a:r>
          </a:p>
          <a:p>
            <a:r>
              <a:rPr lang="en-US" altLang="zh-CN"/>
              <a:t>For example, as I will show you later in today’s lecture, we can use the ALU to increment the Program Counter as well as doing address calculation.</a:t>
            </a:r>
          </a:p>
          <a:p>
            <a:endParaRPr lang="en-US" altLang="zh-CN"/>
          </a:p>
          <a:p>
            <a:r>
              <a:rPr lang="en-US" altLang="zh-CN"/>
              <a:t>+3 = 11 min. (X:51)</a:t>
            </a:r>
          </a:p>
        </p:txBody>
      </p:sp>
      <p:sp>
        <p:nvSpPr>
          <p:cNvPr id="156674" name="Rectangle 3">
            <a:extLst>
              <a:ext uri="{FF2B5EF4-FFF2-40B4-BE49-F238E27FC236}">
                <a16:creationId xmlns:a16="http://schemas.microsoft.com/office/drawing/2014/main" id="{D9B190BF-50B1-9F52-A826-828885A98B20}"/>
              </a:ext>
            </a:extLst>
          </p:cNvPr>
          <p:cNvSpPr>
            <a:spLocks noGrp="1" noRot="1" noChangeAspect="1" noChangeArrowheads="1" noTextEdit="1"/>
          </p:cNvSpPr>
          <p:nvPr>
            <p:ph type="sldImg" idx="429496729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C30393B2-ECF1-D87E-1ED1-915F1E889633}"/>
              </a:ext>
            </a:extLst>
          </p:cNvPr>
          <p:cNvSpPr>
            <a:spLocks noGrp="1" noChangeArrowheads="1"/>
          </p:cNvSpPr>
          <p:nvPr>
            <p:ph type="body" idx="4294967295"/>
          </p:nvPr>
        </p:nvSpPr>
        <p:spPr>
          <a:xfrm>
            <a:off x="533400" y="4094163"/>
            <a:ext cx="6118225" cy="5373687"/>
          </a:xfrm>
          <a:ln/>
          <a:extLst>
            <a:ext uri="{91240B29-F687-4F45-9708-019B960494DF}">
              <a14:hiddenLine xmlns:a14="http://schemas.microsoft.com/office/drawing/2010/main" w="12700">
                <a:solidFill>
                  <a:srgbClr val="000000"/>
                </a:solidFill>
                <a:miter lim="800000"/>
                <a:headEnd/>
                <a:tailEnd/>
              </a14:hiddenLine>
            </a:ext>
          </a:extLst>
        </p:spPr>
        <p:txBody>
          <a:bodyPr lIns="100753" tIns="49493" rIns="100753" bIns="49493">
            <a:prstTxWarp prst="textNoShape">
              <a:avLst/>
            </a:prstTxWarp>
          </a:bodyPr>
          <a:lstStyle/>
          <a:p>
            <a:r>
              <a:rPr lang="en-US" altLang="zh-CN"/>
              <a:t>As far as storage elements are concerned, we will need a N-bit register that is similar to the D flip-flop I showed you in class.</a:t>
            </a:r>
          </a:p>
          <a:p>
            <a:r>
              <a:rPr lang="en-US" altLang="zh-CN"/>
              <a:t>The significant difference here is that the register will have a Write Enable input.</a:t>
            </a:r>
          </a:p>
          <a:p>
            <a:r>
              <a:rPr lang="en-US" altLang="zh-CN"/>
              <a:t>That is the content of the register will NOT  be updated if Write Enable is zero.</a:t>
            </a:r>
          </a:p>
          <a:p>
            <a:r>
              <a:rPr lang="en-US" altLang="zh-CN"/>
              <a:t>The content is updated at the clock tick ONLY if the Write Enable signal is set to 1.</a:t>
            </a:r>
          </a:p>
          <a:p>
            <a:endParaRPr lang="en-US" altLang="zh-CN"/>
          </a:p>
          <a:p>
            <a:r>
              <a:rPr lang="en-US" altLang="zh-CN"/>
              <a:t>+1 = 31 min. (Y:11)</a:t>
            </a:r>
          </a:p>
          <a:p>
            <a:endParaRPr lang="en-US" altLang="zh-CN"/>
          </a:p>
          <a:p>
            <a:r>
              <a:rPr lang="en-US" altLang="zh-CN" b="1"/>
              <a:t>Complement:</a:t>
            </a:r>
          </a:p>
          <a:p>
            <a:r>
              <a:rPr lang="en-US" altLang="zh-CN"/>
              <a:t>To know more detailed diagram for a register, see page B22-B25.</a:t>
            </a:r>
          </a:p>
        </p:txBody>
      </p:sp>
      <p:sp>
        <p:nvSpPr>
          <p:cNvPr id="19458" name="Rectangle 3">
            <a:extLst>
              <a:ext uri="{FF2B5EF4-FFF2-40B4-BE49-F238E27FC236}">
                <a16:creationId xmlns:a16="http://schemas.microsoft.com/office/drawing/2014/main" id="{72581C86-DF13-01EF-17F0-1B0F5D1137E5}"/>
              </a:ext>
            </a:extLst>
          </p:cNvPr>
          <p:cNvSpPr>
            <a:spLocks noGrp="1" noRot="1" noChangeAspect="1" noChangeArrowheads="1" noTextEdit="1"/>
          </p:cNvSpPr>
          <p:nvPr>
            <p:ph type="sldImg" idx="4294967295"/>
          </p:nvPr>
        </p:nvSpPr>
        <p:spPr>
          <a:xfrm>
            <a:off x="1427163" y="644525"/>
            <a:ext cx="4259262" cy="3194050"/>
          </a:xfr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a:extLst>
              <a:ext uri="{FF2B5EF4-FFF2-40B4-BE49-F238E27FC236}">
                <a16:creationId xmlns:a16="http://schemas.microsoft.com/office/drawing/2014/main" id="{A5E7EB3A-7CF5-4B9D-B9F4-1F774C918DA9}"/>
              </a:ext>
            </a:extLst>
          </p:cNvPr>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r>
              <a:rPr lang="en-US" altLang="zh-CN"/>
              <a:t>Well, the root of these problems of course is that fact that the Single Cycle Processor’s cycle time has to be long enough for the slowest instruction.</a:t>
            </a:r>
          </a:p>
          <a:p>
            <a:r>
              <a:rPr lang="en-US" altLang="zh-CN"/>
              <a:t>The solution is simple.  Just break the instruction into smaller steps and instead of executing an entire instruction in one cycle, we will execute each of these steps in one cycle.</a:t>
            </a:r>
          </a:p>
          <a:p>
            <a:r>
              <a:rPr lang="en-US" altLang="zh-CN"/>
              <a:t>Since the cycle time in this case will be the time it takes to execute the longest step, our goal should be keeping all the steps to have similar length when we break up the instruction.</a:t>
            </a:r>
          </a:p>
          <a:p>
            <a:r>
              <a:rPr lang="en-US" altLang="zh-CN"/>
              <a:t>Well the last two bullets pretty much summarize what a multiple cycle processor is all about.</a:t>
            </a:r>
          </a:p>
          <a:p>
            <a:r>
              <a:rPr lang="en-US" altLang="zh-CN"/>
              <a:t>The first advantage of the multiple cycle processor is of course shorter cycle time.  The cycle time now only has to be long enough to execute the longest step.</a:t>
            </a:r>
          </a:p>
          <a:p>
            <a:r>
              <a:rPr lang="en-US" altLang="zh-CN"/>
              <a:t>But may be more importantly, now different instructions can take different number of cycles to complete.  For example:</a:t>
            </a:r>
          </a:p>
          <a:p>
            <a:r>
              <a:rPr lang="en-US" altLang="zh-CN"/>
              <a:t>(1) The load instruction will take five cycles to complete.</a:t>
            </a:r>
          </a:p>
          <a:p>
            <a:r>
              <a:rPr lang="en-US" altLang="zh-CN"/>
              <a:t>(2) But the Jump instruction will only take three cycles.</a:t>
            </a:r>
          </a:p>
          <a:p>
            <a:r>
              <a:rPr lang="en-US" altLang="zh-CN"/>
              <a:t>This feature greatly reduce the idle time inside the processor.</a:t>
            </a:r>
          </a:p>
          <a:p>
            <a:r>
              <a:rPr lang="en-US" altLang="zh-CN"/>
              <a:t>Finally, the multiple cycle implementation allows a functional unit to be used more than once per instruction as long as it is used on different clock cycles.</a:t>
            </a:r>
          </a:p>
          <a:p>
            <a:r>
              <a:rPr lang="en-US" altLang="zh-CN"/>
              <a:t>For example, as I will show you later in today’s lecture, we can use the ALU to increment the Program Counter as well as doing address calculation.</a:t>
            </a:r>
          </a:p>
          <a:p>
            <a:endParaRPr lang="en-US" altLang="zh-CN"/>
          </a:p>
          <a:p>
            <a:r>
              <a:rPr lang="en-US" altLang="zh-CN"/>
              <a:t>+3 = 11 min. (X:51)</a:t>
            </a:r>
          </a:p>
        </p:txBody>
      </p:sp>
      <p:sp>
        <p:nvSpPr>
          <p:cNvPr id="158722" name="Rectangle 3">
            <a:extLst>
              <a:ext uri="{FF2B5EF4-FFF2-40B4-BE49-F238E27FC236}">
                <a16:creationId xmlns:a16="http://schemas.microsoft.com/office/drawing/2014/main" id="{CB67FAA5-1DB2-B313-EBA1-2FBC2DB7492D}"/>
              </a:ext>
            </a:extLst>
          </p:cNvPr>
          <p:cNvSpPr>
            <a:spLocks noGrp="1" noRot="1" noChangeAspect="1" noChangeArrowheads="1" noTextEdit="1"/>
          </p:cNvSpPr>
          <p:nvPr>
            <p:ph type="sldImg" idx="4294967295"/>
          </p:nvPr>
        </p:nvSpPr>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a:extLst>
              <a:ext uri="{FF2B5EF4-FFF2-40B4-BE49-F238E27FC236}">
                <a16:creationId xmlns:a16="http://schemas.microsoft.com/office/drawing/2014/main" id="{CCB74CE2-9B19-1038-260C-FB3E20138194}"/>
              </a:ext>
            </a:extLst>
          </p:cNvPr>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r>
              <a:rPr lang="en-US" altLang="zh-CN"/>
              <a:t>Well, we pretty much concentrated on the multiple cycle datapath today.</a:t>
            </a:r>
          </a:p>
          <a:p>
            <a:r>
              <a:rPr lang="en-US" altLang="zh-CN"/>
              <a:t>But if you think about it, by summarizing all the control signals in circles along the way, we have pretty much specified the control in a state diagram.</a:t>
            </a:r>
          </a:p>
          <a:p>
            <a:r>
              <a:rPr lang="en-US" altLang="zh-CN"/>
              <a:t>All instructions start out at the Instruction Fetch cycle and continue to the Instruction Decode slash Register Fetch cycle.</a:t>
            </a:r>
          </a:p>
          <a:p>
            <a:r>
              <a:rPr lang="en-US" altLang="zh-CN"/>
              <a:t>Once the instruction is decoded, we will either go to the Branch Complete cycle to complete the branch or go to one of the following:</a:t>
            </a:r>
          </a:p>
          <a:p>
            <a:r>
              <a:rPr lang="en-US" altLang="zh-CN"/>
              <a:t>(1) R-type executioin or OR immediate execution for R-type or Or immediate instructions.</a:t>
            </a:r>
          </a:p>
          <a:p>
            <a:r>
              <a:rPr lang="en-US" altLang="zh-CN"/>
              <a:t>(2) Or we will go to the memory address calculation cycle for load and store instrution.</a:t>
            </a:r>
          </a:p>
          <a:p>
            <a:r>
              <a:rPr lang="en-US" altLang="zh-CN"/>
              <a:t>The rest is pretty straight forward.</a:t>
            </a:r>
          </a:p>
          <a:p>
            <a:endParaRPr lang="en-US" altLang="zh-CN"/>
          </a:p>
          <a:p>
            <a:endParaRPr lang="en-US" altLang="zh-CN"/>
          </a:p>
          <a:p>
            <a:r>
              <a:rPr lang="en-US" altLang="zh-CN"/>
              <a:t>+5 = 75 min. (Y:55)</a:t>
            </a:r>
          </a:p>
        </p:txBody>
      </p:sp>
      <p:sp>
        <p:nvSpPr>
          <p:cNvPr id="173058" name="Rectangle 3">
            <a:extLst>
              <a:ext uri="{FF2B5EF4-FFF2-40B4-BE49-F238E27FC236}">
                <a16:creationId xmlns:a16="http://schemas.microsoft.com/office/drawing/2014/main" id="{06AC1127-605D-1196-B7AF-FD6A07BC6E1A}"/>
              </a:ext>
            </a:extLst>
          </p:cNvPr>
          <p:cNvSpPr>
            <a:spLocks noGrp="1" noRot="1" noChangeAspect="1" noChangeArrowheads="1" noTextEdit="1"/>
          </p:cNvSpPr>
          <p:nvPr>
            <p:ph type="sldImg" idx="4294967295"/>
          </p:nvPr>
        </p:nvSpPr>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050">
            <a:extLst>
              <a:ext uri="{FF2B5EF4-FFF2-40B4-BE49-F238E27FC236}">
                <a16:creationId xmlns:a16="http://schemas.microsoft.com/office/drawing/2014/main" id="{DBDCB473-7E3C-D26A-AA51-67959365B509}"/>
              </a:ext>
            </a:extLst>
          </p:cNvPr>
          <p:cNvSpPr>
            <a:spLocks noGrp="1" noRot="1" noChangeAspect="1" noChangeArrowheads="1" noTextEdit="1"/>
          </p:cNvSpPr>
          <p:nvPr>
            <p:ph type="sldImg" idx="4294967295"/>
          </p:nvPr>
        </p:nvSpPr>
        <p:spPr>
          <a:solidFill>
            <a:srgbClr val="FFFFFF"/>
          </a:solidFill>
          <a:ln w="12700">
            <a:solidFill>
              <a:srgbClr val="000000"/>
            </a:solidFill>
            <a:miter lim="800000"/>
            <a:headEnd/>
            <a:tailEnd/>
          </a:ln>
        </p:spPr>
      </p:sp>
      <p:sp>
        <p:nvSpPr>
          <p:cNvPr id="175106" name="Rectangle 2051">
            <a:extLst>
              <a:ext uri="{FF2B5EF4-FFF2-40B4-BE49-F238E27FC236}">
                <a16:creationId xmlns:a16="http://schemas.microsoft.com/office/drawing/2014/main" id="{FC647050-57D7-FBC9-A1EF-CEB9EC3090D2}"/>
              </a:ext>
            </a:extLst>
          </p:cNvPr>
          <p:cNvSpPr>
            <a:spLocks noGrp="1" noChangeArrowheads="1"/>
          </p:cNvSpPr>
          <p:nvPr>
            <p:ph type="body" idx="4294967295"/>
          </p:nvPr>
        </p:nvSpPr>
        <p:spPr>
          <a:solidFill>
            <a:srgbClr val="FFFFFF"/>
          </a:solidFill>
          <a:ln w="12700">
            <a:solidFill>
              <a:srgbClr val="000000"/>
            </a:solidFill>
            <a:miter lim="800000"/>
            <a:headEnd/>
            <a:tailEnd/>
          </a:ln>
        </p:spPr>
        <p:txBody>
          <a:bodyPr lIns="101332" tIns="50666" rIns="101332" bIns="50666">
            <a:prstTxWarp prst="textNoShape">
              <a:avLst/>
            </a:prstTxWarp>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a:extLst>
              <a:ext uri="{FF2B5EF4-FFF2-40B4-BE49-F238E27FC236}">
                <a16:creationId xmlns:a16="http://schemas.microsoft.com/office/drawing/2014/main" id="{78D09279-014E-C392-1C4C-95E108A23A57}"/>
              </a:ext>
            </a:extLst>
          </p:cNvPr>
          <p:cNvSpPr>
            <a:spLocks noGrp="1" noRot="1" noChangeAspect="1" noChangeArrowheads="1" noTextEdit="1"/>
          </p:cNvSpPr>
          <p:nvPr>
            <p:ph type="sldImg" idx="4294967295"/>
          </p:nvPr>
        </p:nvSpPr>
        <p:spPr>
          <a:solidFill>
            <a:srgbClr val="FFFFFF"/>
          </a:solidFill>
          <a:ln w="12700">
            <a:solidFill>
              <a:srgbClr val="000000"/>
            </a:solidFill>
            <a:miter lim="800000"/>
            <a:headEnd/>
            <a:tailEnd/>
          </a:ln>
        </p:spPr>
      </p:sp>
      <p:sp>
        <p:nvSpPr>
          <p:cNvPr id="177154" name="Rectangle 3">
            <a:extLst>
              <a:ext uri="{FF2B5EF4-FFF2-40B4-BE49-F238E27FC236}">
                <a16:creationId xmlns:a16="http://schemas.microsoft.com/office/drawing/2014/main" id="{9E1CC009-67AD-D83C-DEE2-34245B9762B4}"/>
              </a:ext>
            </a:extLst>
          </p:cNvPr>
          <p:cNvSpPr>
            <a:spLocks noGrp="1" noChangeArrowheads="1"/>
          </p:cNvSpPr>
          <p:nvPr>
            <p:ph type="body" idx="4294967295"/>
          </p:nvPr>
        </p:nvSpPr>
        <p:spPr>
          <a:solidFill>
            <a:srgbClr val="FFFFFF"/>
          </a:solidFill>
          <a:ln w="12700">
            <a:solidFill>
              <a:srgbClr val="000000"/>
            </a:solidFill>
            <a:miter lim="800000"/>
            <a:headEnd/>
            <a:tailEnd/>
          </a:ln>
        </p:spPr>
        <p:txBody>
          <a:bodyPr lIns="101332" tIns="50666" rIns="101332" bIns="50666">
            <a:prstTxWarp prst="textNoShape">
              <a:avLst/>
            </a:prstTxWarp>
          </a:bodyPr>
          <a:lstStyle/>
          <a:p>
            <a:r>
              <a:rPr lang="zh-CN" altLang="en-US"/>
              <a:t>下一状态是当前状态和操作码的函数，在不同的状态下输出不同的控制信号。</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a:extLst>
              <a:ext uri="{FF2B5EF4-FFF2-40B4-BE49-F238E27FC236}">
                <a16:creationId xmlns:a16="http://schemas.microsoft.com/office/drawing/2014/main" id="{B7BBF15C-9EBA-DC23-A0CE-DE6076556301}"/>
              </a:ext>
            </a:extLst>
          </p:cNvPr>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lIns="100277" tIns="49259" rIns="100277" bIns="49259">
            <a:prstTxWarp prst="textNoShape">
              <a:avLst/>
            </a:prstTxWarp>
          </a:bodyPr>
          <a:lstStyle/>
          <a:p>
            <a:pPr marL="457200" lvl="1" indent="0">
              <a:lnSpc>
                <a:spcPct val="85000"/>
              </a:lnSpc>
              <a:spcBef>
                <a:spcPct val="40000"/>
              </a:spcBef>
              <a:buFontTx/>
              <a:buChar char="•"/>
            </a:pPr>
            <a:r>
              <a:rPr lang="en-US" altLang="zh-CN" sz="1800" b="1">
                <a:latin typeface="Arial" panose="020B0604020202020204" pitchFamily="34" charset="0"/>
              </a:rPr>
              <a:t>State 2 -&gt;State3 &amp; State4</a:t>
            </a:r>
          </a:p>
          <a:p>
            <a:pPr marL="457200" lvl="1" indent="0">
              <a:lnSpc>
                <a:spcPct val="85000"/>
              </a:lnSpc>
              <a:spcBef>
                <a:spcPct val="40000"/>
              </a:spcBef>
              <a:buFontTx/>
              <a:buChar char="•"/>
            </a:pPr>
            <a:r>
              <a:rPr lang="en-US" altLang="zh-CN" sz="1800" b="1">
                <a:latin typeface="Arial" panose="020B0604020202020204" pitchFamily="34" charset="0"/>
              </a:rPr>
              <a:t>State 3 -&gt;State 4</a:t>
            </a:r>
          </a:p>
          <a:p>
            <a:pPr marL="457200" lvl="1" indent="0">
              <a:lnSpc>
                <a:spcPct val="85000"/>
              </a:lnSpc>
              <a:spcBef>
                <a:spcPct val="40000"/>
              </a:spcBef>
              <a:buFontTx/>
              <a:buChar char="•"/>
            </a:pPr>
            <a:r>
              <a:rPr lang="en-US" altLang="zh-CN" sz="1800" b="1">
                <a:latin typeface="Arial" panose="020B0604020202020204" pitchFamily="34" charset="0"/>
              </a:rPr>
              <a:t> RHS</a:t>
            </a:r>
          </a:p>
          <a:p>
            <a:pPr algn="l">
              <a:lnSpc>
                <a:spcPct val="85000"/>
              </a:lnSpc>
            </a:pPr>
            <a:r>
              <a:rPr lang="en-US" altLang="zh-CN" sz="1800" b="1"/>
              <a:t>_____________</a:t>
            </a:r>
            <a:r>
              <a:rPr lang="en-US" altLang="zh-CN" sz="1800" b="1" u="sng"/>
              <a:t>State0</a:t>
            </a:r>
            <a:r>
              <a:rPr lang="en-US" altLang="zh-CN" sz="1800" b="1"/>
              <a:t> -&gt; State 1</a:t>
            </a:r>
          </a:p>
          <a:p>
            <a:pPr algn="l">
              <a:lnSpc>
                <a:spcPct val="85000"/>
              </a:lnSpc>
            </a:pPr>
            <a:r>
              <a:rPr lang="en-US" altLang="zh-CN" sz="1800" b="1"/>
              <a:t> </a:t>
            </a:r>
            <a:r>
              <a:rPr lang="en-US" altLang="zh-CN" sz="1800" b="1" u="sng"/>
              <a:t>State1 &amp; op = lw  | op= sw </a:t>
            </a:r>
            <a:r>
              <a:rPr lang="en-US" altLang="zh-CN" sz="1800" b="1"/>
              <a:t>-&gt; State 2</a:t>
            </a:r>
          </a:p>
          <a:p>
            <a:pPr algn="l">
              <a:lnSpc>
                <a:spcPct val="85000"/>
              </a:lnSpc>
            </a:pPr>
            <a:r>
              <a:rPr lang="en-US" altLang="zh-CN" sz="1800" b="1"/>
              <a:t>      </a:t>
            </a:r>
            <a:r>
              <a:rPr lang="en-US" altLang="zh-CN" sz="1800" b="1" u="sng"/>
              <a:t>State2 &amp; op = lw </a:t>
            </a:r>
            <a:r>
              <a:rPr lang="en-US" altLang="zh-CN" sz="1800" b="1"/>
              <a:t>-&gt; State 3 </a:t>
            </a:r>
          </a:p>
          <a:p>
            <a:pPr algn="l">
              <a:lnSpc>
                <a:spcPct val="85000"/>
              </a:lnSpc>
            </a:pPr>
            <a:r>
              <a:rPr lang="en-US" altLang="zh-CN" sz="1800" b="1"/>
              <a:t>                      </a:t>
            </a:r>
            <a:r>
              <a:rPr lang="en-US" altLang="zh-CN" sz="1800" b="1" u="sng"/>
              <a:t>State 3 </a:t>
            </a:r>
            <a:r>
              <a:rPr lang="en-US" altLang="zh-CN" sz="1800" b="1"/>
              <a:t>-&gt; State 4</a:t>
            </a:r>
          </a:p>
          <a:p>
            <a:pPr algn="l">
              <a:lnSpc>
                <a:spcPct val="85000"/>
              </a:lnSpc>
            </a:pPr>
            <a:r>
              <a:rPr lang="en-US" altLang="zh-CN" sz="1800" b="1" u="sng"/>
              <a:t>    State2 &amp; op = sw  </a:t>
            </a:r>
            <a:r>
              <a:rPr lang="en-US" altLang="zh-CN" sz="1800" b="1"/>
              <a:t>-&gt; State 5</a:t>
            </a:r>
          </a:p>
          <a:p>
            <a:pPr algn="l">
              <a:lnSpc>
                <a:spcPct val="85000"/>
              </a:lnSpc>
            </a:pPr>
            <a:r>
              <a:rPr lang="en-US" altLang="zh-CN" sz="1800" b="1" u="sng"/>
              <a:t> State2 &amp; op = Rtype </a:t>
            </a:r>
            <a:r>
              <a:rPr lang="en-US" altLang="zh-CN" sz="1800" b="1"/>
              <a:t>-&gt; State 6</a:t>
            </a:r>
          </a:p>
          <a:p>
            <a:pPr algn="l">
              <a:lnSpc>
                <a:spcPct val="85000"/>
              </a:lnSpc>
            </a:pPr>
            <a:r>
              <a:rPr lang="en-US" altLang="zh-CN" sz="1800" b="1"/>
              <a:t>	            State 6 -&gt; State 7</a:t>
            </a:r>
          </a:p>
          <a:p>
            <a:pPr algn="l">
              <a:lnSpc>
                <a:spcPct val="85000"/>
              </a:lnSpc>
            </a:pPr>
            <a:r>
              <a:rPr lang="en-US" altLang="zh-CN" sz="1800" b="1" u="sng"/>
              <a:t>State2 &amp; op = beq </a:t>
            </a:r>
            <a:r>
              <a:rPr lang="en-US" altLang="zh-CN" sz="1800" b="1"/>
              <a:t>-&gt; State 8</a:t>
            </a:r>
          </a:p>
          <a:p>
            <a:pPr algn="l">
              <a:lnSpc>
                <a:spcPct val="85000"/>
              </a:lnSpc>
            </a:pPr>
            <a:r>
              <a:rPr lang="en-US" altLang="zh-CN" sz="1800" b="1"/>
              <a:t>   State2 &amp; op = jmp -&gt; State 9</a:t>
            </a:r>
          </a:p>
          <a:p>
            <a:pPr algn="l">
              <a:lnSpc>
                <a:spcPct val="85000"/>
              </a:lnSpc>
            </a:pPr>
            <a:r>
              <a:rPr lang="en-US" altLang="zh-CN" sz="1800" b="1" u="sng"/>
              <a:t>State2 &amp; op = ori</a:t>
            </a:r>
            <a:r>
              <a:rPr lang="en-US" altLang="zh-CN" sz="1800" b="1"/>
              <a:t>-&gt; State 10</a:t>
            </a:r>
          </a:p>
          <a:p>
            <a:endParaRPr lang="en-US" altLang="zh-CN" sz="1800" b="1"/>
          </a:p>
        </p:txBody>
      </p:sp>
      <p:sp>
        <p:nvSpPr>
          <p:cNvPr id="179202" name="Rectangle 3">
            <a:extLst>
              <a:ext uri="{FF2B5EF4-FFF2-40B4-BE49-F238E27FC236}">
                <a16:creationId xmlns:a16="http://schemas.microsoft.com/office/drawing/2014/main" id="{677E170E-8FCE-B6CA-AD79-EB60619E965E}"/>
              </a:ext>
            </a:extLst>
          </p:cNvPr>
          <p:cNvSpPr>
            <a:spLocks noGrp="1" noRot="1" noChangeAspect="1" noChangeArrowheads="1" noTextEdit="1"/>
          </p:cNvSpPr>
          <p:nvPr>
            <p:ph type="sldImg" idx="4294967295"/>
          </p:nvPr>
        </p:nvSpPr>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a:extLst>
              <a:ext uri="{FF2B5EF4-FFF2-40B4-BE49-F238E27FC236}">
                <a16:creationId xmlns:a16="http://schemas.microsoft.com/office/drawing/2014/main" id="{56768188-58F3-A5AA-2EAE-70E5081EFBA0}"/>
              </a:ext>
            </a:extLst>
          </p:cNvPr>
          <p:cNvSpPr>
            <a:spLocks noGrp="1" noRot="1" noChangeAspect="1" noChangeArrowheads="1" noTextEdit="1"/>
          </p:cNvSpPr>
          <p:nvPr>
            <p:ph type="sldImg" idx="4294967295"/>
          </p:nvPr>
        </p:nvSpPr>
        <p:spPr>
          <a:solidFill>
            <a:srgbClr val="FFFFFF"/>
          </a:solidFill>
          <a:ln w="12700">
            <a:solidFill>
              <a:srgbClr val="000000"/>
            </a:solidFill>
            <a:miter lim="800000"/>
            <a:headEnd/>
            <a:tailEnd/>
          </a:ln>
        </p:spPr>
      </p:sp>
      <p:sp>
        <p:nvSpPr>
          <p:cNvPr id="182274" name="Rectangle 3">
            <a:extLst>
              <a:ext uri="{FF2B5EF4-FFF2-40B4-BE49-F238E27FC236}">
                <a16:creationId xmlns:a16="http://schemas.microsoft.com/office/drawing/2014/main" id="{A60A2969-5CDD-2168-B158-D7BF7D62B60B}"/>
              </a:ext>
            </a:extLst>
          </p:cNvPr>
          <p:cNvSpPr>
            <a:spLocks noGrp="1" noChangeArrowheads="1"/>
          </p:cNvSpPr>
          <p:nvPr>
            <p:ph type="body" idx="4294967295"/>
          </p:nvPr>
        </p:nvSpPr>
        <p:spPr>
          <a:solidFill>
            <a:srgbClr val="FFFFFF"/>
          </a:solidFill>
          <a:ln w="12700">
            <a:solidFill>
              <a:srgbClr val="000000"/>
            </a:solidFill>
            <a:miter lim="800000"/>
            <a:headEnd/>
            <a:tailEnd/>
          </a:ln>
        </p:spPr>
        <p:txBody>
          <a:bodyPr lIns="101332" tIns="50666" rIns="101332" bIns="50666">
            <a:prstTxWarp prst="textNoShape">
              <a:avLst/>
            </a:prstTxWarp>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a:extLst>
              <a:ext uri="{FF2B5EF4-FFF2-40B4-BE49-F238E27FC236}">
                <a16:creationId xmlns:a16="http://schemas.microsoft.com/office/drawing/2014/main" id="{E6C92AB3-90AB-145B-ACF4-D2560DCA7B7A}"/>
              </a:ext>
            </a:extLst>
          </p:cNvPr>
          <p:cNvSpPr>
            <a:spLocks noGrp="1" noRot="1" noChangeAspect="1" noChangeArrowheads="1" noTextEdit="1"/>
          </p:cNvSpPr>
          <p:nvPr>
            <p:ph type="sldImg" idx="4294967295"/>
          </p:nvPr>
        </p:nvSpPr>
        <p:spPr>
          <a:solidFill>
            <a:srgbClr val="FFFFFF"/>
          </a:solidFill>
          <a:ln w="12700">
            <a:solidFill>
              <a:srgbClr val="000000"/>
            </a:solidFill>
            <a:miter lim="800000"/>
            <a:headEnd/>
            <a:tailEnd/>
          </a:ln>
        </p:spPr>
      </p:sp>
      <p:sp>
        <p:nvSpPr>
          <p:cNvPr id="184322" name="Rectangle 3">
            <a:extLst>
              <a:ext uri="{FF2B5EF4-FFF2-40B4-BE49-F238E27FC236}">
                <a16:creationId xmlns:a16="http://schemas.microsoft.com/office/drawing/2014/main" id="{33B0E8EF-6024-E5E9-49E4-0CDD95DCA967}"/>
              </a:ext>
            </a:extLst>
          </p:cNvPr>
          <p:cNvSpPr>
            <a:spLocks noGrp="1" noChangeArrowheads="1"/>
          </p:cNvSpPr>
          <p:nvPr>
            <p:ph type="body" idx="4294967295"/>
          </p:nvPr>
        </p:nvSpPr>
        <p:spPr>
          <a:solidFill>
            <a:srgbClr val="FFFFFF"/>
          </a:solidFill>
          <a:ln w="12700">
            <a:solidFill>
              <a:srgbClr val="000000"/>
            </a:solidFill>
            <a:miter lim="800000"/>
            <a:headEnd/>
            <a:tailEnd/>
          </a:ln>
        </p:spPr>
        <p:txBody>
          <a:bodyPr lIns="101332" tIns="50666" rIns="101332" bIns="50666">
            <a:prstTxWarp prst="textNoShape">
              <a:avLst/>
            </a:prstTxWarp>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a:extLst>
              <a:ext uri="{FF2B5EF4-FFF2-40B4-BE49-F238E27FC236}">
                <a16:creationId xmlns:a16="http://schemas.microsoft.com/office/drawing/2014/main" id="{58156986-CEBD-E486-860D-D3FFA8535986}"/>
              </a:ext>
            </a:extLst>
          </p:cNvPr>
          <p:cNvSpPr>
            <a:spLocks noGrp="1" noRot="1" noChangeAspect="1" noChangeArrowheads="1" noTextEdit="1"/>
          </p:cNvSpPr>
          <p:nvPr>
            <p:ph type="sldImg" idx="4294967295"/>
          </p:nvPr>
        </p:nvSpPr>
        <p:spPr/>
      </p:sp>
      <p:sp>
        <p:nvSpPr>
          <p:cNvPr id="191490" name="Rectangle 3">
            <a:extLst>
              <a:ext uri="{FF2B5EF4-FFF2-40B4-BE49-F238E27FC236}">
                <a16:creationId xmlns:a16="http://schemas.microsoft.com/office/drawing/2014/main" id="{6CA6860E-F329-8C09-47D8-DCB59E53A785}"/>
              </a:ext>
            </a:extLst>
          </p:cNvPr>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r>
              <a:rPr lang="zh-CN" altLang="en-US"/>
              <a:t>一种情况：上课时由于机器死机（</a:t>
            </a:r>
            <a:r>
              <a:rPr lang="en-US" altLang="zh-CN"/>
              <a:t>PPT</a:t>
            </a:r>
            <a:r>
              <a:rPr lang="zh-CN" altLang="en-US"/>
              <a:t>不能放）或屏幕保护（黑屏）等，使上课不能再正常继续下去</a:t>
            </a:r>
            <a:r>
              <a:rPr lang="en-US" altLang="zh-CN"/>
              <a:t>----“</a:t>
            </a:r>
            <a:r>
              <a:rPr lang="zh-CN" altLang="en-US"/>
              <a:t>内部异常”</a:t>
            </a:r>
          </a:p>
          <a:p>
            <a:r>
              <a:rPr lang="zh-CN" altLang="en-US"/>
              <a:t>另一种情况：上课时突然有紧急事情需要上课老师出去处理一下，回头继续上课</a:t>
            </a:r>
            <a:r>
              <a:rPr lang="en-US" altLang="zh-CN"/>
              <a:t>----“</a:t>
            </a:r>
            <a:r>
              <a:rPr lang="zh-CN" altLang="en-US"/>
              <a:t>外部中断”</a:t>
            </a:r>
          </a:p>
          <a:p>
            <a:r>
              <a:rPr lang="zh-CN" altLang="en-US"/>
              <a:t>打铃下课是“内部异常”还是“外部中断”？</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2">
            <a:extLst>
              <a:ext uri="{FF2B5EF4-FFF2-40B4-BE49-F238E27FC236}">
                <a16:creationId xmlns:a16="http://schemas.microsoft.com/office/drawing/2014/main" id="{8B4F6C12-FDB4-E6D3-31B8-DB29D89D0D16}"/>
              </a:ext>
            </a:extLst>
          </p:cNvPr>
          <p:cNvSpPr>
            <a:spLocks noGrp="1" noRot="1" noChangeAspect="1" noChangeArrowheads="1" noTextEdit="1"/>
          </p:cNvSpPr>
          <p:nvPr>
            <p:ph type="sldImg" idx="4294967295"/>
          </p:nvPr>
        </p:nvSpPr>
        <p:spPr/>
      </p:sp>
      <p:sp>
        <p:nvSpPr>
          <p:cNvPr id="198658" name="Rectangle 3">
            <a:extLst>
              <a:ext uri="{FF2B5EF4-FFF2-40B4-BE49-F238E27FC236}">
                <a16:creationId xmlns:a16="http://schemas.microsoft.com/office/drawing/2014/main" id="{8DF43D73-8F1A-4624-8DB4-C09F9BDE1AF4}"/>
              </a:ext>
            </a:extLst>
          </p:cNvPr>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lIns="101332" tIns="50666" rIns="101332" bIns="50666">
            <a:prstTxWarp prst="textNoShape">
              <a:avLst/>
            </a:prstTxWarp>
          </a:bodyPr>
          <a:lstStyle/>
          <a:p>
            <a:r>
              <a:rPr lang="en-US" altLang="zh-CN"/>
              <a:t>By grouping all the control signals in circles along the way, we have pretty much specified the control in a state diagram.</a:t>
            </a:r>
          </a:p>
          <a:p>
            <a:r>
              <a:rPr lang="en-US" altLang="zh-CN"/>
              <a:t>All instructions start out at the Instruction Fetch cycle and continue to the Instruction Decode slash Register Fetch cycle.</a:t>
            </a:r>
          </a:p>
          <a:p>
            <a:r>
              <a:rPr lang="en-US" altLang="zh-CN"/>
              <a:t>Once the instruction is decoded, we will either go to the Branch Complete cycle to complete the branch or go to one of the following:</a:t>
            </a:r>
          </a:p>
          <a:p>
            <a:r>
              <a:rPr lang="en-US" altLang="zh-CN"/>
              <a:t>(1) R-type execution or OR immediate execution of R-type or Or immediate instructions.</a:t>
            </a:r>
          </a:p>
          <a:p>
            <a:r>
              <a:rPr lang="en-US" altLang="zh-CN"/>
              <a:t>(2) Or we will go to the memory address calculation cycle for load and store instruction.</a:t>
            </a:r>
          </a:p>
          <a:p>
            <a:r>
              <a:rPr lang="en-US" altLang="zh-CN"/>
              <a:t>The rest is pretty much straight forward.</a:t>
            </a:r>
          </a:p>
          <a:p>
            <a:r>
              <a:rPr lang="en-US" altLang="zh-CN"/>
              <a:t>+5 = 75 min. (Y:55)</a:t>
            </a:r>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860F2443-F1AD-1E2A-5217-2F7018E92FF1}"/>
              </a:ext>
            </a:extLst>
          </p:cNvPr>
          <p:cNvSpPr>
            <a:spLocks noGrp="1" noChangeArrowheads="1"/>
          </p:cNvSpPr>
          <p:nvPr>
            <p:ph type="body" idx="4294967295"/>
          </p:nvPr>
        </p:nvSpPr>
        <p:spPr>
          <a:xfrm>
            <a:off x="533400" y="4094163"/>
            <a:ext cx="6118225" cy="5373687"/>
          </a:xfrm>
          <a:ln/>
          <a:extLst>
            <a:ext uri="{91240B29-F687-4F45-9708-019B960494DF}">
              <a14:hiddenLine xmlns:a14="http://schemas.microsoft.com/office/drawing/2010/main" w="12700">
                <a:solidFill>
                  <a:srgbClr val="000000"/>
                </a:solidFill>
                <a:miter lim="800000"/>
                <a:headEnd/>
                <a:tailEnd/>
              </a14:hiddenLine>
            </a:ext>
          </a:extLst>
        </p:spPr>
        <p:txBody>
          <a:bodyPr lIns="100753" tIns="49493" rIns="100753" bIns="49493">
            <a:prstTxWarp prst="textNoShape">
              <a:avLst/>
            </a:prstTxWarp>
          </a:bodyPr>
          <a:lstStyle/>
          <a:p>
            <a:r>
              <a:rPr lang="en-US" altLang="zh-CN"/>
              <a:t>The last storage element you will need for the datapath is the idealized memory to store your data and instructions.</a:t>
            </a:r>
          </a:p>
          <a:p>
            <a:r>
              <a:rPr lang="en-US" altLang="zh-CN"/>
              <a:t>This idealized memory block has just one input bus (DataIn) and one output bus (DataOut).</a:t>
            </a:r>
          </a:p>
          <a:p>
            <a:r>
              <a:rPr lang="en-US" altLang="zh-CN"/>
              <a:t>When Write Enable is 0, the address selects the memory word to put on the Data Out bus.</a:t>
            </a:r>
          </a:p>
          <a:p>
            <a:r>
              <a:rPr lang="en-US" altLang="zh-CN"/>
              <a:t>When Write Enable is 1, the address selects the memory word to be written via the DataIn bus at the next clock tick.</a:t>
            </a:r>
          </a:p>
          <a:p>
            <a:r>
              <a:rPr lang="en-US" altLang="zh-CN"/>
              <a:t>Once again, the clock input is a factor ONLY during the write operation.</a:t>
            </a:r>
          </a:p>
          <a:p>
            <a:r>
              <a:rPr lang="en-US" altLang="zh-CN"/>
              <a:t>During read operation, it behaves as a combinational logic block.</a:t>
            </a:r>
          </a:p>
          <a:p>
            <a:r>
              <a:rPr lang="en-US" altLang="zh-CN"/>
              <a:t>That is if you put a valid value on the address lines, the output bus DataOut will become valid after the access time of the memory.</a:t>
            </a:r>
          </a:p>
          <a:p>
            <a:endParaRPr lang="en-US" altLang="zh-CN"/>
          </a:p>
          <a:p>
            <a:r>
              <a:rPr lang="en-US" altLang="zh-CN"/>
              <a:t>+2 = 35 min. (Y:15)</a:t>
            </a:r>
          </a:p>
        </p:txBody>
      </p:sp>
      <p:sp>
        <p:nvSpPr>
          <p:cNvPr id="22530" name="Rectangle 3">
            <a:extLst>
              <a:ext uri="{FF2B5EF4-FFF2-40B4-BE49-F238E27FC236}">
                <a16:creationId xmlns:a16="http://schemas.microsoft.com/office/drawing/2014/main" id="{917D5888-DA81-8C31-35C4-ACE7F6F60822}"/>
              </a:ext>
            </a:extLst>
          </p:cNvPr>
          <p:cNvSpPr>
            <a:spLocks noGrp="1" noRot="1" noChangeAspect="1" noChangeArrowheads="1" noTextEdit="1"/>
          </p:cNvSpPr>
          <p:nvPr>
            <p:ph type="sldImg" idx="4294967295"/>
          </p:nvPr>
        </p:nvSpPr>
        <p:spPr>
          <a:xfrm>
            <a:off x="1427163" y="644525"/>
            <a:ext cx="4259262" cy="31940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4DC68CDA-9068-96CE-A82E-805B589F6C66}"/>
              </a:ext>
            </a:extLst>
          </p:cNvPr>
          <p:cNvSpPr>
            <a:spLocks noGrp="1" noChangeArrowheads="1"/>
          </p:cNvSpPr>
          <p:nvPr>
            <p:ph type="body" idx="4294967295"/>
          </p:nvPr>
        </p:nvSpPr>
        <p:spPr>
          <a:xfrm>
            <a:off x="533400" y="4094163"/>
            <a:ext cx="6118225" cy="5373687"/>
          </a:xfrm>
          <a:ln/>
          <a:extLst>
            <a:ext uri="{91240B29-F687-4F45-9708-019B960494DF}">
              <a14:hiddenLine xmlns:a14="http://schemas.microsoft.com/office/drawing/2010/main" w="12700">
                <a:solidFill>
                  <a:srgbClr val="000000"/>
                </a:solidFill>
                <a:miter lim="800000"/>
                <a:headEnd/>
                <a:tailEnd/>
              </a14:hiddenLine>
            </a:ext>
          </a:extLst>
        </p:spPr>
        <p:txBody>
          <a:bodyPr lIns="100753" tIns="49493" rIns="100753" bIns="49493">
            <a:prstTxWarp prst="textNoShape">
              <a:avLst/>
            </a:prstTxWarp>
          </a:bodyPr>
          <a:lstStyle/>
          <a:p>
            <a:r>
              <a:rPr lang="en-US" altLang="zh-CN"/>
              <a:t>Remember, we will be using a clocking methodology where all storage elements are clocked by the same clock edge.</a:t>
            </a:r>
          </a:p>
          <a:p>
            <a:r>
              <a:rPr lang="en-US" altLang="zh-CN"/>
              <a:t>Consequently, our cycle time will be the sum of:</a:t>
            </a:r>
          </a:p>
          <a:p>
            <a:r>
              <a:rPr lang="en-US" altLang="zh-CN"/>
              <a:t>(a) The Clock-to-Q ( or latch propagation) time of the input registers.</a:t>
            </a:r>
          </a:p>
          <a:p>
            <a:r>
              <a:rPr lang="en-US" altLang="zh-CN"/>
              <a:t>(b) The longest delay path through the combinational logic block.</a:t>
            </a:r>
          </a:p>
          <a:p>
            <a:r>
              <a:rPr lang="en-US" altLang="zh-CN"/>
              <a:t>(c)  The set up time of the output register.</a:t>
            </a:r>
          </a:p>
          <a:p>
            <a:r>
              <a:rPr lang="en-US" altLang="zh-CN"/>
              <a:t>(d) And finally the clock skew.</a:t>
            </a:r>
          </a:p>
          <a:p>
            <a:r>
              <a:rPr lang="en-US" altLang="zh-CN"/>
              <a:t>In order to avoid hold time violation, you have to make sure this inequality is fulfilled.</a:t>
            </a:r>
          </a:p>
          <a:p>
            <a:endParaRPr lang="en-US" altLang="zh-CN"/>
          </a:p>
          <a:p>
            <a:r>
              <a:rPr lang="en-US" altLang="zh-CN"/>
              <a:t>+2 = 18 min. (X:58)</a:t>
            </a:r>
          </a:p>
          <a:p>
            <a:endParaRPr lang="en-US" altLang="zh-CN"/>
          </a:p>
          <a:p>
            <a:r>
              <a:rPr lang="en-US" altLang="zh-CN" b="1"/>
              <a:t>Complements:</a:t>
            </a:r>
          </a:p>
          <a:p>
            <a:r>
              <a:rPr lang="en-US" altLang="zh-CN" b="1"/>
              <a:t>Why use edge-triggerd clocking methodology? simpler to explain in contrast to level-triggered.</a:t>
            </a:r>
          </a:p>
          <a:p>
            <a:r>
              <a:rPr lang="en-US" altLang="zh-CN" b="1"/>
              <a:t>Clock skew: </a:t>
            </a:r>
            <a:r>
              <a:rPr lang="en-US" altLang="zh-CN"/>
              <a:t>difference in absolute time between the times when two state elements see a clock edge. It arises because the clock signal often follows different paths, with slightly delays, to reach two different state elements. Clock skew may cause a forward race of new inputs to the next flip-flop, leading to incorrect operation. (see Fig.B.31 at page B-41).</a:t>
            </a:r>
          </a:p>
          <a:p>
            <a:r>
              <a:rPr lang="en-US" altLang="zh-CN" b="1"/>
              <a:t>Clock-to-Q(or latch propagation): </a:t>
            </a:r>
            <a:r>
              <a:rPr lang="en-US" altLang="zh-CN"/>
              <a:t>the propagation time of signal through a flip-flop from clock to the output Q. That is why it is called clock to Q time.</a:t>
            </a:r>
          </a:p>
          <a:p>
            <a:r>
              <a:rPr lang="en-US" altLang="zh-CN" b="1"/>
              <a:t>Setup time/hold time of flip-flop:</a:t>
            </a:r>
            <a:r>
              <a:rPr lang="en-US" altLang="zh-CN"/>
              <a:t> the minimum time during which the input must be valid( or stable) before/after the clock edge.(page B-24)</a:t>
            </a:r>
          </a:p>
          <a:p>
            <a:r>
              <a:rPr lang="en-US" altLang="zh-CN" b="1"/>
              <a:t>(Latch Prop + Shortest Delay Path - Clock Skew)  &gt;  Hold Time  </a:t>
            </a:r>
            <a:r>
              <a:rPr lang="en-US" altLang="zh-CN"/>
              <a:t>: this might be difficult to explain, but otherwise it will cause the race problem as shown in Fig.B.31. </a:t>
            </a:r>
          </a:p>
        </p:txBody>
      </p:sp>
      <p:sp>
        <p:nvSpPr>
          <p:cNvPr id="26626" name="Rectangle 3">
            <a:extLst>
              <a:ext uri="{FF2B5EF4-FFF2-40B4-BE49-F238E27FC236}">
                <a16:creationId xmlns:a16="http://schemas.microsoft.com/office/drawing/2014/main" id="{82DE06D7-91DD-AF9E-882B-C991B035C05B}"/>
              </a:ext>
            </a:extLst>
          </p:cNvPr>
          <p:cNvSpPr>
            <a:spLocks noGrp="1" noRot="1" noChangeAspect="1" noChangeArrowheads="1" noTextEdit="1"/>
          </p:cNvSpPr>
          <p:nvPr>
            <p:ph type="sldImg" idx="4294967295"/>
          </p:nvPr>
        </p:nvSpPr>
        <p:spPr>
          <a:xfrm>
            <a:off x="1427163" y="644525"/>
            <a:ext cx="4259262" cy="31940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15E29D52-79DE-A8F6-029D-2043AB4485AB}"/>
              </a:ext>
            </a:extLst>
          </p:cNvPr>
          <p:cNvSpPr>
            <a:spLocks noGrp="1" noRot="1" noChangeArrowheads="1" noTextEdit="1"/>
          </p:cNvSpPr>
          <p:nvPr>
            <p:ph type="sldImg" idx="4294967295"/>
          </p:nvPr>
        </p:nvSpPr>
        <p:spPr/>
      </p:sp>
      <p:sp>
        <p:nvSpPr>
          <p:cNvPr id="28674" name="Rectangle 3">
            <a:extLst>
              <a:ext uri="{FF2B5EF4-FFF2-40B4-BE49-F238E27FC236}">
                <a16:creationId xmlns:a16="http://schemas.microsoft.com/office/drawing/2014/main" id="{0E267CD2-28BC-0AAF-9BB9-6A7CDB585194}"/>
              </a:ext>
            </a:extLst>
          </p:cNvPr>
          <p:cNvSpPr>
            <a:spLocks noGrp="1" noChangeArrowheads="1"/>
          </p:cNvSpPr>
          <p:nvPr>
            <p:ph type="body" idx="4294967295"/>
          </p:nvPr>
        </p:nvSpPr>
        <p:spPr>
          <a:xfrm>
            <a:off x="533400" y="4860925"/>
            <a:ext cx="6118225" cy="4605338"/>
          </a:xfrm>
        </p:spPr>
        <p:txBody>
          <a:bodyPr>
            <a:prstTxWarp prst="textNoShape">
              <a:avLst/>
            </a:prstTxWarp>
          </a:bodyPr>
          <a:lstStyle/>
          <a:p>
            <a:r>
              <a:rPr lang="en-US" altLang="zh-CN" sz="2000" b="1"/>
              <a:t>“X is n times faster than Y” in English means X = (n+1) Y.</a:t>
            </a:r>
          </a:p>
          <a:p>
            <a:endParaRPr lang="zh-CN" altLang="en-US" sz="2000"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CD2CF9A4-177E-9017-1F74-31ED09F50A02}"/>
              </a:ext>
            </a:extLst>
          </p:cNvPr>
          <p:cNvSpPr>
            <a:spLocks noGrp="1" noRot="1" noChangeArrowheads="1" noTextEdit="1"/>
          </p:cNvSpPr>
          <p:nvPr>
            <p:ph type="sldImg" idx="4294967295"/>
          </p:nvPr>
        </p:nvSpPr>
        <p:spPr/>
      </p:sp>
      <p:sp>
        <p:nvSpPr>
          <p:cNvPr id="31746" name="Rectangle 3">
            <a:extLst>
              <a:ext uri="{FF2B5EF4-FFF2-40B4-BE49-F238E27FC236}">
                <a16:creationId xmlns:a16="http://schemas.microsoft.com/office/drawing/2014/main" id="{BD5752E7-68B9-F231-95E2-8D7EB8688C14}"/>
              </a:ext>
            </a:extLst>
          </p:cNvPr>
          <p:cNvSpPr>
            <a:spLocks noGrp="1" noChangeArrowheads="1"/>
          </p:cNvSpPr>
          <p:nvPr>
            <p:ph type="body" idx="4294967295"/>
          </p:nvPr>
        </p:nvSpPr>
        <p:spPr>
          <a:xfrm>
            <a:off x="533400" y="4860925"/>
            <a:ext cx="6118225" cy="4605338"/>
          </a:xfrm>
        </p:spPr>
        <p:txBody>
          <a:bodyPr>
            <a:prstTxWarp prst="textNoShape">
              <a:avLst/>
            </a:prstTxWarp>
          </a:bodyPr>
          <a:lstStyle/>
          <a:p>
            <a:r>
              <a:rPr lang="en-US" altLang="zh-CN"/>
              <a:t>Need to explain 1) clock cycle, 2) clock frequency.</a:t>
            </a:r>
          </a:p>
          <a:p>
            <a:r>
              <a:rPr lang="en-US" altLang="zh-CN"/>
              <a:t>Mention that CPI is important.</a:t>
            </a:r>
          </a:p>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Tree>
    <p:extLst>
      <p:ext uri="{BB962C8B-B14F-4D97-AF65-F5344CB8AC3E}">
        <p14:creationId xmlns:p14="http://schemas.microsoft.com/office/powerpoint/2010/main" val="1191224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32858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03200"/>
            <a:ext cx="2060575" cy="32750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44500" y="203200"/>
            <a:ext cx="6029325" cy="32750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16389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44500" y="203200"/>
            <a:ext cx="7499350" cy="4222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95300" y="1295400"/>
            <a:ext cx="4019550" cy="21828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67250" y="1295400"/>
            <a:ext cx="4019550" cy="10144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67250" y="2462213"/>
            <a:ext cx="4019550" cy="10160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1194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44500" y="203200"/>
            <a:ext cx="7499350" cy="422275"/>
          </a:xfrm>
        </p:spPr>
        <p:txBody>
          <a:bodyPr/>
          <a:lstStyle/>
          <a:p>
            <a:r>
              <a:rPr lang="zh-CN" altLang="en-US" noProof="1"/>
              <a:t>单击此处编辑母版标题样式</a:t>
            </a:r>
          </a:p>
        </p:txBody>
      </p:sp>
      <p:sp>
        <p:nvSpPr>
          <p:cNvPr id="3" name="表格占位符 2"/>
          <p:cNvSpPr>
            <a:spLocks noGrp="1"/>
          </p:cNvSpPr>
          <p:nvPr>
            <p:ph type="tbl" idx="1"/>
          </p:nvPr>
        </p:nvSpPr>
        <p:spPr>
          <a:xfrm>
            <a:off x="495300" y="1295400"/>
            <a:ext cx="8191500" cy="2182813"/>
          </a:xfrm>
        </p:spPr>
        <p:txBody>
          <a:bodyPr/>
          <a:lstStyle/>
          <a:p>
            <a:pPr lvl="0"/>
            <a:endParaRPr lang="zh-CN" altLang="en-US" noProof="0"/>
          </a:p>
        </p:txBody>
      </p:sp>
    </p:spTree>
    <p:extLst>
      <p:ext uri="{BB962C8B-B14F-4D97-AF65-F5344CB8AC3E}">
        <p14:creationId xmlns:p14="http://schemas.microsoft.com/office/powerpoint/2010/main" val="84460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66713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a:t>单击此处编辑母版文本样式</a:t>
            </a:r>
          </a:p>
        </p:txBody>
      </p:sp>
    </p:spTree>
    <p:extLst>
      <p:ext uri="{BB962C8B-B14F-4D97-AF65-F5344CB8AC3E}">
        <p14:creationId xmlns:p14="http://schemas.microsoft.com/office/powerpoint/2010/main" val="11260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95300" y="1295400"/>
            <a:ext cx="4019550" cy="21828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67250" y="1295400"/>
            <a:ext cx="4019550" cy="21828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73355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9843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798336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88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Tree>
    <p:extLst>
      <p:ext uri="{BB962C8B-B14F-4D97-AF65-F5344CB8AC3E}">
        <p14:creationId xmlns:p14="http://schemas.microsoft.com/office/powerpoint/2010/main" val="4084672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Tree>
    <p:extLst>
      <p:ext uri="{BB962C8B-B14F-4D97-AF65-F5344CB8AC3E}">
        <p14:creationId xmlns:p14="http://schemas.microsoft.com/office/powerpoint/2010/main" val="4029602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E135E8-F751-D02E-FB84-2797D448F193}"/>
              </a:ext>
            </a:extLst>
          </p:cNvPr>
          <p:cNvSpPr>
            <a:spLocks noGrp="1" noChangeArrowheads="1"/>
          </p:cNvSpPr>
          <p:nvPr>
            <p:ph type="title" idx="4294967295"/>
          </p:nvPr>
        </p:nvSpPr>
        <p:spPr bwMode="auto">
          <a:xfrm>
            <a:off x="444500" y="203200"/>
            <a:ext cx="74993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3500" tIns="25400" rIns="63500" bIns="25400" numCol="1" anchor="t" anchorCtr="0" compatLnSpc="1">
            <a:prstTxWarp prst="textNoShape">
              <a:avLst/>
            </a:prstTxWarp>
            <a:spAutoFit/>
          </a:bodyPr>
          <a:lstStyle/>
          <a:p>
            <a:pPr lvl="0"/>
            <a:r>
              <a:rPr lang="en-US" altLang="zh-CN"/>
              <a:t>Title</a:t>
            </a:r>
          </a:p>
        </p:txBody>
      </p:sp>
      <p:sp>
        <p:nvSpPr>
          <p:cNvPr id="1027" name="Rectangle 5">
            <a:extLst>
              <a:ext uri="{FF2B5EF4-FFF2-40B4-BE49-F238E27FC236}">
                <a16:creationId xmlns:a16="http://schemas.microsoft.com/office/drawing/2014/main" id="{9C944861-4AD5-C3F0-5602-F670CE55EA28}"/>
              </a:ext>
            </a:extLst>
          </p:cNvPr>
          <p:cNvSpPr>
            <a:spLocks noGrp="1" noChangeArrowheads="1"/>
          </p:cNvSpPr>
          <p:nvPr>
            <p:ph type="body" idx="4294967295"/>
          </p:nvPr>
        </p:nvSpPr>
        <p:spPr bwMode="auto">
          <a:xfrm>
            <a:off x="495300" y="1295400"/>
            <a:ext cx="8191500" cy="218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3500" tIns="25400" rIns="63500" bIns="25400" numCol="1" anchor="t" anchorCtr="0" compatLnSpc="1">
            <a:prstTxWarp prst="textNoShape">
              <a:avLst/>
            </a:prstTxWarp>
            <a:spAutoFit/>
          </a:bodyPr>
          <a:lstStyle/>
          <a:p>
            <a:pPr lvl="0"/>
            <a:r>
              <a:rPr lang="en-US" altLang="zh-CN"/>
              <a:t>This is our 1st Level Bullet</a:t>
            </a:r>
          </a:p>
          <a:p>
            <a:pPr lvl="1"/>
            <a:r>
              <a:rPr lang="en-US" altLang="zh-CN"/>
              <a:t>This is our 2nd level bullet</a:t>
            </a:r>
          </a:p>
          <a:p>
            <a:pPr lvl="2"/>
            <a:r>
              <a:rPr lang="en-US" altLang="zh-CN"/>
              <a:t>This is our 3rd level bullet</a:t>
            </a:r>
          </a:p>
          <a:p>
            <a:pPr lvl="0"/>
            <a:r>
              <a:rPr lang="en-US" altLang="zh-CN"/>
              <a:t>This is our next 1st Level Bullet</a:t>
            </a:r>
          </a:p>
          <a:p>
            <a:pPr lvl="1"/>
            <a:r>
              <a:rPr lang="en-US" altLang="zh-CN"/>
              <a:t>This is our 2nd level bullet</a:t>
            </a:r>
          </a:p>
          <a:p>
            <a:pPr lvl="2"/>
            <a:r>
              <a:rPr lang="en-US" altLang="zh-CN"/>
              <a:t>This is our 3rd level bullet</a:t>
            </a:r>
          </a:p>
        </p:txBody>
      </p:sp>
      <p:sp>
        <p:nvSpPr>
          <p:cNvPr id="1028" name="Line 6">
            <a:extLst>
              <a:ext uri="{FF2B5EF4-FFF2-40B4-BE49-F238E27FC236}">
                <a16:creationId xmlns:a16="http://schemas.microsoft.com/office/drawing/2014/main" id="{55440233-68B1-F855-2406-F413D85B2D89}"/>
              </a:ext>
            </a:extLst>
          </p:cNvPr>
          <p:cNvSpPr>
            <a:spLocks noChangeShapeType="1"/>
          </p:cNvSpPr>
          <p:nvPr userDrawn="1"/>
        </p:nvSpPr>
        <p:spPr bwMode="auto">
          <a:xfrm>
            <a:off x="246063" y="596900"/>
            <a:ext cx="8651875"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 id="2147483649" r:id="rId13"/>
  </p:sldLayoutIdLst>
  <p:txStyles>
    <p:titleStyle>
      <a:lvl1pPr algn="l" rtl="0" eaLnBrk="0" fontAlgn="base" hangingPunct="0">
        <a:lnSpc>
          <a:spcPct val="87000"/>
        </a:lnSpc>
        <a:spcBef>
          <a:spcPct val="0"/>
        </a:spcBef>
        <a:spcAft>
          <a:spcPct val="0"/>
        </a:spcAft>
        <a:defRPr sz="2800" b="1" kern="1200">
          <a:solidFill>
            <a:srgbClr val="A50021"/>
          </a:solidFill>
          <a:latin typeface="+mj-lt"/>
          <a:ea typeface="+mj-ea"/>
          <a:cs typeface="+mj-cs"/>
        </a:defRPr>
      </a:lvl1pPr>
      <a:lvl2pPr algn="l" rtl="0" eaLnBrk="0" fontAlgn="base" hangingPunct="0">
        <a:lnSpc>
          <a:spcPct val="87000"/>
        </a:lnSpc>
        <a:spcBef>
          <a:spcPct val="0"/>
        </a:spcBef>
        <a:spcAft>
          <a:spcPct val="0"/>
        </a:spcAft>
        <a:defRPr sz="2800" b="1">
          <a:solidFill>
            <a:srgbClr val="A50021"/>
          </a:solidFill>
          <a:latin typeface="Arial" panose="020B0604020202020204" pitchFamily="34" charset="0"/>
        </a:defRPr>
      </a:lvl2pPr>
      <a:lvl3pPr algn="l" rtl="0" eaLnBrk="0" fontAlgn="base" hangingPunct="0">
        <a:lnSpc>
          <a:spcPct val="87000"/>
        </a:lnSpc>
        <a:spcBef>
          <a:spcPct val="0"/>
        </a:spcBef>
        <a:spcAft>
          <a:spcPct val="0"/>
        </a:spcAft>
        <a:defRPr sz="2800" b="1">
          <a:solidFill>
            <a:srgbClr val="A50021"/>
          </a:solidFill>
          <a:latin typeface="Arial" panose="020B0604020202020204" pitchFamily="34" charset="0"/>
        </a:defRPr>
      </a:lvl3pPr>
      <a:lvl4pPr algn="l" rtl="0" eaLnBrk="0" fontAlgn="base" hangingPunct="0">
        <a:lnSpc>
          <a:spcPct val="87000"/>
        </a:lnSpc>
        <a:spcBef>
          <a:spcPct val="0"/>
        </a:spcBef>
        <a:spcAft>
          <a:spcPct val="0"/>
        </a:spcAft>
        <a:defRPr sz="2800" b="1">
          <a:solidFill>
            <a:srgbClr val="A50021"/>
          </a:solidFill>
          <a:latin typeface="Arial" panose="020B0604020202020204" pitchFamily="34" charset="0"/>
        </a:defRPr>
      </a:lvl4pPr>
      <a:lvl5pPr algn="l" rtl="0" eaLnBrk="0" fontAlgn="base" hangingPunct="0">
        <a:lnSpc>
          <a:spcPct val="87000"/>
        </a:lnSpc>
        <a:spcBef>
          <a:spcPct val="0"/>
        </a:spcBef>
        <a:spcAft>
          <a:spcPct val="0"/>
        </a:spcAft>
        <a:defRPr sz="2800" b="1">
          <a:solidFill>
            <a:srgbClr val="A50021"/>
          </a:solidFill>
          <a:latin typeface="Arial" panose="020B0604020202020204" pitchFamily="34" charset="0"/>
        </a:defRPr>
      </a:lvl5pPr>
      <a:lvl6pPr marL="457200" algn="l" rtl="0" eaLnBrk="0" fontAlgn="base" hangingPunct="0">
        <a:lnSpc>
          <a:spcPct val="87000"/>
        </a:lnSpc>
        <a:spcBef>
          <a:spcPct val="0"/>
        </a:spcBef>
        <a:spcAft>
          <a:spcPct val="0"/>
        </a:spcAft>
        <a:defRPr sz="2800" b="1">
          <a:solidFill>
            <a:srgbClr val="A50021"/>
          </a:solidFill>
          <a:latin typeface="Arial" panose="020B0604020202020204" pitchFamily="34" charset="0"/>
        </a:defRPr>
      </a:lvl6pPr>
      <a:lvl7pPr marL="914400" algn="l" rtl="0" eaLnBrk="0" fontAlgn="base" hangingPunct="0">
        <a:lnSpc>
          <a:spcPct val="87000"/>
        </a:lnSpc>
        <a:spcBef>
          <a:spcPct val="0"/>
        </a:spcBef>
        <a:spcAft>
          <a:spcPct val="0"/>
        </a:spcAft>
        <a:defRPr sz="2800" b="1">
          <a:solidFill>
            <a:srgbClr val="A50021"/>
          </a:solidFill>
          <a:latin typeface="Arial" panose="020B0604020202020204" pitchFamily="34" charset="0"/>
        </a:defRPr>
      </a:lvl7pPr>
      <a:lvl8pPr marL="1371600" algn="l" rtl="0" eaLnBrk="0" fontAlgn="base" hangingPunct="0">
        <a:lnSpc>
          <a:spcPct val="87000"/>
        </a:lnSpc>
        <a:spcBef>
          <a:spcPct val="0"/>
        </a:spcBef>
        <a:spcAft>
          <a:spcPct val="0"/>
        </a:spcAft>
        <a:defRPr sz="2800" b="1">
          <a:solidFill>
            <a:srgbClr val="A50021"/>
          </a:solidFill>
          <a:latin typeface="Arial" panose="020B0604020202020204" pitchFamily="34" charset="0"/>
        </a:defRPr>
      </a:lvl8pPr>
      <a:lvl9pPr marL="1828800" algn="l" rtl="0" eaLnBrk="0" fontAlgn="base" hangingPunct="0">
        <a:lnSpc>
          <a:spcPct val="87000"/>
        </a:lnSpc>
        <a:spcBef>
          <a:spcPct val="0"/>
        </a:spcBef>
        <a:spcAft>
          <a:spcPct val="0"/>
        </a:spcAft>
        <a:defRPr sz="2800" b="1">
          <a:solidFill>
            <a:srgbClr val="A50021"/>
          </a:solidFill>
          <a:latin typeface="Arial" panose="020B0604020202020204" pitchFamily="34" charset="0"/>
        </a:defRPr>
      </a:lvl9pPr>
    </p:titleStyle>
    <p:bodyStyle>
      <a:lvl1pPr marL="203200" indent="-203200" algn="l" rtl="0" eaLnBrk="0" fontAlgn="base" hangingPunct="0">
        <a:spcBef>
          <a:spcPct val="35000"/>
        </a:spcBef>
        <a:spcAft>
          <a:spcPct val="0"/>
        </a:spcAft>
        <a:buSzPct val="100000"/>
        <a:buChar char="°"/>
        <a:defRPr b="1" kern="1200">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kern="1200">
          <a:solidFill>
            <a:schemeClr val="accent2"/>
          </a:solidFill>
          <a:latin typeface="+mn-lt"/>
          <a:ea typeface="+mn-ea"/>
          <a:cs typeface="+mn-cs"/>
        </a:defRPr>
      </a:lvl2pPr>
      <a:lvl3pPr marL="1257300" indent="-342900" algn="l" rtl="0" eaLnBrk="0" fontAlgn="base" hangingPunct="0">
        <a:spcBef>
          <a:spcPct val="35000"/>
        </a:spcBef>
        <a:spcAft>
          <a:spcPct val="0"/>
        </a:spcAft>
        <a:buSzPct val="100000"/>
        <a:buChar char="-"/>
        <a:defRPr b="1" kern="1200">
          <a:solidFill>
            <a:srgbClr val="B7011F"/>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slide" Target="slide11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slide" Target="slide115.xml"/></Relationships>
</file>

<file path=ppt/slides/_rels/slide1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baike.baidu.com/item/%E5%B0%8F%E6%95%B0"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baike.baidu.com/item/%E5%9F%BA%E5%87%86"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spec.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5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6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7" name="Text Box 5">
            <a:extLst>
              <a:ext uri="{FF2B5EF4-FFF2-40B4-BE49-F238E27FC236}">
                <a16:creationId xmlns:a16="http://schemas.microsoft.com/office/drawing/2014/main" id="{F520C468-58E8-53DC-D3CA-0683C9A55AF2}"/>
              </a:ext>
            </a:extLst>
          </p:cNvPr>
          <p:cNvSpPr txBox="1">
            <a:spLocks noChangeArrowheads="1"/>
          </p:cNvSpPr>
          <p:nvPr/>
        </p:nvSpPr>
        <p:spPr bwMode="auto">
          <a:xfrm>
            <a:off x="2671763" y="2678113"/>
            <a:ext cx="4708525" cy="38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p>
            <a:pPr eaLnBrk="0" hangingPunct="0">
              <a:spcBef>
                <a:spcPct val="40000"/>
              </a:spcBef>
            </a:pPr>
            <a:r>
              <a:rPr lang="zh-CN" altLang="en-US" sz="2600">
                <a:solidFill>
                  <a:srgbClr val="FF0000"/>
                </a:solidFill>
                <a:latin typeface="黑体" panose="02010609060101010101" pitchFamily="49" charset="-122"/>
                <a:ea typeface="黑体" panose="02010609060101010101" pitchFamily="49" charset="-122"/>
              </a:rPr>
              <a:t>第一讲 中央处理器概述</a:t>
            </a:r>
            <a:endParaRPr lang="en-US" altLang="zh-CN" sz="2600">
              <a:solidFill>
                <a:srgbClr val="FF0000"/>
              </a:solidFill>
              <a:latin typeface="黑体" panose="02010609060101010101" pitchFamily="49" charset="-122"/>
              <a:ea typeface="黑体" panose="02010609060101010101" pitchFamily="49" charset="-122"/>
            </a:endParaRPr>
          </a:p>
          <a:p>
            <a:pPr eaLnBrk="0" hangingPunct="0">
              <a:spcBef>
                <a:spcPct val="40000"/>
              </a:spcBef>
            </a:pPr>
            <a:r>
              <a:rPr lang="zh-CN" altLang="en-US" sz="2600">
                <a:solidFill>
                  <a:srgbClr val="FF0000"/>
                </a:solidFill>
                <a:latin typeface="黑体" panose="02010609060101010101" pitchFamily="49" charset="-122"/>
                <a:ea typeface="黑体" panose="02010609060101010101" pitchFamily="49" charset="-122"/>
              </a:rPr>
              <a:t>第二讲 单周期数据通路的设计</a:t>
            </a:r>
          </a:p>
          <a:p>
            <a:pPr eaLnBrk="0" hangingPunct="0">
              <a:spcBef>
                <a:spcPct val="40000"/>
              </a:spcBef>
            </a:pPr>
            <a:r>
              <a:rPr lang="zh-CN" altLang="en-US" sz="2600">
                <a:solidFill>
                  <a:srgbClr val="FF0000"/>
                </a:solidFill>
                <a:latin typeface="黑体" panose="02010609060101010101" pitchFamily="49" charset="-122"/>
                <a:ea typeface="黑体" panose="02010609060101010101" pitchFamily="49" charset="-122"/>
              </a:rPr>
              <a:t>第三讲 单周期控制器的设计</a:t>
            </a:r>
          </a:p>
          <a:p>
            <a:pPr eaLnBrk="0" hangingPunct="0">
              <a:spcBef>
                <a:spcPct val="40000"/>
              </a:spcBef>
            </a:pPr>
            <a:r>
              <a:rPr lang="zh-CN" altLang="en-US" sz="2600">
                <a:solidFill>
                  <a:srgbClr val="FF0000"/>
                </a:solidFill>
                <a:latin typeface="黑体" panose="02010609060101010101" pitchFamily="49" charset="-122"/>
                <a:ea typeface="黑体" panose="02010609060101010101" pitchFamily="49" charset="-122"/>
              </a:rPr>
              <a:t>第四讲 多周期处理器的设计</a:t>
            </a:r>
          </a:p>
          <a:p>
            <a:pPr eaLnBrk="0" hangingPunct="0">
              <a:spcBef>
                <a:spcPct val="40000"/>
              </a:spcBef>
            </a:pPr>
            <a:r>
              <a:rPr lang="zh-CN" altLang="en-US" sz="2600">
                <a:latin typeface="黑体" panose="02010609060101010101" pitchFamily="49" charset="-122"/>
                <a:ea typeface="黑体" panose="02010609060101010101" pitchFamily="49" charset="-122"/>
              </a:rPr>
              <a:t>第五讲 流水线处理器设计</a:t>
            </a:r>
            <a:endParaRPr lang="en-US" altLang="zh-CN" sz="2600">
              <a:latin typeface="黑体" panose="02010609060101010101" pitchFamily="49" charset="-122"/>
              <a:ea typeface="黑体" panose="02010609060101010101" pitchFamily="49" charset="-122"/>
            </a:endParaRPr>
          </a:p>
          <a:p>
            <a:pPr eaLnBrk="0" hangingPunct="0">
              <a:spcBef>
                <a:spcPct val="40000"/>
              </a:spcBef>
            </a:pPr>
            <a:r>
              <a:rPr lang="zh-CN" altLang="en-US" sz="2600">
                <a:latin typeface="黑体" panose="02010609060101010101" pitchFamily="49" charset="-122"/>
                <a:ea typeface="黑体" panose="02010609060101010101" pitchFamily="49" charset="-122"/>
              </a:rPr>
              <a:t>第六讲 流水线冒险及其处理</a:t>
            </a:r>
          </a:p>
          <a:p>
            <a:pPr eaLnBrk="0" hangingPunct="0">
              <a:spcBef>
                <a:spcPct val="40000"/>
              </a:spcBef>
            </a:pPr>
            <a:r>
              <a:rPr lang="zh-CN" altLang="en-US" sz="2600">
                <a:latin typeface="黑体" panose="02010609060101010101" pitchFamily="49" charset="-122"/>
                <a:ea typeface="黑体" panose="02010609060101010101" pitchFamily="49" charset="-122"/>
              </a:rPr>
              <a:t>第七讲 高级流水线技术</a:t>
            </a:r>
            <a:endParaRPr lang="en-US" altLang="zh-CN" sz="2600">
              <a:latin typeface="黑体" panose="02010609060101010101" pitchFamily="49" charset="-122"/>
              <a:ea typeface="黑体" panose="02010609060101010101" pitchFamily="49" charset="-122"/>
            </a:endParaRPr>
          </a:p>
        </p:txBody>
      </p:sp>
      <p:sp>
        <p:nvSpPr>
          <p:cNvPr id="4098" name="Rectangle 6">
            <a:extLst>
              <a:ext uri="{FF2B5EF4-FFF2-40B4-BE49-F238E27FC236}">
                <a16:creationId xmlns:a16="http://schemas.microsoft.com/office/drawing/2014/main" id="{F2069BC4-6B73-08E4-7EDF-DA6FB09AFD1D}"/>
              </a:ext>
            </a:extLst>
          </p:cNvPr>
          <p:cNvSpPr>
            <a:spLocks noChangeArrowheads="1"/>
          </p:cNvSpPr>
          <p:nvPr/>
        </p:nvSpPr>
        <p:spPr bwMode="auto">
          <a:xfrm>
            <a:off x="152400" y="1751013"/>
            <a:ext cx="8839200"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7000"/>
              </a:lnSpc>
              <a:spcBef>
                <a:spcPct val="50000"/>
              </a:spcBef>
            </a:pPr>
            <a:r>
              <a:rPr lang="zh-CN" altLang="en-US" sz="4000">
                <a:solidFill>
                  <a:schemeClr val="accent2"/>
                </a:solidFill>
                <a:ea typeface="宋体" panose="02010600030101010101" pitchFamily="2" charset="-122"/>
              </a:rPr>
              <a:t>第</a:t>
            </a:r>
            <a:r>
              <a:rPr lang="en-US" altLang="zh-CN" sz="4000">
                <a:solidFill>
                  <a:schemeClr val="accent2"/>
                </a:solidFill>
                <a:ea typeface="宋体" panose="02010600030101010101" pitchFamily="2" charset="-122"/>
              </a:rPr>
              <a:t>8</a:t>
            </a:r>
            <a:r>
              <a:rPr lang="zh-CN" altLang="en-US" sz="4000">
                <a:solidFill>
                  <a:schemeClr val="accent2"/>
                </a:solidFill>
                <a:ea typeface="宋体" panose="02010600030101010101" pitchFamily="2" charset="-122"/>
              </a:rPr>
              <a:t>章 中央处理器（一）</a:t>
            </a:r>
          </a:p>
          <a:p>
            <a:pPr algn="ctr" eaLnBrk="0" hangingPunct="0">
              <a:lnSpc>
                <a:spcPct val="87000"/>
              </a:lnSpc>
              <a:spcBef>
                <a:spcPct val="50000"/>
              </a:spcBef>
            </a:pPr>
            <a:endParaRPr lang="zh-CN" altLang="en-US" sz="3200">
              <a:solidFill>
                <a:schemeClr val="accent2"/>
              </a:solidFill>
              <a:ea typeface="宋体"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144BFEA5-DCB4-284A-79A7-8866DF873446}"/>
              </a:ext>
            </a:extLst>
          </p:cNvPr>
          <p:cNvSpPr>
            <a:spLocks noGrp="1" noChangeArrowheads="1"/>
          </p:cNvSpPr>
          <p:nvPr>
            <p:ph type="title"/>
          </p:nvPr>
        </p:nvSpPr>
        <p:spPr>
          <a:xfrm>
            <a:off x="1558925" y="161925"/>
            <a:ext cx="6319838" cy="422275"/>
          </a:xfrm>
        </p:spPr>
        <p:txBody>
          <a:bodyPr/>
          <a:lstStyle/>
          <a:p>
            <a:r>
              <a:rPr lang="zh-CN" altLang="en-US">
                <a:ea typeface="宋体" panose="02010600030101010101" pitchFamily="2" charset="-122"/>
              </a:rPr>
              <a:t>存储元件中何时状态被改变？</a:t>
            </a:r>
            <a:endParaRPr lang="en-US" altLang="zh-CN">
              <a:ea typeface="宋体" panose="02010600030101010101" pitchFamily="2" charset="-122"/>
            </a:endParaRPr>
          </a:p>
        </p:txBody>
      </p:sp>
      <p:grpSp>
        <p:nvGrpSpPr>
          <p:cNvPr id="17410" name="Group 6">
            <a:extLst>
              <a:ext uri="{FF2B5EF4-FFF2-40B4-BE49-F238E27FC236}">
                <a16:creationId xmlns:a16="http://schemas.microsoft.com/office/drawing/2014/main" id="{4B022F3E-C186-3081-4CB6-3278DE3B7B9B}"/>
              </a:ext>
            </a:extLst>
          </p:cNvPr>
          <p:cNvGrpSpPr>
            <a:grpSpLocks/>
          </p:cNvGrpSpPr>
          <p:nvPr/>
        </p:nvGrpSpPr>
        <p:grpSpPr bwMode="auto">
          <a:xfrm>
            <a:off x="511175" y="620713"/>
            <a:ext cx="8197850" cy="4237037"/>
            <a:chOff x="259" y="1440"/>
            <a:chExt cx="5347" cy="2577"/>
          </a:xfrm>
        </p:grpSpPr>
        <p:pic>
          <p:nvPicPr>
            <p:cNvPr id="17411" name="Picture 3">
              <a:extLst>
                <a:ext uri="{FF2B5EF4-FFF2-40B4-BE49-F238E27FC236}">
                  <a16:creationId xmlns:a16="http://schemas.microsoft.com/office/drawing/2014/main" id="{E6A990D6-EBE0-A1A7-69E0-D3247FE20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 y="1440"/>
              <a:ext cx="5347" cy="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4">
              <a:extLst>
                <a:ext uri="{FF2B5EF4-FFF2-40B4-BE49-F238E27FC236}">
                  <a16:creationId xmlns:a16="http://schemas.microsoft.com/office/drawing/2014/main" id="{F56EC4C5-307D-0AF2-F3A3-2C15CD56DE63}"/>
                </a:ext>
              </a:extLst>
            </p:cNvPr>
            <p:cNvSpPr txBox="1">
              <a:spLocks noChangeArrowheads="1"/>
            </p:cNvSpPr>
            <p:nvPr/>
          </p:nvSpPr>
          <p:spPr bwMode="auto">
            <a:xfrm>
              <a:off x="411" y="1491"/>
              <a:ext cx="2880" cy="205"/>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endParaRPr lang="zh-CN" altLang="en-US">
                <a:latin typeface="Times New Roman" panose="02020603050405020304" pitchFamily="18" charset="0"/>
                <a:ea typeface="宋体" panose="02010600030101010101" pitchFamily="2" charset="-122"/>
              </a:endParaRPr>
            </a:p>
          </p:txBody>
        </p:sp>
      </p:grpSp>
      <p:sp>
        <p:nvSpPr>
          <p:cNvPr id="191496" name="Text Box 8">
            <a:extLst>
              <a:ext uri="{FF2B5EF4-FFF2-40B4-BE49-F238E27FC236}">
                <a16:creationId xmlns:a16="http://schemas.microsoft.com/office/drawing/2014/main" id="{18DCDA90-25E7-EA89-AEF8-ADBA41A7C199}"/>
              </a:ext>
            </a:extLst>
          </p:cNvPr>
          <p:cNvSpPr txBox="1">
            <a:spLocks noChangeArrowheads="1"/>
          </p:cNvSpPr>
          <p:nvPr/>
        </p:nvSpPr>
        <p:spPr bwMode="auto">
          <a:xfrm>
            <a:off x="522288" y="5060950"/>
            <a:ext cx="86217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20000"/>
              </a:spcBef>
            </a:pPr>
            <a:r>
              <a:rPr lang="zh-CN" altLang="en-US" sz="2000">
                <a:solidFill>
                  <a:schemeClr val="accent1"/>
                </a:solidFill>
                <a:latin typeface="微软雅黑" panose="020B0503020204020204" pitchFamily="34" charset="-122"/>
                <a:ea typeface="微软雅黑" panose="020B0503020204020204" pitchFamily="34" charset="-122"/>
              </a:rPr>
              <a:t>切记：状态单元的输入信息总是在一个时钟边沿到达后的“</a:t>
            </a:r>
            <a:r>
              <a:rPr lang="en-US" altLang="zh-CN" sz="2000">
                <a:solidFill>
                  <a:schemeClr val="accent1"/>
                </a:solidFill>
                <a:latin typeface="微软雅黑" panose="020B0503020204020204" pitchFamily="34" charset="-122"/>
                <a:ea typeface="微软雅黑" panose="020B0503020204020204" pitchFamily="34" charset="-122"/>
              </a:rPr>
              <a:t>Clk-to-Q</a:t>
            </a:r>
            <a:r>
              <a:rPr lang="zh-CN" altLang="en-US" sz="2000">
                <a:solidFill>
                  <a:schemeClr val="accent1"/>
                </a:solidFill>
                <a:latin typeface="微软雅黑" panose="020B0503020204020204" pitchFamily="34" charset="-122"/>
                <a:ea typeface="微软雅黑" panose="020B0503020204020204" pitchFamily="34" charset="-122"/>
              </a:rPr>
              <a:t>”时才被写入到单元中，此时的输出才反映新的状态值</a:t>
            </a:r>
          </a:p>
        </p:txBody>
      </p:sp>
      <p:sp>
        <p:nvSpPr>
          <p:cNvPr id="191497" name="Text Box 9">
            <a:extLst>
              <a:ext uri="{FF2B5EF4-FFF2-40B4-BE49-F238E27FC236}">
                <a16:creationId xmlns:a16="http://schemas.microsoft.com/office/drawing/2014/main" id="{278AC647-9F7B-1172-B7DC-F3E19989547F}"/>
              </a:ext>
            </a:extLst>
          </p:cNvPr>
          <p:cNvSpPr txBox="1">
            <a:spLocks noChangeArrowheads="1"/>
          </p:cNvSpPr>
          <p:nvPr/>
        </p:nvSpPr>
        <p:spPr bwMode="auto">
          <a:xfrm>
            <a:off x="963613" y="5949950"/>
            <a:ext cx="7321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chemeClr val="accent2"/>
                </a:solidFill>
                <a:latin typeface="微软雅黑" panose="020B0503020204020204" pitchFamily="34" charset="-122"/>
                <a:ea typeface="微软雅黑" panose="020B0503020204020204" pitchFamily="34" charset="-122"/>
              </a:rPr>
              <a:t>数据通路中的状态元件有两种：寄存器</a:t>
            </a:r>
            <a:r>
              <a:rPr lang="en-US" altLang="zh-CN" sz="2000">
                <a:solidFill>
                  <a:schemeClr val="accent2"/>
                </a:solidFill>
                <a:latin typeface="微软雅黑" panose="020B0503020204020204" pitchFamily="34" charset="-122"/>
                <a:ea typeface="微软雅黑" panose="020B0503020204020204" pitchFamily="34" charset="-122"/>
              </a:rPr>
              <a:t>(</a:t>
            </a:r>
            <a:r>
              <a:rPr lang="zh-CN" altLang="en-US" sz="2000">
                <a:solidFill>
                  <a:schemeClr val="accent2"/>
                </a:solidFill>
                <a:latin typeface="微软雅黑" panose="020B0503020204020204" pitchFamily="34" charset="-122"/>
                <a:ea typeface="微软雅黑" panose="020B0503020204020204" pitchFamily="34" charset="-122"/>
              </a:rPr>
              <a:t>组</a:t>
            </a:r>
            <a:r>
              <a:rPr lang="en-US" altLang="zh-CN" sz="2000">
                <a:solidFill>
                  <a:schemeClr val="accent2"/>
                </a:solidFill>
                <a:latin typeface="微软雅黑" panose="020B0503020204020204" pitchFamily="34" charset="-122"/>
                <a:ea typeface="微软雅黑" panose="020B0503020204020204" pitchFamily="34" charset="-122"/>
              </a:rPr>
              <a:t>) + </a:t>
            </a:r>
            <a:r>
              <a:rPr lang="zh-CN" altLang="en-US" sz="2000">
                <a:solidFill>
                  <a:schemeClr val="accent2"/>
                </a:solidFill>
                <a:latin typeface="微软雅黑" panose="020B0503020204020204" pitchFamily="34" charset="-122"/>
                <a:ea typeface="微软雅黑" panose="020B0503020204020204" pitchFamily="34" charset="-122"/>
              </a:rPr>
              <a:t>存储器</a:t>
            </a:r>
          </a:p>
        </p:txBody>
      </p:sp>
      <p:sp>
        <p:nvSpPr>
          <p:cNvPr id="17415" name="Text Box 10">
            <a:extLst>
              <a:ext uri="{FF2B5EF4-FFF2-40B4-BE49-F238E27FC236}">
                <a16:creationId xmlns:a16="http://schemas.microsoft.com/office/drawing/2014/main" id="{3ADE0A66-EA00-5577-4E14-DF50A7F24413}"/>
              </a:ext>
            </a:extLst>
          </p:cNvPr>
          <p:cNvSpPr txBox="1">
            <a:spLocks noChangeArrowheads="1"/>
          </p:cNvSpPr>
          <p:nvPr/>
        </p:nvSpPr>
        <p:spPr bwMode="auto">
          <a:xfrm>
            <a:off x="2613025" y="4164013"/>
            <a:ext cx="38274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800">
                <a:ea typeface="宋体" panose="02010600030101010101" pitchFamily="2" charset="-122"/>
              </a:rPr>
              <a:t> ( Latch Prop - </a:t>
            </a:r>
            <a:r>
              <a:rPr lang="zh-CN" altLang="en-US" sz="1800">
                <a:ea typeface="宋体" panose="02010600030101010101" pitchFamily="2" charset="-122"/>
              </a:rPr>
              <a:t>锁存延迟 </a:t>
            </a:r>
            <a:r>
              <a:rPr lang="en-US" altLang="zh-CN" sz="1800">
                <a:ea typeface="宋体" panose="02010600030101010101" pitchFamily="2" charset="-122"/>
              </a:rPr>
              <a:t>)</a:t>
            </a:r>
          </a:p>
        </p:txBody>
      </p:sp>
      <p:sp>
        <p:nvSpPr>
          <p:cNvPr id="191499" name="Line 11">
            <a:extLst>
              <a:ext uri="{FF2B5EF4-FFF2-40B4-BE49-F238E27FC236}">
                <a16:creationId xmlns:a16="http://schemas.microsoft.com/office/drawing/2014/main" id="{83F28F59-0234-30F6-7899-258B9D5DD02C}"/>
              </a:ext>
            </a:extLst>
          </p:cNvPr>
          <p:cNvSpPr>
            <a:spLocks noChangeShapeType="1"/>
          </p:cNvSpPr>
          <p:nvPr/>
        </p:nvSpPr>
        <p:spPr bwMode="auto">
          <a:xfrm>
            <a:off x="4208463" y="1928813"/>
            <a:ext cx="1060450" cy="1587"/>
          </a:xfrm>
          <a:prstGeom prst="line">
            <a:avLst/>
          </a:prstGeom>
          <a:noFill/>
          <a:ln w="50800">
            <a:solidFill>
              <a:srgbClr val="FE9A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1500" name="Line 12">
            <a:extLst>
              <a:ext uri="{FF2B5EF4-FFF2-40B4-BE49-F238E27FC236}">
                <a16:creationId xmlns:a16="http://schemas.microsoft.com/office/drawing/2014/main" id="{93F8663F-CCBE-9EE8-C199-CF6B792DB5B0}"/>
              </a:ext>
            </a:extLst>
          </p:cNvPr>
          <p:cNvSpPr>
            <a:spLocks noChangeShapeType="1"/>
          </p:cNvSpPr>
          <p:nvPr/>
        </p:nvSpPr>
        <p:spPr bwMode="auto">
          <a:xfrm flipV="1">
            <a:off x="7104063" y="1689100"/>
            <a:ext cx="1073150" cy="14288"/>
          </a:xfrm>
          <a:prstGeom prst="line">
            <a:avLst/>
          </a:prstGeom>
          <a:noFill/>
          <a:ln w="50800">
            <a:solidFill>
              <a:srgbClr val="FE9A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1501" name="Line 13">
            <a:extLst>
              <a:ext uri="{FF2B5EF4-FFF2-40B4-BE49-F238E27FC236}">
                <a16:creationId xmlns:a16="http://schemas.microsoft.com/office/drawing/2014/main" id="{859586D2-3DEF-1D79-4681-007F7AB4A8FB}"/>
              </a:ext>
            </a:extLst>
          </p:cNvPr>
          <p:cNvSpPr>
            <a:spLocks noChangeShapeType="1"/>
          </p:cNvSpPr>
          <p:nvPr/>
        </p:nvSpPr>
        <p:spPr bwMode="auto">
          <a:xfrm>
            <a:off x="4983163" y="2573338"/>
            <a:ext cx="2903537" cy="1587"/>
          </a:xfrm>
          <a:prstGeom prst="line">
            <a:avLst/>
          </a:prstGeom>
          <a:noFill/>
          <a:ln w="508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1502" name="Line 14">
            <a:extLst>
              <a:ext uri="{FF2B5EF4-FFF2-40B4-BE49-F238E27FC236}">
                <a16:creationId xmlns:a16="http://schemas.microsoft.com/office/drawing/2014/main" id="{D9C19887-EC8E-ABDD-C83B-20BD88265EFA}"/>
              </a:ext>
            </a:extLst>
          </p:cNvPr>
          <p:cNvSpPr>
            <a:spLocks noChangeShapeType="1"/>
          </p:cNvSpPr>
          <p:nvPr/>
        </p:nvSpPr>
        <p:spPr bwMode="auto">
          <a:xfrm>
            <a:off x="7910513" y="2308225"/>
            <a:ext cx="681037" cy="0"/>
          </a:xfrm>
          <a:prstGeom prst="line">
            <a:avLst/>
          </a:prstGeom>
          <a:noFill/>
          <a:ln w="508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1503" name="Text Box 15">
            <a:extLst>
              <a:ext uri="{FF2B5EF4-FFF2-40B4-BE49-F238E27FC236}">
                <a16:creationId xmlns:a16="http://schemas.microsoft.com/office/drawing/2014/main" id="{FCF30042-CCF1-11DF-A004-2F11000343CE}"/>
              </a:ext>
            </a:extLst>
          </p:cNvPr>
          <p:cNvSpPr txBox="1">
            <a:spLocks noChangeArrowheads="1"/>
          </p:cNvSpPr>
          <p:nvPr/>
        </p:nvSpPr>
        <p:spPr bwMode="auto">
          <a:xfrm>
            <a:off x="4606925" y="2647950"/>
            <a:ext cx="4041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2000">
                <a:solidFill>
                  <a:schemeClr val="accent2"/>
                </a:solidFill>
                <a:latin typeface="微软雅黑" panose="020B0503020204020204" pitchFamily="34" charset="-122"/>
                <a:ea typeface="微软雅黑" panose="020B0503020204020204" pitchFamily="34" charset="-122"/>
              </a:rPr>
              <a:t>Q</a:t>
            </a:r>
            <a:r>
              <a:rPr lang="zh-CN" altLang="en-US" sz="2000">
                <a:solidFill>
                  <a:schemeClr val="accent2"/>
                </a:solidFill>
                <a:latin typeface="微软雅黑" panose="020B0503020204020204" pitchFamily="34" charset="-122"/>
                <a:ea typeface="微软雅黑" panose="020B0503020204020204" pitchFamily="34" charset="-122"/>
              </a:rPr>
              <a:t>总是在</a:t>
            </a:r>
            <a:r>
              <a:rPr lang="en-US" altLang="zh-CN" sz="2000">
                <a:solidFill>
                  <a:schemeClr val="accent2"/>
                </a:solidFill>
                <a:latin typeface="微软雅黑" panose="020B0503020204020204" pitchFamily="34" charset="-122"/>
                <a:ea typeface="微软雅黑" panose="020B0503020204020204" pitchFamily="34" charset="-122"/>
              </a:rPr>
              <a:t>clock-to-Q</a:t>
            </a:r>
            <a:r>
              <a:rPr lang="zh-CN" altLang="en-US" sz="2000">
                <a:solidFill>
                  <a:schemeClr val="accent2"/>
                </a:solidFill>
                <a:latin typeface="微软雅黑" panose="020B0503020204020204" pitchFamily="34" charset="-122"/>
                <a:ea typeface="微软雅黑" panose="020B0503020204020204" pitchFamily="34" charset="-122"/>
              </a:rPr>
              <a:t>后跟着</a:t>
            </a:r>
            <a:r>
              <a:rPr lang="en-US" altLang="zh-CN" sz="2000">
                <a:solidFill>
                  <a:schemeClr val="accent2"/>
                </a:solidFill>
                <a:latin typeface="微软雅黑" panose="020B0503020204020204" pitchFamily="34" charset="-122"/>
                <a:ea typeface="微软雅黑" panose="020B0503020204020204" pitchFamily="34" charset="-122"/>
              </a:rPr>
              <a:t>D</a:t>
            </a:r>
            <a:r>
              <a:rPr lang="zh-CN" altLang="en-US" sz="2000">
                <a:solidFill>
                  <a:schemeClr val="accent2"/>
                </a:solidFill>
                <a:latin typeface="微软雅黑" panose="020B0503020204020204" pitchFamily="34" charset="-122"/>
                <a:ea typeface="微软雅黑" panose="020B0503020204020204" pitchFamily="34" charset="-122"/>
              </a:rPr>
              <a:t>变化</a:t>
            </a:r>
          </a:p>
        </p:txBody>
      </p:sp>
      <p:grpSp>
        <p:nvGrpSpPr>
          <p:cNvPr id="191507" name="Group 19">
            <a:extLst>
              <a:ext uri="{FF2B5EF4-FFF2-40B4-BE49-F238E27FC236}">
                <a16:creationId xmlns:a16="http://schemas.microsoft.com/office/drawing/2014/main" id="{528BEF96-5AD8-214B-DBDD-87856DF38FBB}"/>
              </a:ext>
            </a:extLst>
          </p:cNvPr>
          <p:cNvGrpSpPr>
            <a:grpSpLocks/>
          </p:cNvGrpSpPr>
          <p:nvPr/>
        </p:nvGrpSpPr>
        <p:grpSpPr bwMode="auto">
          <a:xfrm>
            <a:off x="3749675" y="676275"/>
            <a:ext cx="4127500" cy="962025"/>
            <a:chOff x="2394" y="426"/>
            <a:chExt cx="2274" cy="606"/>
          </a:xfrm>
        </p:grpSpPr>
        <p:sp>
          <p:nvSpPr>
            <p:cNvPr id="17422" name="Text Box 16">
              <a:extLst>
                <a:ext uri="{FF2B5EF4-FFF2-40B4-BE49-F238E27FC236}">
                  <a16:creationId xmlns:a16="http://schemas.microsoft.com/office/drawing/2014/main" id="{40FD16BA-B619-53DC-4BB6-96ACDF382B75}"/>
                </a:ext>
              </a:extLst>
            </p:cNvPr>
            <p:cNvSpPr txBox="1">
              <a:spLocks noChangeArrowheads="1"/>
            </p:cNvSpPr>
            <p:nvPr/>
          </p:nvSpPr>
          <p:spPr bwMode="auto">
            <a:xfrm>
              <a:off x="3072" y="426"/>
              <a:ext cx="1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chemeClr val="accent2"/>
                  </a:solidFill>
                  <a:latin typeface="微软雅黑" panose="020B0503020204020204" pitchFamily="34" charset="-122"/>
                  <a:ea typeface="微软雅黑" panose="020B0503020204020204" pitchFamily="34" charset="-122"/>
                </a:rPr>
                <a:t>这期间</a:t>
              </a:r>
              <a:r>
                <a:rPr lang="en-US" altLang="zh-CN" sz="2000">
                  <a:solidFill>
                    <a:schemeClr val="accent2"/>
                  </a:solidFill>
                  <a:latin typeface="微软雅黑" panose="020B0503020204020204" pitchFamily="34" charset="-122"/>
                  <a:ea typeface="微软雅黑" panose="020B0503020204020204" pitchFamily="34" charset="-122"/>
                </a:rPr>
                <a:t>D</a:t>
              </a:r>
              <a:r>
                <a:rPr lang="zh-CN" altLang="en-US" sz="2000">
                  <a:solidFill>
                    <a:schemeClr val="accent2"/>
                  </a:solidFill>
                  <a:latin typeface="微软雅黑" panose="020B0503020204020204" pitchFamily="34" charset="-122"/>
                  <a:ea typeface="微软雅黑" panose="020B0503020204020204" pitchFamily="34" charset="-122"/>
                </a:rPr>
                <a:t>的变化不影响</a:t>
              </a:r>
              <a:r>
                <a:rPr lang="en-US" altLang="zh-CN" sz="2000">
                  <a:solidFill>
                    <a:schemeClr val="accent2"/>
                  </a:solidFill>
                  <a:latin typeface="微软雅黑" panose="020B0503020204020204" pitchFamily="34" charset="-122"/>
                  <a:ea typeface="微软雅黑" panose="020B0503020204020204" pitchFamily="34" charset="-122"/>
                </a:rPr>
                <a:t>Q</a:t>
              </a:r>
            </a:p>
          </p:txBody>
        </p:sp>
        <p:sp>
          <p:nvSpPr>
            <p:cNvPr id="17423" name="Line 17">
              <a:extLst>
                <a:ext uri="{FF2B5EF4-FFF2-40B4-BE49-F238E27FC236}">
                  <a16:creationId xmlns:a16="http://schemas.microsoft.com/office/drawing/2014/main" id="{1E512E42-8B5F-1516-CB07-DFFD0C6CD6F5}"/>
                </a:ext>
              </a:extLst>
            </p:cNvPr>
            <p:cNvSpPr>
              <a:spLocks noChangeShapeType="1"/>
            </p:cNvSpPr>
            <p:nvPr/>
          </p:nvSpPr>
          <p:spPr bwMode="auto">
            <a:xfrm flipH="1">
              <a:off x="2394" y="624"/>
              <a:ext cx="876" cy="408"/>
            </a:xfrm>
            <a:prstGeom prst="line">
              <a:avLst/>
            </a:prstGeom>
            <a:noFill/>
            <a:ln w="50800">
              <a:solidFill>
                <a:srgbClr val="FE9AA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4" name="Line 18">
              <a:extLst>
                <a:ext uri="{FF2B5EF4-FFF2-40B4-BE49-F238E27FC236}">
                  <a16:creationId xmlns:a16="http://schemas.microsoft.com/office/drawing/2014/main" id="{F4EC0930-F857-C84A-A59B-14269BC47DCD}"/>
                </a:ext>
              </a:extLst>
            </p:cNvPr>
            <p:cNvSpPr>
              <a:spLocks noChangeShapeType="1"/>
            </p:cNvSpPr>
            <p:nvPr/>
          </p:nvSpPr>
          <p:spPr bwMode="auto">
            <a:xfrm>
              <a:off x="3606" y="624"/>
              <a:ext cx="252" cy="384"/>
            </a:xfrm>
            <a:prstGeom prst="line">
              <a:avLst/>
            </a:prstGeom>
            <a:noFill/>
            <a:ln w="50800">
              <a:solidFill>
                <a:srgbClr val="FE9AA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1499"/>
                                        </p:tgtEl>
                                        <p:attrNameLst>
                                          <p:attrName>style.visibility</p:attrName>
                                        </p:attrNameLst>
                                      </p:cBhvr>
                                      <p:to>
                                        <p:strVal val="visible"/>
                                      </p:to>
                                    </p:set>
                                    <p:animEffect transition="in" filter="blinds(horizontal)">
                                      <p:cBhvr>
                                        <p:cTn id="7" dur="500"/>
                                        <p:tgtEl>
                                          <p:spTgt spid="1914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91501"/>
                                        </p:tgtEl>
                                        <p:attrNameLst>
                                          <p:attrName>style.visibility</p:attrName>
                                        </p:attrNameLst>
                                      </p:cBhvr>
                                      <p:to>
                                        <p:strVal val="visible"/>
                                      </p:to>
                                    </p:set>
                                    <p:animEffect transition="in" filter="blinds(horizontal)">
                                      <p:cBhvr>
                                        <p:cTn id="12" dur="500"/>
                                        <p:tgtEl>
                                          <p:spTgt spid="1915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1500"/>
                                        </p:tgtEl>
                                        <p:attrNameLst>
                                          <p:attrName>style.visibility</p:attrName>
                                        </p:attrNameLst>
                                      </p:cBhvr>
                                      <p:to>
                                        <p:strVal val="visible"/>
                                      </p:to>
                                    </p:set>
                                    <p:animEffect transition="in" filter="blinds(horizontal)">
                                      <p:cBhvr>
                                        <p:cTn id="17" dur="500"/>
                                        <p:tgtEl>
                                          <p:spTgt spid="1915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91502"/>
                                        </p:tgtEl>
                                        <p:attrNameLst>
                                          <p:attrName>style.visibility</p:attrName>
                                        </p:attrNameLst>
                                      </p:cBhvr>
                                      <p:to>
                                        <p:strVal val="visible"/>
                                      </p:to>
                                    </p:set>
                                    <p:animEffect transition="in" filter="blinds(horizontal)">
                                      <p:cBhvr>
                                        <p:cTn id="22" dur="500"/>
                                        <p:tgtEl>
                                          <p:spTgt spid="1915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1503"/>
                                        </p:tgtEl>
                                        <p:attrNameLst>
                                          <p:attrName>style.visibility</p:attrName>
                                        </p:attrNameLst>
                                      </p:cBhvr>
                                      <p:to>
                                        <p:strVal val="visible"/>
                                      </p:to>
                                    </p:set>
                                    <p:animEffect transition="in" filter="blinds(horizontal)">
                                      <p:cBhvr>
                                        <p:cTn id="27" dur="500"/>
                                        <p:tgtEl>
                                          <p:spTgt spid="1915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91507"/>
                                        </p:tgtEl>
                                        <p:attrNameLst>
                                          <p:attrName>style.visibility</p:attrName>
                                        </p:attrNameLst>
                                      </p:cBhvr>
                                      <p:to>
                                        <p:strVal val="visible"/>
                                      </p:to>
                                    </p:set>
                                    <p:animEffect transition="in" filter="blinds(horizontal)">
                                      <p:cBhvr>
                                        <p:cTn id="32" dur="500"/>
                                        <p:tgtEl>
                                          <p:spTgt spid="1915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1496"/>
                                        </p:tgtEl>
                                        <p:attrNameLst>
                                          <p:attrName>style.visibility</p:attrName>
                                        </p:attrNameLst>
                                      </p:cBhvr>
                                      <p:to>
                                        <p:strVal val="visible"/>
                                      </p:to>
                                    </p:set>
                                    <p:animEffect transition="in" filter="blinds(horizontal)">
                                      <p:cBhvr>
                                        <p:cTn id="37" dur="500"/>
                                        <p:tgtEl>
                                          <p:spTgt spid="1914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91497">
                                            <p:txEl>
                                              <p:pRg st="0" end="0"/>
                                            </p:txEl>
                                          </p:spTgt>
                                        </p:tgtEl>
                                        <p:attrNameLst>
                                          <p:attrName>style.visibility</p:attrName>
                                        </p:attrNameLst>
                                      </p:cBhvr>
                                      <p:to>
                                        <p:strVal val="visible"/>
                                      </p:to>
                                    </p:set>
                                    <p:animEffect transition="in" filter="blinds(horizontal)">
                                      <p:cBhvr>
                                        <p:cTn id="42" dur="500"/>
                                        <p:tgtEl>
                                          <p:spTgt spid="1914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6" grpId="0"/>
      <p:bldP spid="19150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a:extLst>
              <a:ext uri="{FF2B5EF4-FFF2-40B4-BE49-F238E27FC236}">
                <a16:creationId xmlns:a16="http://schemas.microsoft.com/office/drawing/2014/main" id="{1FEDDDEC-F806-E895-DF42-13C3BB62CBF7}"/>
              </a:ext>
            </a:extLst>
          </p:cNvPr>
          <p:cNvSpPr>
            <a:spLocks noGrp="1" noChangeArrowheads="1"/>
          </p:cNvSpPr>
          <p:nvPr>
            <p:ph type="title"/>
          </p:nvPr>
        </p:nvSpPr>
        <p:spPr>
          <a:xfrm>
            <a:off x="823913" y="207963"/>
            <a:ext cx="4775200" cy="425450"/>
          </a:xfrm>
        </p:spPr>
        <p:txBody>
          <a:bodyPr wrap="none"/>
          <a:lstStyle/>
          <a:p>
            <a:r>
              <a:rPr lang="zh-CN" altLang="en-US">
                <a:ea typeface="宋体" panose="02010600030101010101" pitchFamily="2" charset="-122"/>
              </a:rPr>
              <a:t>单周期处理器时钟周期的弊端</a:t>
            </a:r>
            <a:endParaRPr lang="en-US" altLang="zh-CN">
              <a:ea typeface="宋体" panose="02010600030101010101" pitchFamily="2" charset="-122"/>
            </a:endParaRPr>
          </a:p>
        </p:txBody>
      </p:sp>
      <p:sp>
        <p:nvSpPr>
          <p:cNvPr id="295939" name="Rectangle 3">
            <a:extLst>
              <a:ext uri="{FF2B5EF4-FFF2-40B4-BE49-F238E27FC236}">
                <a16:creationId xmlns:a16="http://schemas.microsoft.com/office/drawing/2014/main" id="{E16A0358-F78A-5644-AB9B-6B571300EF63}"/>
              </a:ext>
            </a:extLst>
          </p:cNvPr>
          <p:cNvSpPr>
            <a:spLocks noGrp="1" noChangeArrowheads="1"/>
          </p:cNvSpPr>
          <p:nvPr>
            <p:ph idx="1"/>
          </p:nvPr>
        </p:nvSpPr>
        <p:spPr>
          <a:xfrm>
            <a:off x="538163" y="717550"/>
            <a:ext cx="8191500" cy="5959475"/>
          </a:xfrm>
        </p:spPr>
        <p:txBody>
          <a:bodyPr/>
          <a:lstStyle/>
          <a:p>
            <a:r>
              <a:rPr lang="zh-CN" altLang="en-US" sz="2000">
                <a:latin typeface="微软雅黑" panose="020B0503020204020204" pitchFamily="34" charset="-122"/>
                <a:ea typeface="微软雅黑" panose="020B0503020204020204" pitchFamily="34" charset="-122"/>
              </a:rPr>
              <a:t>单周期处理器的</a:t>
            </a:r>
            <a:r>
              <a:rPr lang="en-US" altLang="zh-CN" sz="2000">
                <a:latin typeface="微软雅黑" panose="020B0503020204020204" pitchFamily="34" charset="-122"/>
                <a:ea typeface="微软雅黑" panose="020B0503020204020204" pitchFamily="34" charset="-122"/>
              </a:rPr>
              <a:t>CPI</a:t>
            </a:r>
            <a:r>
              <a:rPr lang="zh-CN" altLang="en-US" sz="2000">
                <a:latin typeface="微软雅黑" panose="020B0503020204020204" pitchFamily="34" charset="-122"/>
                <a:ea typeface="微软雅黑" panose="020B0503020204020204" pitchFamily="34" charset="-122"/>
              </a:rPr>
              <a:t>为</a:t>
            </a: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，所有指令执行时间都以最长的</a:t>
            </a:r>
            <a:r>
              <a:rPr lang="en-US" altLang="zh-CN" sz="2000">
                <a:latin typeface="微软雅黑" panose="020B0503020204020204" pitchFamily="34" charset="-122"/>
                <a:ea typeface="微软雅黑" panose="020B0503020204020204" pitchFamily="34" charset="-122"/>
              </a:rPr>
              <a:t>load</a:t>
            </a:r>
            <a:r>
              <a:rPr lang="zh-CN" altLang="en-US" sz="2000">
                <a:latin typeface="微软雅黑" panose="020B0503020204020204" pitchFamily="34" charset="-122"/>
                <a:ea typeface="微软雅黑" panose="020B0503020204020204" pitchFamily="34" charset="-122"/>
              </a:rPr>
              <a:t>指令为准</a:t>
            </a:r>
          </a:p>
          <a:p>
            <a:r>
              <a:rPr lang="zh-CN" altLang="en-US" sz="2000">
                <a:latin typeface="微软雅黑" panose="020B0503020204020204" pitchFamily="34" charset="-122"/>
                <a:ea typeface="微软雅黑" panose="020B0503020204020204" pitchFamily="34" charset="-122"/>
              </a:rPr>
              <a:t>时钟周期为最长指令时间（</a:t>
            </a:r>
            <a:r>
              <a:rPr lang="en-US" altLang="zh-CN" sz="2000">
                <a:solidFill>
                  <a:schemeClr val="accent2"/>
                </a:solidFill>
                <a:latin typeface="微软雅黑" panose="020B0503020204020204" pitchFamily="34" charset="-122"/>
                <a:ea typeface="微软雅黑" panose="020B0503020204020204" pitchFamily="34" charset="-122"/>
              </a:rPr>
              <a:t>load</a:t>
            </a:r>
            <a:r>
              <a:rPr lang="zh-CN" altLang="en-US" sz="2000">
                <a:solidFill>
                  <a:schemeClr val="accent2"/>
                </a:solidFill>
                <a:latin typeface="微软雅黑" panose="020B0503020204020204" pitchFamily="34" charset="-122"/>
                <a:ea typeface="微软雅黑" panose="020B0503020204020204" pitchFamily="34" charset="-122"/>
              </a:rPr>
              <a:t>指令执行时间</a:t>
            </a:r>
            <a:r>
              <a:rPr lang="zh-CN" altLang="en-US" sz="2000">
                <a:latin typeface="微软雅黑" panose="020B0503020204020204" pitchFamily="34" charset="-122"/>
                <a:ea typeface="微软雅黑" panose="020B0503020204020204" pitchFamily="34" charset="-122"/>
              </a:rPr>
              <a:t>）：</a:t>
            </a:r>
          </a:p>
          <a:p>
            <a:pPr lvl="2">
              <a:lnSpc>
                <a:spcPct val="90000"/>
              </a:lnSpc>
              <a:buFontTx/>
              <a:buNone/>
            </a:pPr>
            <a:r>
              <a:rPr lang="en-US" altLang="zh-CN" sz="2000">
                <a:latin typeface="微软雅黑" panose="020B0503020204020204" pitchFamily="34" charset="-122"/>
                <a:ea typeface="微软雅黑" panose="020B0503020204020204" pitchFamily="34" charset="-122"/>
              </a:rPr>
              <a:t>PC’s Clock -to-Q  +</a:t>
            </a:r>
          </a:p>
          <a:p>
            <a:pPr lvl="2">
              <a:lnSpc>
                <a:spcPct val="90000"/>
              </a:lnSpc>
              <a:buFontTx/>
              <a:buNone/>
            </a:pPr>
            <a:r>
              <a:rPr lang="en-US" altLang="zh-CN" sz="2000">
                <a:latin typeface="微软雅黑" panose="020B0503020204020204" pitchFamily="34" charset="-122"/>
                <a:ea typeface="微软雅黑" panose="020B0503020204020204" pitchFamily="34" charset="-122"/>
              </a:rPr>
              <a:t>Instruction Memory Access Time +</a:t>
            </a:r>
          </a:p>
          <a:p>
            <a:pPr lvl="2">
              <a:lnSpc>
                <a:spcPct val="90000"/>
              </a:lnSpc>
              <a:buFontTx/>
              <a:buNone/>
            </a:pPr>
            <a:r>
              <a:rPr lang="en-US" altLang="zh-CN" sz="2000">
                <a:latin typeface="微软雅黑" panose="020B0503020204020204" pitchFamily="34" charset="-122"/>
                <a:ea typeface="微软雅黑" panose="020B0503020204020204" pitchFamily="34" charset="-122"/>
              </a:rPr>
              <a:t>Register File Access Time  +</a:t>
            </a:r>
          </a:p>
          <a:p>
            <a:pPr lvl="2">
              <a:lnSpc>
                <a:spcPct val="90000"/>
              </a:lnSpc>
              <a:buFontTx/>
              <a:buNone/>
            </a:pPr>
            <a:r>
              <a:rPr lang="en-US" altLang="zh-CN" sz="2000">
                <a:latin typeface="微软雅黑" panose="020B0503020204020204" pitchFamily="34" charset="-122"/>
                <a:ea typeface="微软雅黑" panose="020B0503020204020204" pitchFamily="34" charset="-122"/>
              </a:rPr>
              <a:t>ALU Delay (address calculation)  +</a:t>
            </a:r>
          </a:p>
          <a:p>
            <a:pPr lvl="2">
              <a:lnSpc>
                <a:spcPct val="90000"/>
              </a:lnSpc>
              <a:buFontTx/>
              <a:buNone/>
            </a:pPr>
            <a:r>
              <a:rPr lang="en-US" altLang="zh-CN" sz="2000">
                <a:latin typeface="微软雅黑" panose="020B0503020204020204" pitchFamily="34" charset="-122"/>
                <a:ea typeface="微软雅黑" panose="020B0503020204020204" pitchFamily="34" charset="-122"/>
              </a:rPr>
              <a:t>Data Memory Access Time  +</a:t>
            </a:r>
          </a:p>
          <a:p>
            <a:pPr lvl="2">
              <a:lnSpc>
                <a:spcPct val="90000"/>
              </a:lnSpc>
              <a:buFontTx/>
              <a:buNone/>
            </a:pPr>
            <a:r>
              <a:rPr lang="en-US" altLang="zh-CN" sz="2000">
                <a:latin typeface="微软雅黑" panose="020B0503020204020204" pitchFamily="34" charset="-122"/>
                <a:ea typeface="微软雅黑" panose="020B0503020204020204" pitchFamily="34" charset="-122"/>
              </a:rPr>
              <a:t>Register File Setup Time  +</a:t>
            </a:r>
          </a:p>
          <a:p>
            <a:pPr lvl="2">
              <a:lnSpc>
                <a:spcPct val="90000"/>
              </a:lnSpc>
              <a:buFontTx/>
              <a:buNone/>
            </a:pPr>
            <a:r>
              <a:rPr lang="en-US" altLang="zh-CN" sz="2000">
                <a:latin typeface="微软雅黑" panose="020B0503020204020204" pitchFamily="34" charset="-122"/>
                <a:ea typeface="微软雅黑" panose="020B0503020204020204" pitchFamily="34" charset="-122"/>
              </a:rPr>
              <a:t>Clock Skew</a:t>
            </a:r>
          </a:p>
          <a:p>
            <a:r>
              <a:rPr lang="zh-CN" altLang="en-US" sz="2000">
                <a:latin typeface="微软雅黑" panose="020B0503020204020204" pitchFamily="34" charset="-122"/>
                <a:ea typeface="微软雅黑" panose="020B0503020204020204" pitchFamily="34" charset="-122"/>
              </a:rPr>
              <a:t>时钟周期远远大于其他指令实际所需的执行时间，效率极低</a:t>
            </a:r>
          </a:p>
          <a:p>
            <a:pPr lvl="1"/>
            <a:r>
              <a:rPr lang="en-US" altLang="zh-CN" sz="2000">
                <a:latin typeface="微软雅黑" panose="020B0503020204020204" pitchFamily="34" charset="-122"/>
                <a:ea typeface="微软雅黑" panose="020B0503020204020204" pitchFamily="34" charset="-122"/>
              </a:rPr>
              <a:t>R-</a:t>
            </a:r>
            <a:r>
              <a:rPr lang="zh-CN" altLang="en-US" sz="2000">
                <a:latin typeface="微软雅黑" panose="020B0503020204020204" pitchFamily="34" charset="-122"/>
                <a:ea typeface="微软雅黑" panose="020B0503020204020204" pitchFamily="34" charset="-122"/>
              </a:rPr>
              <a:t>型指令、立即数运算指令不需要访问内存</a:t>
            </a:r>
          </a:p>
          <a:p>
            <a:pPr lvl="1"/>
            <a:r>
              <a:rPr lang="en-US" altLang="zh-CN" sz="2000">
                <a:latin typeface="微软雅黑" panose="020B0503020204020204" pitchFamily="34" charset="-122"/>
                <a:ea typeface="微软雅黑" panose="020B0503020204020204" pitchFamily="34" charset="-122"/>
              </a:rPr>
              <a:t>Store</a:t>
            </a:r>
            <a:r>
              <a:rPr lang="zh-CN" altLang="en-US" sz="2000">
                <a:latin typeface="微软雅黑" panose="020B0503020204020204" pitchFamily="34" charset="-122"/>
                <a:ea typeface="微软雅黑" panose="020B0503020204020204" pitchFamily="34" charset="-122"/>
              </a:rPr>
              <a:t>指令不需要写寄存器</a:t>
            </a:r>
            <a:r>
              <a:rPr lang="zh-CN" altLang="en-US" sz="2000">
                <a:solidFill>
                  <a:srgbClr val="A50021"/>
                </a:solidFill>
                <a:latin typeface="微软雅黑" panose="020B0503020204020204" pitchFamily="34" charset="-122"/>
                <a:ea typeface="微软雅黑" panose="020B0503020204020204" pitchFamily="34" charset="-122"/>
              </a:rPr>
              <a:t>（无需</a:t>
            </a:r>
            <a:r>
              <a:rPr lang="en-US" altLang="zh-CN" sz="2000">
                <a:solidFill>
                  <a:srgbClr val="A50021"/>
                </a:solidFill>
                <a:latin typeface="微软雅黑" panose="020B0503020204020204" pitchFamily="34" charset="-122"/>
                <a:ea typeface="微软雅黑" panose="020B0503020204020204" pitchFamily="34" charset="-122"/>
              </a:rPr>
              <a:t>Setup</a:t>
            </a:r>
            <a:r>
              <a:rPr lang="zh-CN" altLang="en-US" sz="2000">
                <a:solidFill>
                  <a:srgbClr val="A50021"/>
                </a:solidFill>
                <a:latin typeface="微软雅黑" panose="020B0503020204020204" pitchFamily="34" charset="-122"/>
                <a:ea typeface="微软雅黑" panose="020B0503020204020204" pitchFamily="34" charset="-122"/>
              </a:rPr>
              <a:t>时间）</a:t>
            </a:r>
          </a:p>
          <a:p>
            <a:pPr lvl="1"/>
            <a:r>
              <a:rPr lang="en-US" altLang="zh-CN" sz="2000">
                <a:latin typeface="微软雅黑" panose="020B0503020204020204" pitchFamily="34" charset="-122"/>
                <a:ea typeface="微软雅黑" panose="020B0503020204020204" pitchFamily="34" charset="-122"/>
              </a:rPr>
              <a:t>U-</a:t>
            </a:r>
            <a:r>
              <a:rPr lang="zh-CN" altLang="en-US" sz="2000">
                <a:latin typeface="微软雅黑" panose="020B0503020204020204" pitchFamily="34" charset="-122"/>
                <a:ea typeface="微软雅黑" panose="020B0503020204020204" pitchFamily="34" charset="-122"/>
              </a:rPr>
              <a:t>型指令不需要访问内存</a:t>
            </a:r>
            <a:endParaRPr lang="en-US" altLang="zh-CN" sz="2000">
              <a:latin typeface="微软雅黑" panose="020B0503020204020204" pitchFamily="34" charset="-122"/>
              <a:ea typeface="微软雅黑" panose="020B0503020204020204" pitchFamily="34" charset="-122"/>
            </a:endParaRPr>
          </a:p>
          <a:p>
            <a:pPr lvl="1"/>
            <a:r>
              <a:rPr lang="en-US" altLang="zh-CN" sz="2000">
                <a:latin typeface="微软雅黑" panose="020B0503020204020204" pitchFamily="34" charset="-122"/>
                <a:ea typeface="微软雅黑" panose="020B0503020204020204" pitchFamily="34" charset="-122"/>
              </a:rPr>
              <a:t>B-</a:t>
            </a:r>
            <a:r>
              <a:rPr lang="zh-CN" altLang="en-US" sz="2000">
                <a:latin typeface="微软雅黑" panose="020B0503020204020204" pitchFamily="34" charset="-122"/>
                <a:ea typeface="微软雅黑" panose="020B0503020204020204" pitchFamily="34" charset="-122"/>
              </a:rPr>
              <a:t>指令不需要访问内存和写寄存器</a:t>
            </a:r>
          </a:p>
          <a:p>
            <a:pPr lvl="1"/>
            <a:r>
              <a:rPr lang="en-US" altLang="zh-CN" sz="2000">
                <a:latin typeface="微软雅黑" panose="020B0503020204020204" pitchFamily="34" charset="-122"/>
                <a:ea typeface="微软雅黑" panose="020B0503020204020204" pitchFamily="34" charset="-122"/>
              </a:rPr>
              <a:t>J-</a:t>
            </a:r>
            <a:r>
              <a:rPr lang="zh-CN" altLang="en-US" sz="2000">
                <a:latin typeface="微软雅黑" panose="020B0503020204020204" pitchFamily="34" charset="-122"/>
                <a:ea typeface="微软雅黑" panose="020B0503020204020204" pitchFamily="34" charset="-122"/>
              </a:rPr>
              <a:t>型</a:t>
            </a: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不需要访问内存</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5939">
                                            <p:txEl>
                                              <p:pRg st="2" end="2"/>
                                            </p:txEl>
                                          </p:spTgt>
                                        </p:tgtEl>
                                        <p:attrNameLst>
                                          <p:attrName>style.visibility</p:attrName>
                                        </p:attrNameLst>
                                      </p:cBhvr>
                                      <p:to>
                                        <p:strVal val="visible"/>
                                      </p:to>
                                    </p:set>
                                    <p:animEffect transition="in" filter="blinds(horizontal)">
                                      <p:cBhvr>
                                        <p:cTn id="7" dur="500"/>
                                        <p:tgtEl>
                                          <p:spTgt spid="29593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5939">
                                            <p:txEl>
                                              <p:pRg st="3" end="3"/>
                                            </p:txEl>
                                          </p:spTgt>
                                        </p:tgtEl>
                                        <p:attrNameLst>
                                          <p:attrName>style.visibility</p:attrName>
                                        </p:attrNameLst>
                                      </p:cBhvr>
                                      <p:to>
                                        <p:strVal val="visible"/>
                                      </p:to>
                                    </p:set>
                                    <p:animEffect transition="in" filter="blinds(horizontal)">
                                      <p:cBhvr>
                                        <p:cTn id="12" dur="500"/>
                                        <p:tgtEl>
                                          <p:spTgt spid="29593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5939">
                                            <p:txEl>
                                              <p:pRg st="4" end="4"/>
                                            </p:txEl>
                                          </p:spTgt>
                                        </p:tgtEl>
                                        <p:attrNameLst>
                                          <p:attrName>style.visibility</p:attrName>
                                        </p:attrNameLst>
                                      </p:cBhvr>
                                      <p:to>
                                        <p:strVal val="visible"/>
                                      </p:to>
                                    </p:set>
                                    <p:animEffect transition="in" filter="blinds(horizontal)">
                                      <p:cBhvr>
                                        <p:cTn id="17" dur="500"/>
                                        <p:tgtEl>
                                          <p:spTgt spid="29593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5939">
                                            <p:txEl>
                                              <p:pRg st="5" end="5"/>
                                            </p:txEl>
                                          </p:spTgt>
                                        </p:tgtEl>
                                        <p:attrNameLst>
                                          <p:attrName>style.visibility</p:attrName>
                                        </p:attrNameLst>
                                      </p:cBhvr>
                                      <p:to>
                                        <p:strVal val="visible"/>
                                      </p:to>
                                    </p:set>
                                    <p:animEffect transition="in" filter="blinds(horizontal)">
                                      <p:cBhvr>
                                        <p:cTn id="22" dur="500"/>
                                        <p:tgtEl>
                                          <p:spTgt spid="295939">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95939">
                                            <p:txEl>
                                              <p:pRg st="6" end="6"/>
                                            </p:txEl>
                                          </p:spTgt>
                                        </p:tgtEl>
                                        <p:attrNameLst>
                                          <p:attrName>style.visibility</p:attrName>
                                        </p:attrNameLst>
                                      </p:cBhvr>
                                      <p:to>
                                        <p:strVal val="visible"/>
                                      </p:to>
                                    </p:set>
                                    <p:animEffect transition="in" filter="blinds(horizontal)">
                                      <p:cBhvr>
                                        <p:cTn id="27" dur="500"/>
                                        <p:tgtEl>
                                          <p:spTgt spid="29593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95939">
                                            <p:txEl>
                                              <p:pRg st="7" end="7"/>
                                            </p:txEl>
                                          </p:spTgt>
                                        </p:tgtEl>
                                        <p:attrNameLst>
                                          <p:attrName>style.visibility</p:attrName>
                                        </p:attrNameLst>
                                      </p:cBhvr>
                                      <p:to>
                                        <p:strVal val="visible"/>
                                      </p:to>
                                    </p:set>
                                    <p:animEffect transition="in" filter="blinds(horizontal)">
                                      <p:cBhvr>
                                        <p:cTn id="32" dur="500"/>
                                        <p:tgtEl>
                                          <p:spTgt spid="295939">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95939">
                                            <p:txEl>
                                              <p:pRg st="8" end="8"/>
                                            </p:txEl>
                                          </p:spTgt>
                                        </p:tgtEl>
                                        <p:attrNameLst>
                                          <p:attrName>style.visibility</p:attrName>
                                        </p:attrNameLst>
                                      </p:cBhvr>
                                      <p:to>
                                        <p:strVal val="visible"/>
                                      </p:to>
                                    </p:set>
                                    <p:animEffect transition="in" filter="blinds(horizontal)">
                                      <p:cBhvr>
                                        <p:cTn id="37" dur="500"/>
                                        <p:tgtEl>
                                          <p:spTgt spid="295939">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95939">
                                            <p:txEl>
                                              <p:pRg st="9" end="9"/>
                                            </p:txEl>
                                          </p:spTgt>
                                        </p:tgtEl>
                                        <p:attrNameLst>
                                          <p:attrName>style.visibility</p:attrName>
                                        </p:attrNameLst>
                                      </p:cBhvr>
                                      <p:to>
                                        <p:strVal val="visible"/>
                                      </p:to>
                                    </p:set>
                                    <p:animEffect transition="in" filter="blinds(horizontal)">
                                      <p:cBhvr>
                                        <p:cTn id="42" dur="500"/>
                                        <p:tgtEl>
                                          <p:spTgt spid="295939">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95939">
                                            <p:txEl>
                                              <p:pRg st="10" end="10"/>
                                            </p:txEl>
                                          </p:spTgt>
                                        </p:tgtEl>
                                        <p:attrNameLst>
                                          <p:attrName>style.visibility</p:attrName>
                                        </p:attrNameLst>
                                      </p:cBhvr>
                                      <p:to>
                                        <p:strVal val="visible"/>
                                      </p:to>
                                    </p:set>
                                    <p:animEffect transition="in" filter="blinds(horizontal)">
                                      <p:cBhvr>
                                        <p:cTn id="47" dur="500"/>
                                        <p:tgtEl>
                                          <p:spTgt spid="295939">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95939">
                                            <p:txEl>
                                              <p:pRg st="11" end="11"/>
                                            </p:txEl>
                                          </p:spTgt>
                                        </p:tgtEl>
                                        <p:attrNameLst>
                                          <p:attrName>style.visibility</p:attrName>
                                        </p:attrNameLst>
                                      </p:cBhvr>
                                      <p:to>
                                        <p:strVal val="visible"/>
                                      </p:to>
                                    </p:set>
                                    <p:animEffect transition="in" filter="blinds(horizontal)">
                                      <p:cBhvr>
                                        <p:cTn id="52" dur="500"/>
                                        <p:tgtEl>
                                          <p:spTgt spid="295939">
                                            <p:txEl>
                                              <p:pRg st="11" end="1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295939">
                                            <p:txEl>
                                              <p:pRg st="12" end="12"/>
                                            </p:txEl>
                                          </p:spTgt>
                                        </p:tgtEl>
                                        <p:attrNameLst>
                                          <p:attrName>style.visibility</p:attrName>
                                        </p:attrNameLst>
                                      </p:cBhvr>
                                      <p:to>
                                        <p:strVal val="visible"/>
                                      </p:to>
                                    </p:set>
                                    <p:animEffect transition="in" filter="blinds(horizontal)">
                                      <p:cBhvr>
                                        <p:cTn id="57" dur="500"/>
                                        <p:tgtEl>
                                          <p:spTgt spid="295939">
                                            <p:txEl>
                                              <p:pRg st="12" end="12"/>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295939">
                                            <p:txEl>
                                              <p:pRg st="13" end="13"/>
                                            </p:txEl>
                                          </p:spTgt>
                                        </p:tgtEl>
                                        <p:attrNameLst>
                                          <p:attrName>style.visibility</p:attrName>
                                        </p:attrNameLst>
                                      </p:cBhvr>
                                      <p:to>
                                        <p:strVal val="visible"/>
                                      </p:to>
                                    </p:set>
                                    <p:animEffect transition="in" filter="blinds(horizontal)">
                                      <p:cBhvr>
                                        <p:cTn id="62" dur="500"/>
                                        <p:tgtEl>
                                          <p:spTgt spid="295939">
                                            <p:txEl>
                                              <p:pRg st="13" end="13"/>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295939">
                                            <p:txEl>
                                              <p:pRg st="14" end="14"/>
                                            </p:txEl>
                                          </p:spTgt>
                                        </p:tgtEl>
                                        <p:attrNameLst>
                                          <p:attrName>style.visibility</p:attrName>
                                        </p:attrNameLst>
                                      </p:cBhvr>
                                      <p:to>
                                        <p:strVal val="visible"/>
                                      </p:to>
                                    </p:set>
                                    <p:animEffect transition="in" filter="blinds(horizontal)">
                                      <p:cBhvr>
                                        <p:cTn id="67" dur="500"/>
                                        <p:tgtEl>
                                          <p:spTgt spid="29593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a:extLst>
              <a:ext uri="{FF2B5EF4-FFF2-40B4-BE49-F238E27FC236}">
                <a16:creationId xmlns:a16="http://schemas.microsoft.com/office/drawing/2014/main" id="{AB04C014-409A-EA6F-D4A7-A94F139A501A}"/>
              </a:ext>
            </a:extLst>
          </p:cNvPr>
          <p:cNvSpPr>
            <a:spLocks noGrp="1" noChangeArrowheads="1"/>
          </p:cNvSpPr>
          <p:nvPr>
            <p:ph type="title"/>
          </p:nvPr>
        </p:nvSpPr>
        <p:spPr>
          <a:xfrm>
            <a:off x="280988" y="134938"/>
            <a:ext cx="6230937" cy="474662"/>
          </a:xfrm>
        </p:spPr>
        <p:txBody>
          <a:bodyPr/>
          <a:lstStyle/>
          <a:p>
            <a:r>
              <a:rPr lang="zh-CN" altLang="en-US" sz="3200">
                <a:ea typeface="宋体" panose="02010600030101010101" pitchFamily="2" charset="-122"/>
              </a:rPr>
              <a:t>多周期处理器的实现思想</a:t>
            </a:r>
            <a:endParaRPr lang="zh-CN" altLang="en-US">
              <a:ea typeface="宋体" panose="02010600030101010101" pitchFamily="2" charset="-122"/>
            </a:endParaRPr>
          </a:p>
        </p:txBody>
      </p:sp>
      <p:sp>
        <p:nvSpPr>
          <p:cNvPr id="18435" name="Rectangle 3">
            <a:extLst>
              <a:ext uri="{FF2B5EF4-FFF2-40B4-BE49-F238E27FC236}">
                <a16:creationId xmlns:a16="http://schemas.microsoft.com/office/drawing/2014/main" id="{53FB09A0-4E4C-4DBD-32F5-EDD64822B23F}"/>
              </a:ext>
            </a:extLst>
          </p:cNvPr>
          <p:cNvSpPr>
            <a:spLocks noGrp="1" noChangeArrowheads="1"/>
          </p:cNvSpPr>
          <p:nvPr>
            <p:ph idx="1"/>
          </p:nvPr>
        </p:nvSpPr>
        <p:spPr>
          <a:xfrm>
            <a:off x="203200" y="712788"/>
            <a:ext cx="8940800" cy="5629275"/>
          </a:xfrm>
        </p:spPr>
        <p:txBody>
          <a:bodyPr/>
          <a:lstStyle/>
          <a:p>
            <a:pPr>
              <a:lnSpc>
                <a:spcPts val="2400"/>
              </a:lnSpc>
              <a:spcBef>
                <a:spcPct val="15000"/>
              </a:spcBef>
            </a:pPr>
            <a:r>
              <a:rPr lang="zh-CN" altLang="en-US" sz="1900">
                <a:latin typeface="微软雅黑" panose="020B0503020204020204" pitchFamily="34" charset="-122"/>
                <a:ea typeface="微软雅黑" panose="020B0503020204020204" pitchFamily="34" charset="-122"/>
              </a:rPr>
              <a:t>单周期处理器的问题根源</a:t>
            </a:r>
            <a:r>
              <a:rPr lang="en-US" altLang="zh-CN" sz="1900">
                <a:latin typeface="微软雅黑" panose="020B0503020204020204" pitchFamily="34" charset="-122"/>
                <a:ea typeface="微软雅黑" panose="020B0503020204020204" pitchFamily="34" charset="-122"/>
              </a:rPr>
              <a:t>:</a:t>
            </a:r>
          </a:p>
          <a:p>
            <a:pPr lvl="1">
              <a:lnSpc>
                <a:spcPts val="2400"/>
              </a:lnSpc>
              <a:spcBef>
                <a:spcPct val="15000"/>
              </a:spcBef>
            </a:pPr>
            <a:r>
              <a:rPr lang="zh-CN" altLang="en-US" sz="1900">
                <a:latin typeface="微软雅黑" panose="020B0503020204020204" pitchFamily="34" charset="-122"/>
                <a:ea typeface="微软雅黑" panose="020B0503020204020204" pitchFamily="34" charset="-122"/>
              </a:rPr>
              <a:t>时钟周期以最复杂指令所需时间为准，太长！</a:t>
            </a:r>
          </a:p>
          <a:p>
            <a:pPr>
              <a:lnSpc>
                <a:spcPts val="2400"/>
              </a:lnSpc>
              <a:spcBef>
                <a:spcPct val="15000"/>
              </a:spcBef>
            </a:pPr>
            <a:r>
              <a:rPr lang="zh-CN" altLang="en-US" sz="1900">
                <a:latin typeface="微软雅黑" panose="020B0503020204020204" pitchFamily="34" charset="-122"/>
                <a:ea typeface="微软雅黑" panose="020B0503020204020204" pitchFamily="34" charset="-122"/>
              </a:rPr>
              <a:t>解决思路</a:t>
            </a:r>
            <a:r>
              <a:rPr lang="en-US" altLang="zh-CN" sz="1900">
                <a:latin typeface="微软雅黑" panose="020B0503020204020204" pitchFamily="34" charset="-122"/>
                <a:ea typeface="微软雅黑" panose="020B0503020204020204" pitchFamily="34" charset="-122"/>
              </a:rPr>
              <a:t>:</a:t>
            </a:r>
          </a:p>
          <a:p>
            <a:pPr lvl="1">
              <a:lnSpc>
                <a:spcPts val="2400"/>
              </a:lnSpc>
              <a:spcBef>
                <a:spcPct val="15000"/>
              </a:spcBef>
            </a:pPr>
            <a:r>
              <a:rPr lang="zh-CN" altLang="en-US" sz="1900">
                <a:latin typeface="微软雅黑" panose="020B0503020204020204" pitchFamily="34" charset="-122"/>
                <a:ea typeface="微软雅黑" panose="020B0503020204020204" pitchFamily="34" charset="-122"/>
              </a:rPr>
              <a:t>把指令的执行分成多个阶段，每个阶段在一个时钟周期内完成</a:t>
            </a:r>
          </a:p>
          <a:p>
            <a:pPr lvl="2">
              <a:lnSpc>
                <a:spcPts val="2400"/>
              </a:lnSpc>
              <a:spcBef>
                <a:spcPct val="15000"/>
              </a:spcBef>
            </a:pPr>
            <a:r>
              <a:rPr lang="zh-CN" altLang="en-US" sz="1900">
                <a:latin typeface="微软雅黑" panose="020B0503020204020204" pitchFamily="34" charset="-122"/>
                <a:ea typeface="微软雅黑" panose="020B0503020204020204" pitchFamily="34" charset="-122"/>
              </a:rPr>
              <a:t>时钟周期以最复杂阶段所花时间为准</a:t>
            </a:r>
            <a:endParaRPr lang="en-US" altLang="zh-CN" sz="1900">
              <a:latin typeface="微软雅黑" panose="020B0503020204020204" pitchFamily="34" charset="-122"/>
              <a:ea typeface="微软雅黑" panose="020B0503020204020204" pitchFamily="34" charset="-122"/>
            </a:endParaRPr>
          </a:p>
          <a:p>
            <a:pPr lvl="2">
              <a:lnSpc>
                <a:spcPts val="2400"/>
              </a:lnSpc>
              <a:spcBef>
                <a:spcPct val="15000"/>
              </a:spcBef>
            </a:pPr>
            <a:r>
              <a:rPr lang="zh-CN" altLang="en-US" sz="1900">
                <a:latin typeface="微软雅黑" panose="020B0503020204020204" pitchFamily="34" charset="-122"/>
                <a:ea typeface="微软雅黑" panose="020B0503020204020204" pitchFamily="34" charset="-122"/>
              </a:rPr>
              <a:t>尽量分成大致相等的若干阶段</a:t>
            </a:r>
          </a:p>
          <a:p>
            <a:pPr lvl="2">
              <a:lnSpc>
                <a:spcPts val="2400"/>
              </a:lnSpc>
              <a:spcBef>
                <a:spcPct val="15000"/>
              </a:spcBef>
            </a:pPr>
            <a:r>
              <a:rPr lang="zh-CN" altLang="en-US" sz="1900">
                <a:latin typeface="微软雅黑" panose="020B0503020204020204" pitchFamily="34" charset="-122"/>
                <a:ea typeface="微软雅黑" panose="020B0503020204020204" pitchFamily="34" charset="-122"/>
              </a:rPr>
              <a:t>规定每个阶段最多只能完成</a:t>
            </a:r>
            <a:r>
              <a:rPr lang="en-US" altLang="zh-CN" sz="1900">
                <a:latin typeface="微软雅黑" panose="020B0503020204020204" pitchFamily="34" charset="-122"/>
                <a:ea typeface="微软雅黑" panose="020B0503020204020204" pitchFamily="34" charset="-122"/>
              </a:rPr>
              <a:t>1</a:t>
            </a:r>
            <a:r>
              <a:rPr lang="zh-CN" altLang="en-US" sz="1900">
                <a:latin typeface="微软雅黑" panose="020B0503020204020204" pitchFamily="34" charset="-122"/>
                <a:ea typeface="微软雅黑" panose="020B0503020204020204" pitchFamily="34" charset="-122"/>
              </a:rPr>
              <a:t>次访存 或 寄存器堆读</a:t>
            </a:r>
            <a:r>
              <a:rPr lang="en-US" altLang="zh-CN" sz="1900">
                <a:latin typeface="微软雅黑" panose="020B0503020204020204" pitchFamily="34" charset="-122"/>
                <a:ea typeface="微软雅黑" panose="020B0503020204020204" pitchFamily="34" charset="-122"/>
              </a:rPr>
              <a:t>/</a:t>
            </a:r>
            <a:r>
              <a:rPr lang="zh-CN" altLang="en-US" sz="1900">
                <a:latin typeface="微软雅黑" panose="020B0503020204020204" pitchFamily="34" charset="-122"/>
                <a:ea typeface="微软雅黑" panose="020B0503020204020204" pitchFamily="34" charset="-122"/>
              </a:rPr>
              <a:t>写 或 </a:t>
            </a:r>
            <a:r>
              <a:rPr lang="en-US" altLang="zh-CN" sz="1900">
                <a:latin typeface="微软雅黑" panose="020B0503020204020204" pitchFamily="34" charset="-122"/>
                <a:ea typeface="微软雅黑" panose="020B0503020204020204" pitchFamily="34" charset="-122"/>
              </a:rPr>
              <a:t>ALU</a:t>
            </a:r>
          </a:p>
          <a:p>
            <a:pPr lvl="1">
              <a:lnSpc>
                <a:spcPts val="2400"/>
              </a:lnSpc>
              <a:spcBef>
                <a:spcPct val="15000"/>
              </a:spcBef>
            </a:pPr>
            <a:r>
              <a:rPr lang="zh-CN" altLang="en-US" sz="1900">
                <a:latin typeface="微软雅黑" panose="020B0503020204020204" pitchFamily="34" charset="-122"/>
                <a:ea typeface="微软雅黑" panose="020B0503020204020204" pitchFamily="34" charset="-122"/>
              </a:rPr>
              <a:t>每步都设置状态单元，每步的执行结果都在下个时钟开始保存到相应单元</a:t>
            </a:r>
          </a:p>
          <a:p>
            <a:pPr>
              <a:lnSpc>
                <a:spcPts val="2400"/>
              </a:lnSpc>
              <a:spcBef>
                <a:spcPct val="15000"/>
              </a:spcBef>
            </a:pPr>
            <a:r>
              <a:rPr lang="zh-CN" altLang="en-US" sz="1900">
                <a:latin typeface="微软雅黑" panose="020B0503020204020204" pitchFamily="34" charset="-122"/>
                <a:ea typeface="微软雅黑" panose="020B0503020204020204" pitchFamily="34" charset="-122"/>
              </a:rPr>
              <a:t>多周期处理器的好处</a:t>
            </a:r>
            <a:r>
              <a:rPr lang="en-US" altLang="zh-CN" sz="1900">
                <a:latin typeface="微软雅黑" panose="020B0503020204020204" pitchFamily="34" charset="-122"/>
                <a:ea typeface="微软雅黑" panose="020B0503020204020204" pitchFamily="34" charset="-122"/>
              </a:rPr>
              <a:t>:</a:t>
            </a:r>
          </a:p>
          <a:p>
            <a:pPr lvl="1">
              <a:lnSpc>
                <a:spcPts val="2400"/>
              </a:lnSpc>
              <a:spcBef>
                <a:spcPct val="15000"/>
              </a:spcBef>
            </a:pPr>
            <a:r>
              <a:rPr lang="zh-CN" altLang="en-US" sz="1900">
                <a:latin typeface="微软雅黑" panose="020B0503020204020204" pitchFamily="34" charset="-122"/>
                <a:ea typeface="微软雅黑" panose="020B0503020204020204" pitchFamily="34" charset="-122"/>
              </a:rPr>
              <a:t>时钟周期短</a:t>
            </a:r>
          </a:p>
          <a:p>
            <a:pPr lvl="1">
              <a:lnSpc>
                <a:spcPts val="2400"/>
              </a:lnSpc>
              <a:spcBef>
                <a:spcPct val="15000"/>
              </a:spcBef>
            </a:pPr>
            <a:r>
              <a:rPr lang="zh-CN" altLang="en-US" sz="1900">
                <a:latin typeface="微软雅黑" panose="020B0503020204020204" pitchFamily="34" charset="-122"/>
                <a:ea typeface="微软雅黑" panose="020B0503020204020204" pitchFamily="34" charset="-122"/>
              </a:rPr>
              <a:t>不同指令所用周期数可以不同（前两个周期每条指令都一样），如：</a:t>
            </a:r>
          </a:p>
          <a:p>
            <a:pPr lvl="2">
              <a:lnSpc>
                <a:spcPts val="2400"/>
              </a:lnSpc>
              <a:spcBef>
                <a:spcPct val="15000"/>
              </a:spcBef>
            </a:pPr>
            <a:r>
              <a:rPr lang="en-US" altLang="zh-CN" sz="1900">
                <a:latin typeface="微软雅黑" panose="020B0503020204020204" pitchFamily="34" charset="-122"/>
                <a:ea typeface="微软雅黑" panose="020B0503020204020204" pitchFamily="34" charset="-122"/>
              </a:rPr>
              <a:t>Load</a:t>
            </a:r>
            <a:r>
              <a:rPr lang="zh-CN" altLang="en-US" sz="1900">
                <a:latin typeface="微软雅黑" panose="020B0503020204020204" pitchFamily="34" charset="-122"/>
                <a:ea typeface="微软雅黑" panose="020B0503020204020204" pitchFamily="34" charset="-122"/>
              </a:rPr>
              <a:t>： </a:t>
            </a:r>
            <a:r>
              <a:rPr lang="en-US" altLang="zh-CN" sz="1900">
                <a:latin typeface="微软雅黑" panose="020B0503020204020204" pitchFamily="34" charset="-122"/>
                <a:ea typeface="微软雅黑" panose="020B0503020204020204" pitchFamily="34" charset="-122"/>
              </a:rPr>
              <a:t>five cycles</a:t>
            </a:r>
          </a:p>
          <a:p>
            <a:pPr lvl="2">
              <a:lnSpc>
                <a:spcPts val="2400"/>
              </a:lnSpc>
              <a:spcBef>
                <a:spcPct val="15000"/>
              </a:spcBef>
            </a:pPr>
            <a:r>
              <a:rPr lang="en-US" altLang="zh-CN" sz="1900">
                <a:latin typeface="微软雅黑" panose="020B0503020204020204" pitchFamily="34" charset="-122"/>
                <a:ea typeface="微软雅黑" panose="020B0503020204020204" pitchFamily="34" charset="-122"/>
              </a:rPr>
              <a:t>Jump</a:t>
            </a:r>
            <a:r>
              <a:rPr lang="zh-CN" altLang="en-US" sz="1900">
                <a:latin typeface="微软雅黑" panose="020B0503020204020204" pitchFamily="34" charset="-122"/>
                <a:ea typeface="微软雅黑" panose="020B0503020204020204" pitchFamily="34" charset="-122"/>
              </a:rPr>
              <a:t>： </a:t>
            </a:r>
            <a:r>
              <a:rPr lang="en-US" altLang="zh-CN" sz="1900">
                <a:latin typeface="微软雅黑" panose="020B0503020204020204" pitchFamily="34" charset="-122"/>
                <a:ea typeface="微软雅黑" panose="020B0503020204020204" pitchFamily="34" charset="-122"/>
              </a:rPr>
              <a:t>three cycles</a:t>
            </a:r>
            <a:endParaRPr lang="zh-CN" altLang="en-US" sz="1900">
              <a:latin typeface="微软雅黑" panose="020B0503020204020204" pitchFamily="34" charset="-122"/>
              <a:ea typeface="微软雅黑" panose="020B0503020204020204" pitchFamily="34" charset="-122"/>
            </a:endParaRPr>
          </a:p>
          <a:p>
            <a:pPr lvl="1">
              <a:lnSpc>
                <a:spcPts val="2400"/>
              </a:lnSpc>
              <a:spcBef>
                <a:spcPct val="15000"/>
              </a:spcBef>
            </a:pPr>
            <a:r>
              <a:rPr lang="zh-CN" altLang="en-US" sz="1900">
                <a:latin typeface="微软雅黑" panose="020B0503020204020204" pitchFamily="34" charset="-122"/>
                <a:ea typeface="微软雅黑" panose="020B0503020204020204" pitchFamily="34" charset="-122"/>
              </a:rPr>
              <a:t>允许功能部件在一条指令执行过程中被重复使用。如：</a:t>
            </a:r>
            <a:endParaRPr lang="en-US" altLang="zh-CN" sz="1900">
              <a:latin typeface="微软雅黑" panose="020B0503020204020204" pitchFamily="34" charset="-122"/>
              <a:ea typeface="微软雅黑" panose="020B0503020204020204" pitchFamily="34" charset="-122"/>
            </a:endParaRPr>
          </a:p>
          <a:p>
            <a:pPr lvl="2">
              <a:lnSpc>
                <a:spcPts val="2400"/>
              </a:lnSpc>
              <a:spcBef>
                <a:spcPct val="15000"/>
              </a:spcBef>
            </a:pPr>
            <a:r>
              <a:rPr lang="en-US" altLang="zh-CN" sz="1900">
                <a:latin typeface="微软雅黑" panose="020B0503020204020204" pitchFamily="34" charset="-122"/>
                <a:ea typeface="微软雅黑" panose="020B0503020204020204" pitchFamily="34" charset="-122"/>
              </a:rPr>
              <a:t>Adder +  ALU</a:t>
            </a:r>
            <a:r>
              <a:rPr lang="zh-CN" altLang="en-US" sz="1900">
                <a:latin typeface="微软雅黑" panose="020B0503020204020204" pitchFamily="34" charset="-122"/>
                <a:ea typeface="微软雅黑" panose="020B0503020204020204" pitchFamily="34" charset="-122"/>
              </a:rPr>
              <a:t>（多周期时只用一个</a:t>
            </a:r>
            <a:r>
              <a:rPr lang="en-US" altLang="zh-CN" sz="1900">
                <a:latin typeface="微软雅黑" panose="020B0503020204020204" pitchFamily="34" charset="-122"/>
                <a:ea typeface="微软雅黑" panose="020B0503020204020204" pitchFamily="34" charset="-122"/>
              </a:rPr>
              <a:t>ALU</a:t>
            </a:r>
            <a:r>
              <a:rPr lang="zh-CN" altLang="en-US" sz="1900">
                <a:latin typeface="微软雅黑" panose="020B0503020204020204" pitchFamily="34" charset="-122"/>
                <a:ea typeface="微软雅黑" panose="020B0503020204020204" pitchFamily="34" charset="-122"/>
              </a:rPr>
              <a:t>，在不同周期可重复使用）</a:t>
            </a:r>
          </a:p>
          <a:p>
            <a:pPr lvl="2">
              <a:lnSpc>
                <a:spcPts val="2400"/>
              </a:lnSpc>
              <a:spcBef>
                <a:spcPct val="15000"/>
              </a:spcBef>
            </a:pPr>
            <a:r>
              <a:rPr lang="en-US" altLang="zh-CN" sz="1900">
                <a:latin typeface="微软雅黑" panose="020B0503020204020204" pitchFamily="34" charset="-122"/>
                <a:ea typeface="微软雅黑" panose="020B0503020204020204" pitchFamily="34" charset="-122"/>
              </a:rPr>
              <a:t>Inst.</a:t>
            </a:r>
            <a:r>
              <a:rPr lang="zh-CN" altLang="en-US" sz="1900">
                <a:latin typeface="微软雅黑" panose="020B0503020204020204" pitchFamily="34" charset="-122"/>
                <a:ea typeface="微软雅黑" panose="020B0503020204020204" pitchFamily="34" charset="-122"/>
              </a:rPr>
              <a:t> </a:t>
            </a:r>
            <a:r>
              <a:rPr lang="en-US" altLang="zh-CN" sz="1900">
                <a:latin typeface="微软雅黑" panose="020B0503020204020204" pitchFamily="34" charset="-122"/>
                <a:ea typeface="微软雅黑" panose="020B0503020204020204" pitchFamily="34" charset="-122"/>
              </a:rPr>
              <a:t>/ Data mem</a:t>
            </a:r>
            <a:r>
              <a:rPr lang="zh-CN" altLang="en-US" sz="1900">
                <a:latin typeface="微软雅黑" panose="020B0503020204020204" pitchFamily="34" charset="-122"/>
                <a:ea typeface="微软雅黑" panose="020B0503020204020204" pitchFamily="34" charset="-122"/>
              </a:rPr>
              <a:t>（多周期时合用，不同周期中重复使用）</a:t>
            </a:r>
          </a:p>
        </p:txBody>
      </p:sp>
      <p:sp>
        <p:nvSpPr>
          <p:cNvPr id="2" name="矩形 1">
            <a:extLst>
              <a:ext uri="{FF2B5EF4-FFF2-40B4-BE49-F238E27FC236}">
                <a16:creationId xmlns:a16="http://schemas.microsoft.com/office/drawing/2014/main" id="{4B41661D-EA45-4D1D-3CC9-FB5B76EFBA3F}"/>
              </a:ext>
            </a:extLst>
          </p:cNvPr>
          <p:cNvSpPr>
            <a:spLocks noChangeArrowheads="1"/>
          </p:cNvSpPr>
          <p:nvPr/>
        </p:nvSpPr>
        <p:spPr bwMode="auto">
          <a:xfrm>
            <a:off x="477838" y="6384925"/>
            <a:ext cx="7621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000">
                <a:latin typeface="微软雅黑" panose="020B0503020204020204" pitchFamily="34" charset="-122"/>
                <a:ea typeface="微软雅黑" panose="020B0503020204020204" pitchFamily="34" charset="-122"/>
              </a:rPr>
              <a:t>以下以一个简单的指令系统为实现目标，来介绍多周期处理的设计</a:t>
            </a:r>
            <a:endParaRPr lang="zh-CN" altLang="en-US" sz="200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linds(horizont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435">
                                            <p:txEl>
                                              <p:pRg st="3" end="3"/>
                                            </p:txEl>
                                          </p:spTgt>
                                        </p:tgtEl>
                                        <p:attrNameLst>
                                          <p:attrName>style.visibility</p:attrName>
                                        </p:attrNameLst>
                                      </p:cBhvr>
                                      <p:to>
                                        <p:strVal val="visible"/>
                                      </p:to>
                                    </p:set>
                                    <p:animEffect transition="in" filter="blinds(horizontal)">
                                      <p:cBhvr>
                                        <p:cTn id="12" dur="500"/>
                                        <p:tgtEl>
                                          <p:spTgt spid="1843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animEffect transition="in" filter="blinds(horizontal)">
                                      <p:cBhvr>
                                        <p:cTn id="17" dur="500"/>
                                        <p:tgtEl>
                                          <p:spTgt spid="1843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435">
                                            <p:txEl>
                                              <p:pRg st="5" end="5"/>
                                            </p:txEl>
                                          </p:spTgt>
                                        </p:tgtEl>
                                        <p:attrNameLst>
                                          <p:attrName>style.visibility</p:attrName>
                                        </p:attrNameLst>
                                      </p:cBhvr>
                                      <p:to>
                                        <p:strVal val="visible"/>
                                      </p:to>
                                    </p:set>
                                    <p:animEffect transition="in" filter="blinds(horizontal)">
                                      <p:cBhvr>
                                        <p:cTn id="22" dur="500"/>
                                        <p:tgtEl>
                                          <p:spTgt spid="1843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435">
                                            <p:txEl>
                                              <p:pRg st="6" end="6"/>
                                            </p:txEl>
                                          </p:spTgt>
                                        </p:tgtEl>
                                        <p:attrNameLst>
                                          <p:attrName>style.visibility</p:attrName>
                                        </p:attrNameLst>
                                      </p:cBhvr>
                                      <p:to>
                                        <p:strVal val="visible"/>
                                      </p:to>
                                    </p:set>
                                    <p:animEffect transition="in" filter="blinds(horizontal)">
                                      <p:cBhvr>
                                        <p:cTn id="27" dur="500"/>
                                        <p:tgtEl>
                                          <p:spTgt spid="1843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8435">
                                            <p:txEl>
                                              <p:pRg st="7" end="7"/>
                                            </p:txEl>
                                          </p:spTgt>
                                        </p:tgtEl>
                                        <p:attrNameLst>
                                          <p:attrName>style.visibility</p:attrName>
                                        </p:attrNameLst>
                                      </p:cBhvr>
                                      <p:to>
                                        <p:strVal val="visible"/>
                                      </p:to>
                                    </p:set>
                                    <p:animEffect transition="in" filter="blinds(horizontal)">
                                      <p:cBhvr>
                                        <p:cTn id="32" dur="500"/>
                                        <p:tgtEl>
                                          <p:spTgt spid="1843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8435">
                                            <p:txEl>
                                              <p:pRg st="9" end="9"/>
                                            </p:txEl>
                                          </p:spTgt>
                                        </p:tgtEl>
                                        <p:attrNameLst>
                                          <p:attrName>style.visibility</p:attrName>
                                        </p:attrNameLst>
                                      </p:cBhvr>
                                      <p:to>
                                        <p:strVal val="visible"/>
                                      </p:to>
                                    </p:set>
                                    <p:animEffect transition="in" filter="blinds(horizontal)">
                                      <p:cBhvr>
                                        <p:cTn id="37" dur="500"/>
                                        <p:tgtEl>
                                          <p:spTgt spid="18435">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8435">
                                            <p:txEl>
                                              <p:charRg st="182" end="199"/>
                                            </p:txEl>
                                          </p:spTgt>
                                        </p:tgtEl>
                                        <p:attrNameLst>
                                          <p:attrName>style.visibility</p:attrName>
                                        </p:attrNameLst>
                                      </p:cBhvr>
                                      <p:to>
                                        <p:strVal val="visible"/>
                                      </p:to>
                                    </p:set>
                                    <p:animEffect transition="in" filter="blinds(horizontal)">
                                      <p:cBhvr>
                                        <p:cTn id="42" dur="500"/>
                                        <p:tgtEl>
                                          <p:spTgt spid="18435">
                                            <p:txEl>
                                              <p:charRg st="182" end="19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8435">
                                            <p:txEl>
                                              <p:charRg st="199" end="217"/>
                                            </p:txEl>
                                          </p:spTgt>
                                        </p:tgtEl>
                                        <p:attrNameLst>
                                          <p:attrName>style.visibility</p:attrName>
                                        </p:attrNameLst>
                                      </p:cBhvr>
                                      <p:to>
                                        <p:strVal val="visible"/>
                                      </p:to>
                                    </p:set>
                                    <p:animEffect transition="in" filter="blinds(horizontal)">
                                      <p:cBhvr>
                                        <p:cTn id="47" dur="500"/>
                                        <p:tgtEl>
                                          <p:spTgt spid="18435">
                                            <p:txEl>
                                              <p:charRg st="199" end="21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8435">
                                            <p:txEl>
                                              <p:charRg st="217" end="250"/>
                                            </p:txEl>
                                          </p:spTgt>
                                        </p:tgtEl>
                                        <p:attrNameLst>
                                          <p:attrName>style.visibility</p:attrName>
                                        </p:attrNameLst>
                                      </p:cBhvr>
                                      <p:to>
                                        <p:strVal val="visible"/>
                                      </p:to>
                                    </p:set>
                                    <p:animEffect transition="in" filter="blinds(horizontal)">
                                      <p:cBhvr>
                                        <p:cTn id="52" dur="500"/>
                                        <p:tgtEl>
                                          <p:spTgt spid="18435">
                                            <p:txEl>
                                              <p:charRg st="217" end="25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8435">
                                            <p:txEl>
                                              <p:pRg st="13" end="13"/>
                                            </p:txEl>
                                          </p:spTgt>
                                        </p:tgtEl>
                                        <p:attrNameLst>
                                          <p:attrName>style.visibility</p:attrName>
                                        </p:attrNameLst>
                                      </p:cBhvr>
                                      <p:to>
                                        <p:strVal val="visible"/>
                                      </p:to>
                                    </p:set>
                                    <p:animEffect transition="in" filter="blinds(horizontal)">
                                      <p:cBhvr>
                                        <p:cTn id="57" dur="500"/>
                                        <p:tgtEl>
                                          <p:spTgt spid="18435">
                                            <p:txEl>
                                              <p:pRg st="13" end="1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8435">
                                            <p:txEl>
                                              <p:pRg st="14" end="14"/>
                                            </p:txEl>
                                          </p:spTgt>
                                        </p:tgtEl>
                                        <p:attrNameLst>
                                          <p:attrName>style.visibility</p:attrName>
                                        </p:attrNameLst>
                                      </p:cBhvr>
                                      <p:to>
                                        <p:strVal val="visible"/>
                                      </p:to>
                                    </p:set>
                                    <p:animEffect transition="in" filter="blinds(horizontal)">
                                      <p:cBhvr>
                                        <p:cTn id="62" dur="500"/>
                                        <p:tgtEl>
                                          <p:spTgt spid="18435">
                                            <p:txEl>
                                              <p:pRg st="14" end="14"/>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8435">
                                            <p:txEl>
                                              <p:pRg st="15" end="15"/>
                                            </p:txEl>
                                          </p:spTgt>
                                        </p:tgtEl>
                                        <p:attrNameLst>
                                          <p:attrName>style.visibility</p:attrName>
                                        </p:attrNameLst>
                                      </p:cBhvr>
                                      <p:to>
                                        <p:strVal val="visible"/>
                                      </p:to>
                                    </p:set>
                                    <p:animEffect transition="in" filter="blinds(horizontal)">
                                      <p:cBhvr>
                                        <p:cTn id="67" dur="500"/>
                                        <p:tgtEl>
                                          <p:spTgt spid="18435">
                                            <p:txEl>
                                              <p:pRg st="15" end="15"/>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randombar(horizontal)">
                                      <p:cBhvr>
                                        <p:cTn id="7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a:extLst>
              <a:ext uri="{FF2B5EF4-FFF2-40B4-BE49-F238E27FC236}">
                <a16:creationId xmlns:a16="http://schemas.microsoft.com/office/drawing/2014/main" id="{7D4C3F7B-7094-51F6-5CE7-8331386666D7}"/>
              </a:ext>
            </a:extLst>
          </p:cNvPr>
          <p:cNvSpPr>
            <a:spLocks noGrp="1" noChangeArrowheads="1"/>
          </p:cNvSpPr>
          <p:nvPr>
            <p:ph type="title"/>
          </p:nvPr>
        </p:nvSpPr>
        <p:spPr>
          <a:xfrm>
            <a:off x="280988" y="134938"/>
            <a:ext cx="8659812" cy="479425"/>
          </a:xfrm>
        </p:spPr>
        <p:txBody>
          <a:bodyPr/>
          <a:lstStyle/>
          <a:p>
            <a:r>
              <a:rPr lang="zh-CN" altLang="en-US" sz="3200">
                <a:ea typeface="宋体" panose="02010600030101010101" pitchFamily="2" charset="-122"/>
              </a:rPr>
              <a:t>多周期处理器实现目标：一个简单指令系统</a:t>
            </a:r>
            <a:endParaRPr lang="zh-CN" altLang="en-US">
              <a:ea typeface="宋体" panose="02010600030101010101" pitchFamily="2" charset="-122"/>
            </a:endParaRPr>
          </a:p>
        </p:txBody>
      </p:sp>
      <p:sp>
        <p:nvSpPr>
          <p:cNvPr id="18435" name="Rectangle 3">
            <a:extLst>
              <a:ext uri="{FF2B5EF4-FFF2-40B4-BE49-F238E27FC236}">
                <a16:creationId xmlns:a16="http://schemas.microsoft.com/office/drawing/2014/main" id="{C7EAEC1D-1681-8093-810D-46527E678C3D}"/>
              </a:ext>
            </a:extLst>
          </p:cNvPr>
          <p:cNvSpPr>
            <a:spLocks noGrp="1" noChangeArrowheads="1"/>
          </p:cNvSpPr>
          <p:nvPr>
            <p:ph idx="1"/>
          </p:nvPr>
        </p:nvSpPr>
        <p:spPr>
          <a:xfrm>
            <a:off x="280988" y="744538"/>
            <a:ext cx="8801100" cy="4187825"/>
          </a:xfrm>
        </p:spPr>
        <p:txBody>
          <a:bodyPr/>
          <a:lstStyle/>
          <a:p>
            <a:pPr>
              <a:lnSpc>
                <a:spcPts val="2400"/>
              </a:lnSpc>
              <a:spcBef>
                <a:spcPct val="15000"/>
              </a:spcBef>
              <a:buSzTx/>
              <a:defRPr/>
            </a:pPr>
            <a:r>
              <a:rPr lang="zh-CN" altLang="en-US" sz="1900" dirty="0">
                <a:latin typeface="微软雅黑" panose="020B0503020204020204" pitchFamily="34" charset="-122"/>
                <a:ea typeface="微软雅黑" panose="020B0503020204020204" pitchFamily="34" charset="-122"/>
              </a:rPr>
              <a:t>只有一种指令格式</a:t>
            </a:r>
            <a:endParaRPr lang="en-US" altLang="zh-CN" sz="1900" dirty="0">
              <a:latin typeface="微软雅黑" panose="020B0503020204020204" pitchFamily="34" charset="-122"/>
              <a:ea typeface="微软雅黑" panose="020B0503020204020204" pitchFamily="34" charset="-122"/>
            </a:endParaRPr>
          </a:p>
          <a:p>
            <a:pPr lvl="1">
              <a:lnSpc>
                <a:spcPts val="2400"/>
              </a:lnSpc>
              <a:spcBef>
                <a:spcPct val="15000"/>
              </a:spcBef>
              <a:buSzTx/>
              <a:defRPr/>
            </a:pPr>
            <a:endParaRPr lang="en-US" altLang="zh-CN" sz="1900" dirty="0">
              <a:latin typeface="微软雅黑" panose="020B0503020204020204" pitchFamily="34" charset="-122"/>
              <a:ea typeface="微软雅黑" panose="020B0503020204020204" pitchFamily="34" charset="-122"/>
            </a:endParaRPr>
          </a:p>
          <a:p>
            <a:pPr lvl="1">
              <a:lnSpc>
                <a:spcPts val="2400"/>
              </a:lnSpc>
              <a:spcBef>
                <a:spcPct val="15000"/>
              </a:spcBef>
              <a:buSzTx/>
              <a:defRPr/>
            </a:pPr>
            <a:endParaRPr lang="en-US" altLang="zh-CN" sz="1900" dirty="0">
              <a:latin typeface="微软雅黑" panose="020B0503020204020204" pitchFamily="34" charset="-122"/>
              <a:ea typeface="微软雅黑" panose="020B0503020204020204" pitchFamily="34" charset="-122"/>
            </a:endParaRPr>
          </a:p>
          <a:p>
            <a:pPr lvl="1">
              <a:lnSpc>
                <a:spcPts val="2400"/>
              </a:lnSpc>
              <a:spcBef>
                <a:spcPct val="15000"/>
              </a:spcBef>
              <a:buSzTx/>
              <a:defRPr/>
            </a:pPr>
            <a:endParaRPr lang="en-US" altLang="zh-CN" sz="1900" dirty="0">
              <a:latin typeface="微软雅黑" panose="020B0503020204020204" pitchFamily="34" charset="-122"/>
              <a:ea typeface="微软雅黑" panose="020B0503020204020204" pitchFamily="34" charset="-122"/>
            </a:endParaRPr>
          </a:p>
          <a:p>
            <a:pPr>
              <a:lnSpc>
                <a:spcPts val="2400"/>
              </a:lnSpc>
              <a:spcBef>
                <a:spcPct val="15000"/>
              </a:spcBef>
              <a:buSzTx/>
              <a:defRPr/>
            </a:pPr>
            <a:endParaRPr lang="en-US" altLang="zh-CN" sz="1900" dirty="0">
              <a:latin typeface="微软雅黑" panose="020B0503020204020204" pitchFamily="34" charset="-122"/>
              <a:ea typeface="微软雅黑" panose="020B0503020204020204" pitchFamily="34" charset="-122"/>
            </a:endParaRPr>
          </a:p>
          <a:p>
            <a:pPr>
              <a:lnSpc>
                <a:spcPct val="125000"/>
              </a:lnSpc>
              <a:spcBef>
                <a:spcPct val="15000"/>
              </a:spcBef>
              <a:buSzTx/>
              <a:defRPr/>
            </a:pPr>
            <a:r>
              <a:rPr lang="zh-CN" altLang="en-US" sz="1900" dirty="0">
                <a:solidFill>
                  <a:srgbClr val="FF0000"/>
                </a:solidFill>
                <a:latin typeface="微软雅黑" panose="020B0503020204020204" pitchFamily="34" charset="-122"/>
                <a:ea typeface="微软雅黑" panose="020B0503020204020204" pitchFamily="34" charset="-122"/>
              </a:rPr>
              <a:t>可实现以下几类指令功能</a:t>
            </a:r>
            <a:endParaRPr lang="en-US" altLang="zh-CN" sz="1900" dirty="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ct val="15000"/>
              </a:spcBef>
              <a:buSzTx/>
              <a:buFontTx/>
              <a:buNone/>
              <a:defRPr/>
            </a:pPr>
            <a:r>
              <a:rPr lang="en-US" altLang="zh-CN" sz="1900" dirty="0">
                <a:solidFill>
                  <a:schemeClr val="accent2"/>
                </a:solidFill>
                <a:latin typeface="微软雅黑" panose="020B0503020204020204" pitchFamily="34" charset="-122"/>
                <a:ea typeface="微软雅黑" panose="020B0503020204020204" pitchFamily="34" charset="-122"/>
              </a:rPr>
              <a:t>① R-</a:t>
            </a:r>
            <a:r>
              <a:rPr lang="zh-CN" altLang="en-US" sz="1900" dirty="0">
                <a:solidFill>
                  <a:schemeClr val="accent2"/>
                </a:solidFill>
                <a:latin typeface="微软雅黑" panose="020B0503020204020204" pitchFamily="34" charset="-122"/>
                <a:ea typeface="微软雅黑" panose="020B0503020204020204" pitchFamily="34" charset="-122"/>
              </a:rPr>
              <a:t>型</a:t>
            </a:r>
            <a:r>
              <a:rPr lang="en-US" altLang="zh-CN" sz="1900" dirty="0">
                <a:latin typeface="微软雅黑" panose="020B0503020204020204" pitchFamily="34" charset="-122"/>
                <a:ea typeface="微软雅黑" panose="020B0503020204020204" pitchFamily="34" charset="-122"/>
              </a:rPr>
              <a:t> </a:t>
            </a:r>
            <a:r>
              <a:rPr lang="zh-CN" altLang="en-US" sz="1900" dirty="0">
                <a:solidFill>
                  <a:schemeClr val="accent2"/>
                </a:solidFill>
                <a:latin typeface="微软雅黑" panose="020B0503020204020204" pitchFamily="34" charset="-122"/>
                <a:ea typeface="微软雅黑" panose="020B0503020204020204" pitchFamily="34" charset="-122"/>
              </a:rPr>
              <a:t>：</a:t>
            </a:r>
            <a:r>
              <a:rPr lang="en-US" altLang="zh-CN" sz="1900" dirty="0">
                <a:solidFill>
                  <a:schemeClr val="accent2"/>
                </a:solidFill>
                <a:latin typeface="微软雅黑" panose="020B0503020204020204" pitchFamily="34" charset="-122"/>
                <a:ea typeface="微软雅黑" panose="020B0503020204020204" pitchFamily="34" charset="-122"/>
              </a:rPr>
              <a:t>R[Rt]←R[Rs] op R[Rt]</a:t>
            </a:r>
            <a:r>
              <a:rPr lang="zh-CN" altLang="en-US" sz="1900" dirty="0">
                <a:solidFill>
                  <a:schemeClr val="accent2"/>
                </a:solidFill>
                <a:latin typeface="微软雅黑" panose="020B0503020204020204" pitchFamily="34" charset="-122"/>
                <a:ea typeface="微软雅黑" panose="020B0503020204020204" pitchFamily="34" charset="-122"/>
              </a:rPr>
              <a:t>，两个寄存器内容运算，结果送寄存器。</a:t>
            </a:r>
          </a:p>
          <a:p>
            <a:pPr marL="0" indent="0">
              <a:lnSpc>
                <a:spcPct val="125000"/>
              </a:lnSpc>
              <a:spcBef>
                <a:spcPct val="15000"/>
              </a:spcBef>
              <a:buSzTx/>
              <a:buFontTx/>
              <a:buNone/>
              <a:defRPr/>
            </a:pPr>
            <a:r>
              <a:rPr lang="zh-CN" altLang="en-US" sz="1900" dirty="0">
                <a:solidFill>
                  <a:schemeClr val="accent2"/>
                </a:solidFill>
                <a:latin typeface="微软雅黑" panose="020B0503020204020204" pitchFamily="34" charset="-122"/>
                <a:ea typeface="微软雅黑" panose="020B0503020204020204" pitchFamily="34" charset="-122"/>
              </a:rPr>
              <a:t>② </a:t>
            </a:r>
            <a:r>
              <a:rPr lang="en-US" altLang="zh-CN" sz="1900" dirty="0">
                <a:solidFill>
                  <a:schemeClr val="accent2"/>
                </a:solidFill>
                <a:latin typeface="微软雅黑" panose="020B0503020204020204" pitchFamily="34" charset="-122"/>
                <a:ea typeface="微软雅黑" panose="020B0503020204020204" pitchFamily="34" charset="-122"/>
              </a:rPr>
              <a:t>I-</a:t>
            </a:r>
            <a:r>
              <a:rPr lang="zh-CN" altLang="en-US" sz="1900" dirty="0">
                <a:solidFill>
                  <a:schemeClr val="accent2"/>
                </a:solidFill>
                <a:latin typeface="微软雅黑" panose="020B0503020204020204" pitchFamily="34" charset="-122"/>
                <a:ea typeface="微软雅黑" panose="020B0503020204020204" pitchFamily="34" charset="-122"/>
              </a:rPr>
              <a:t>型运算：</a:t>
            </a:r>
            <a:r>
              <a:rPr lang="en-US" altLang="zh-CN" sz="1900" dirty="0">
                <a:solidFill>
                  <a:schemeClr val="accent2"/>
                </a:solidFill>
                <a:latin typeface="微软雅黑" panose="020B0503020204020204" pitchFamily="34" charset="-122"/>
                <a:ea typeface="微软雅黑" panose="020B0503020204020204" pitchFamily="34" charset="-122"/>
              </a:rPr>
              <a:t>R[Rt]←R[Rs] op EXT[imm16]</a:t>
            </a:r>
            <a:r>
              <a:rPr lang="zh-CN" altLang="en-US" sz="1900" dirty="0">
                <a:solidFill>
                  <a:schemeClr val="accent2"/>
                </a:solidFill>
                <a:latin typeface="微软雅黑" panose="020B0503020204020204" pitchFamily="34" charset="-122"/>
                <a:ea typeface="微软雅黑" panose="020B0503020204020204" pitchFamily="34" charset="-122"/>
              </a:rPr>
              <a:t>，寄存器内容和立即数运算。</a:t>
            </a:r>
          </a:p>
          <a:p>
            <a:pPr marL="0" indent="0">
              <a:lnSpc>
                <a:spcPct val="125000"/>
              </a:lnSpc>
              <a:spcBef>
                <a:spcPct val="15000"/>
              </a:spcBef>
              <a:buSzTx/>
              <a:buFontTx/>
              <a:buNone/>
              <a:defRPr/>
            </a:pPr>
            <a:r>
              <a:rPr lang="zh-CN" altLang="en-US" sz="1900" dirty="0">
                <a:solidFill>
                  <a:schemeClr val="accent2"/>
                </a:solidFill>
                <a:latin typeface="微软雅黑" panose="020B0503020204020204" pitchFamily="34" charset="-122"/>
                <a:ea typeface="微软雅黑" panose="020B0503020204020204" pitchFamily="34" charset="-122"/>
              </a:rPr>
              <a:t>③ </a:t>
            </a:r>
            <a:r>
              <a:rPr lang="en-US" altLang="zh-CN" sz="1900" dirty="0">
                <a:solidFill>
                  <a:schemeClr val="accent2"/>
                </a:solidFill>
                <a:latin typeface="微软雅黑" panose="020B0503020204020204" pitchFamily="34" charset="-122"/>
                <a:ea typeface="微软雅黑" panose="020B0503020204020204" pitchFamily="34" charset="-122"/>
              </a:rPr>
              <a:t>Load</a:t>
            </a:r>
            <a:r>
              <a:rPr lang="zh-CN" altLang="en-US" sz="1900" dirty="0">
                <a:solidFill>
                  <a:schemeClr val="accent2"/>
                </a:solidFill>
                <a:latin typeface="微软雅黑" panose="020B0503020204020204" pitchFamily="34" charset="-122"/>
                <a:ea typeface="微软雅黑" panose="020B0503020204020204" pitchFamily="34" charset="-122"/>
              </a:rPr>
              <a:t>：</a:t>
            </a:r>
            <a:r>
              <a:rPr lang="en-US" altLang="zh-CN" sz="1900" dirty="0">
                <a:solidFill>
                  <a:schemeClr val="accent2"/>
                </a:solidFill>
                <a:latin typeface="微软雅黑" panose="020B0503020204020204" pitchFamily="34" charset="-122"/>
                <a:ea typeface="微软雅黑" panose="020B0503020204020204" pitchFamily="34" charset="-122"/>
              </a:rPr>
              <a:t>R[Rt]←M[R[Rs]+SEXT[imm16]]</a:t>
            </a:r>
            <a:r>
              <a:rPr lang="zh-CN" altLang="en-US" sz="1900" dirty="0">
                <a:solidFill>
                  <a:schemeClr val="accent2"/>
                </a:solidFill>
                <a:latin typeface="微软雅黑" panose="020B0503020204020204" pitchFamily="34" charset="-122"/>
                <a:ea typeface="微软雅黑" panose="020B0503020204020204" pitchFamily="34" charset="-122"/>
              </a:rPr>
              <a:t>，地址为寄存器内容加立即数。</a:t>
            </a:r>
          </a:p>
          <a:p>
            <a:pPr marL="0" indent="0">
              <a:lnSpc>
                <a:spcPct val="125000"/>
              </a:lnSpc>
              <a:spcBef>
                <a:spcPct val="15000"/>
              </a:spcBef>
              <a:buSzTx/>
              <a:buFontTx/>
              <a:buNone/>
              <a:defRPr/>
            </a:pPr>
            <a:r>
              <a:rPr lang="zh-CN" altLang="en-US" sz="1900" dirty="0">
                <a:solidFill>
                  <a:schemeClr val="accent2"/>
                </a:solidFill>
                <a:latin typeface="微软雅黑" panose="020B0503020204020204" pitchFamily="34" charset="-122"/>
                <a:ea typeface="微软雅黑" panose="020B0503020204020204" pitchFamily="34" charset="-122"/>
              </a:rPr>
              <a:t>④ </a:t>
            </a:r>
            <a:r>
              <a:rPr lang="en-US" altLang="zh-CN" sz="1900" dirty="0">
                <a:solidFill>
                  <a:schemeClr val="accent2"/>
                </a:solidFill>
                <a:latin typeface="微软雅黑" panose="020B0503020204020204" pitchFamily="34" charset="-122"/>
                <a:ea typeface="微软雅黑" panose="020B0503020204020204" pitchFamily="34" charset="-122"/>
              </a:rPr>
              <a:t>Store</a:t>
            </a:r>
            <a:r>
              <a:rPr lang="zh-CN" altLang="en-US" sz="1900" dirty="0">
                <a:solidFill>
                  <a:schemeClr val="accent2"/>
                </a:solidFill>
                <a:latin typeface="微软雅黑" panose="020B0503020204020204" pitchFamily="34" charset="-122"/>
                <a:ea typeface="微软雅黑" panose="020B0503020204020204" pitchFamily="34" charset="-122"/>
              </a:rPr>
              <a:t>：</a:t>
            </a:r>
            <a:r>
              <a:rPr lang="en-US" altLang="zh-CN" sz="1900" dirty="0">
                <a:solidFill>
                  <a:schemeClr val="accent2"/>
                </a:solidFill>
                <a:latin typeface="微软雅黑" panose="020B0503020204020204" pitchFamily="34" charset="-122"/>
                <a:ea typeface="微软雅黑" panose="020B0503020204020204" pitchFamily="34" charset="-122"/>
              </a:rPr>
              <a:t>M[R[Rs]+SEXT[imm16]]←R[Rt]</a:t>
            </a:r>
            <a:r>
              <a:rPr lang="zh-CN" altLang="en-US" sz="1900" dirty="0">
                <a:solidFill>
                  <a:schemeClr val="accent2"/>
                </a:solidFill>
                <a:latin typeface="微软雅黑" panose="020B0503020204020204" pitchFamily="34" charset="-122"/>
                <a:ea typeface="微软雅黑" panose="020B0503020204020204" pitchFamily="34" charset="-122"/>
              </a:rPr>
              <a:t>，地址为寄存器内容加立即数。</a:t>
            </a:r>
          </a:p>
          <a:p>
            <a:pPr marL="0" indent="0">
              <a:lnSpc>
                <a:spcPct val="125000"/>
              </a:lnSpc>
              <a:spcBef>
                <a:spcPct val="15000"/>
              </a:spcBef>
              <a:buSzTx/>
              <a:buFontTx/>
              <a:buNone/>
              <a:defRPr/>
            </a:pPr>
            <a:r>
              <a:rPr lang="zh-CN" altLang="en-US" sz="1900" dirty="0">
                <a:solidFill>
                  <a:schemeClr val="accent2"/>
                </a:solidFill>
                <a:latin typeface="微软雅黑" panose="020B0503020204020204" pitchFamily="34" charset="-122"/>
                <a:ea typeface="微软雅黑" panose="020B0503020204020204" pitchFamily="34" charset="-122"/>
              </a:rPr>
              <a:t>⑤ </a:t>
            </a:r>
            <a:r>
              <a:rPr lang="en-US" altLang="zh-CN" sz="1900" dirty="0">
                <a:solidFill>
                  <a:schemeClr val="accent2"/>
                </a:solidFill>
                <a:latin typeface="微软雅黑" panose="020B0503020204020204" pitchFamily="34" charset="-122"/>
                <a:ea typeface="微软雅黑" panose="020B0503020204020204" pitchFamily="34" charset="-122"/>
              </a:rPr>
              <a:t>Jump</a:t>
            </a:r>
            <a:r>
              <a:rPr lang="zh-CN" altLang="en-US" sz="1900" dirty="0">
                <a:solidFill>
                  <a:schemeClr val="accent2"/>
                </a:solidFill>
                <a:latin typeface="微软雅黑" panose="020B0503020204020204" pitchFamily="34" charset="-122"/>
                <a:ea typeface="微软雅黑" panose="020B0503020204020204" pitchFamily="34" charset="-122"/>
              </a:rPr>
              <a:t>指令：</a:t>
            </a:r>
            <a:r>
              <a:rPr lang="en-US" altLang="zh-CN" sz="1900" dirty="0">
                <a:solidFill>
                  <a:schemeClr val="accent2"/>
                </a:solidFill>
                <a:latin typeface="微软雅黑" panose="020B0503020204020204" pitchFamily="34" charset="-122"/>
                <a:ea typeface="微软雅黑" panose="020B0503020204020204" pitchFamily="34" charset="-122"/>
              </a:rPr>
              <a:t>PC←PC+SEXT[imm16]</a:t>
            </a:r>
            <a:r>
              <a:rPr lang="zh-CN" altLang="en-US" sz="1900" dirty="0">
                <a:solidFill>
                  <a:schemeClr val="accent2"/>
                </a:solidFill>
                <a:latin typeface="微软雅黑" panose="020B0503020204020204" pitchFamily="34" charset="-122"/>
                <a:ea typeface="微软雅黑" panose="020B0503020204020204" pitchFamily="34" charset="-122"/>
              </a:rPr>
              <a:t>，跳转目标地址为</a:t>
            </a:r>
            <a:r>
              <a:rPr lang="en-US" altLang="zh-CN" sz="1900" dirty="0">
                <a:solidFill>
                  <a:schemeClr val="accent2"/>
                </a:solidFill>
                <a:latin typeface="微软雅黑" panose="020B0503020204020204" pitchFamily="34" charset="-122"/>
                <a:ea typeface="微软雅黑" panose="020B0503020204020204" pitchFamily="34" charset="-122"/>
              </a:rPr>
              <a:t>PC</a:t>
            </a:r>
            <a:r>
              <a:rPr lang="zh-CN" altLang="en-US" sz="1900" dirty="0">
                <a:solidFill>
                  <a:schemeClr val="accent2"/>
                </a:solidFill>
                <a:latin typeface="微软雅黑" panose="020B0503020204020204" pitchFamily="34" charset="-122"/>
                <a:ea typeface="微软雅黑" panose="020B0503020204020204" pitchFamily="34" charset="-122"/>
              </a:rPr>
              <a:t>内容加立即数。</a:t>
            </a:r>
          </a:p>
        </p:txBody>
      </p:sp>
      <p:pic>
        <p:nvPicPr>
          <p:cNvPr id="245762" name="Picture 2">
            <a:extLst>
              <a:ext uri="{FF2B5EF4-FFF2-40B4-BE49-F238E27FC236}">
                <a16:creationId xmlns:a16="http://schemas.microsoft.com/office/drawing/2014/main" id="{C4CAC1E5-B4FE-102C-4D57-807B4C74D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1200150"/>
            <a:ext cx="743902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0" name="矩形 2">
            <a:extLst>
              <a:ext uri="{FF2B5EF4-FFF2-40B4-BE49-F238E27FC236}">
                <a16:creationId xmlns:a16="http://schemas.microsoft.com/office/drawing/2014/main" id="{727D5477-8FC1-EF8F-1758-A6AF86E36D59}"/>
              </a:ext>
            </a:extLst>
          </p:cNvPr>
          <p:cNvSpPr>
            <a:spLocks noChangeArrowheads="1"/>
          </p:cNvSpPr>
          <p:nvPr/>
        </p:nvSpPr>
        <p:spPr bwMode="auto">
          <a:xfrm>
            <a:off x="287338" y="5062538"/>
            <a:ext cx="8569325"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25000"/>
              </a:lnSpc>
            </a:pPr>
            <a:r>
              <a:rPr lang="en-US" altLang="zh-CN" sz="1800">
                <a:solidFill>
                  <a:schemeClr val="accent1"/>
                </a:solidFill>
                <a:latin typeface="微软雅黑" panose="020B0503020204020204" pitchFamily="34" charset="-122"/>
                <a:ea typeface="微软雅黑" panose="020B0503020204020204" pitchFamily="34" charset="-122"/>
              </a:rPr>
              <a:t>EXT[imm16]</a:t>
            </a:r>
            <a:r>
              <a:rPr lang="zh-CN" altLang="en-US" sz="1800">
                <a:solidFill>
                  <a:schemeClr val="accent1"/>
                </a:solidFill>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对</a:t>
            </a:r>
            <a:r>
              <a:rPr lang="en-US" altLang="zh-CN" sz="1800">
                <a:latin typeface="微软雅黑" panose="020B0503020204020204" pitchFamily="34" charset="-122"/>
                <a:ea typeface="微软雅黑" panose="020B0503020204020204" pitchFamily="34" charset="-122"/>
              </a:rPr>
              <a:t>16</a:t>
            </a:r>
            <a:r>
              <a:rPr lang="zh-CN" altLang="en-US" sz="1800">
                <a:latin typeface="微软雅黑" panose="020B0503020204020204" pitchFamily="34" charset="-122"/>
                <a:ea typeface="微软雅黑" panose="020B0503020204020204" pitchFamily="34" charset="-122"/>
              </a:rPr>
              <a:t>位立即数</a:t>
            </a:r>
            <a:r>
              <a:rPr lang="en-US" altLang="zh-CN" sz="1800">
                <a:latin typeface="微软雅黑" panose="020B0503020204020204" pitchFamily="34" charset="-122"/>
                <a:ea typeface="微软雅黑" panose="020B0503020204020204" pitchFamily="34" charset="-122"/>
              </a:rPr>
              <a:t>imm16</a:t>
            </a:r>
            <a:r>
              <a:rPr lang="zh-CN" altLang="en-US" sz="1800">
                <a:latin typeface="微软雅黑" panose="020B0503020204020204" pitchFamily="34" charset="-122"/>
                <a:ea typeface="微软雅黑" panose="020B0503020204020204" pitchFamily="34" charset="-122"/>
              </a:rPr>
              <a:t>进行扩展，转换为</a:t>
            </a:r>
            <a:r>
              <a:rPr lang="en-US" altLang="zh-CN" sz="1800">
                <a:latin typeface="微软雅黑" panose="020B0503020204020204" pitchFamily="34" charset="-122"/>
                <a:ea typeface="微软雅黑" panose="020B0503020204020204" pitchFamily="34" charset="-122"/>
              </a:rPr>
              <a:t>32</a:t>
            </a:r>
            <a:r>
              <a:rPr lang="zh-CN" altLang="en-US" sz="1800">
                <a:latin typeface="微软雅黑" panose="020B0503020204020204" pitchFamily="34" charset="-122"/>
                <a:ea typeface="微软雅黑" panose="020B0503020204020204" pitchFamily="34" charset="-122"/>
              </a:rPr>
              <a:t>位操作数。</a:t>
            </a:r>
            <a:endParaRPr lang="en-US" altLang="zh-CN" sz="1800">
              <a:latin typeface="微软雅黑" panose="020B0503020204020204" pitchFamily="34" charset="-122"/>
              <a:ea typeface="微软雅黑" panose="020B0503020204020204" pitchFamily="34" charset="-122"/>
            </a:endParaRPr>
          </a:p>
          <a:p>
            <a:pPr eaLnBrk="0" hangingPunct="0">
              <a:lnSpc>
                <a:spcPct val="125000"/>
              </a:lnSpc>
            </a:pPr>
            <a:r>
              <a:rPr lang="zh-CN" altLang="en-US" sz="1800">
                <a:latin typeface="微软雅黑" panose="020B0503020204020204" pitchFamily="34" charset="-122"/>
                <a:ea typeface="微软雅黑" panose="020B0503020204020204" pitchFamily="34" charset="-122"/>
              </a:rPr>
              <a:t>对于逻辑运算和无符号整数算术运算，采用零扩展；对于带符号整数算术运算，则采用符号扩展。</a:t>
            </a:r>
            <a:endParaRPr lang="en-US" altLang="zh-CN" sz="1800">
              <a:latin typeface="微软雅黑" panose="020B0503020204020204" pitchFamily="34" charset="-122"/>
              <a:ea typeface="微软雅黑" panose="020B0503020204020204" pitchFamily="34" charset="-122"/>
            </a:endParaRPr>
          </a:p>
          <a:p>
            <a:pPr eaLnBrk="0" hangingPunct="0">
              <a:lnSpc>
                <a:spcPct val="125000"/>
              </a:lnSpc>
              <a:spcBef>
                <a:spcPts val="1200"/>
              </a:spcBef>
            </a:pPr>
            <a:r>
              <a:rPr lang="en-US" altLang="zh-CN" sz="1800">
                <a:solidFill>
                  <a:schemeClr val="accent1"/>
                </a:solidFill>
                <a:latin typeface="微软雅黑" panose="020B0503020204020204" pitchFamily="34" charset="-122"/>
                <a:ea typeface="微软雅黑" panose="020B0503020204020204" pitchFamily="34" charset="-122"/>
              </a:rPr>
              <a:t>SEXT[imm16]</a:t>
            </a:r>
            <a:r>
              <a:rPr lang="zh-CN" altLang="en-US" sz="1800">
                <a:solidFill>
                  <a:schemeClr val="accent1"/>
                </a:solidFill>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符号扩展。</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linds(horizontal)">
                                      <p:cBhvr>
                                        <p:cTn id="7" dur="5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245762"/>
                                        </p:tgtEl>
                                        <p:attrNameLst>
                                          <p:attrName>style.visibility</p:attrName>
                                        </p:attrNameLst>
                                      </p:cBhvr>
                                      <p:to>
                                        <p:strVal val="visible"/>
                                      </p:to>
                                    </p:set>
                                    <p:animEffect transition="in" filter="randombar(horizontal)">
                                      <p:cBhvr>
                                        <p:cTn id="12" dur="500"/>
                                        <p:tgtEl>
                                          <p:spTgt spid="2457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435">
                                            <p:txEl>
                                              <p:pRg st="5" end="5"/>
                                            </p:txEl>
                                          </p:spTgt>
                                        </p:tgtEl>
                                        <p:attrNameLst>
                                          <p:attrName>style.visibility</p:attrName>
                                        </p:attrNameLst>
                                      </p:cBhvr>
                                      <p:to>
                                        <p:strVal val="visible"/>
                                      </p:to>
                                    </p:set>
                                    <p:animEffect transition="in" filter="blinds(horizontal)">
                                      <p:cBhvr>
                                        <p:cTn id="17" dur="500"/>
                                        <p:tgtEl>
                                          <p:spTgt spid="18435">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435">
                                            <p:txEl>
                                              <p:pRg st="6" end="6"/>
                                            </p:txEl>
                                          </p:spTgt>
                                        </p:tgtEl>
                                        <p:attrNameLst>
                                          <p:attrName>style.visibility</p:attrName>
                                        </p:attrNameLst>
                                      </p:cBhvr>
                                      <p:to>
                                        <p:strVal val="visible"/>
                                      </p:to>
                                    </p:set>
                                    <p:animEffect transition="in" filter="blinds(horizontal)">
                                      <p:cBhvr>
                                        <p:cTn id="22" dur="500"/>
                                        <p:tgtEl>
                                          <p:spTgt spid="18435">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435">
                                            <p:txEl>
                                              <p:pRg st="7" end="7"/>
                                            </p:txEl>
                                          </p:spTgt>
                                        </p:tgtEl>
                                        <p:attrNameLst>
                                          <p:attrName>style.visibility</p:attrName>
                                        </p:attrNameLst>
                                      </p:cBhvr>
                                      <p:to>
                                        <p:strVal val="visible"/>
                                      </p:to>
                                    </p:set>
                                    <p:animEffect transition="in" filter="blinds(horizontal)">
                                      <p:cBhvr>
                                        <p:cTn id="27" dur="500"/>
                                        <p:tgtEl>
                                          <p:spTgt spid="18435">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8435">
                                            <p:txEl>
                                              <p:pRg st="8" end="8"/>
                                            </p:txEl>
                                          </p:spTgt>
                                        </p:tgtEl>
                                        <p:attrNameLst>
                                          <p:attrName>style.visibility</p:attrName>
                                        </p:attrNameLst>
                                      </p:cBhvr>
                                      <p:to>
                                        <p:strVal val="visible"/>
                                      </p:to>
                                    </p:set>
                                    <p:animEffect transition="in" filter="blinds(horizontal)">
                                      <p:cBhvr>
                                        <p:cTn id="32" dur="500"/>
                                        <p:tgtEl>
                                          <p:spTgt spid="18435">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8435">
                                            <p:txEl>
                                              <p:pRg st="9" end="9"/>
                                            </p:txEl>
                                          </p:spTgt>
                                        </p:tgtEl>
                                        <p:attrNameLst>
                                          <p:attrName>style.visibility</p:attrName>
                                        </p:attrNameLst>
                                      </p:cBhvr>
                                      <p:to>
                                        <p:strVal val="visible"/>
                                      </p:to>
                                    </p:set>
                                    <p:animEffect transition="in" filter="blinds(horizontal)">
                                      <p:cBhvr>
                                        <p:cTn id="37" dur="500"/>
                                        <p:tgtEl>
                                          <p:spTgt spid="18435">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8435">
                                            <p:txEl>
                                              <p:pRg st="10" end="10"/>
                                            </p:txEl>
                                          </p:spTgt>
                                        </p:tgtEl>
                                        <p:attrNameLst>
                                          <p:attrName>style.visibility</p:attrName>
                                        </p:attrNameLst>
                                      </p:cBhvr>
                                      <p:to>
                                        <p:strVal val="visible"/>
                                      </p:to>
                                    </p:set>
                                    <p:animEffect transition="in" filter="blinds(horizontal)">
                                      <p:cBhvr>
                                        <p:cTn id="42" dur="500"/>
                                        <p:tgtEl>
                                          <p:spTgt spid="1843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a:extLst>
              <a:ext uri="{FF2B5EF4-FFF2-40B4-BE49-F238E27FC236}">
                <a16:creationId xmlns:a16="http://schemas.microsoft.com/office/drawing/2014/main" id="{7049190B-5E7B-6DC6-9B52-FE067035904E}"/>
              </a:ext>
            </a:extLst>
          </p:cNvPr>
          <p:cNvSpPr>
            <a:spLocks noGrp="1" noChangeArrowheads="1"/>
          </p:cNvSpPr>
          <p:nvPr>
            <p:ph type="title"/>
          </p:nvPr>
        </p:nvSpPr>
        <p:spPr>
          <a:xfrm>
            <a:off x="444500" y="203200"/>
            <a:ext cx="3941763" cy="422275"/>
          </a:xfrm>
        </p:spPr>
        <p:txBody>
          <a:bodyPr/>
          <a:lstStyle/>
          <a:p>
            <a:r>
              <a:rPr lang="zh-CN" altLang="en-US">
                <a:ea typeface="宋体" panose="02010600030101010101" pitchFamily="2" charset="-122"/>
              </a:rPr>
              <a:t>指令各阶段分析</a:t>
            </a:r>
          </a:p>
        </p:txBody>
      </p:sp>
      <p:sp>
        <p:nvSpPr>
          <p:cNvPr id="316419" name="Rectangle 3">
            <a:extLst>
              <a:ext uri="{FF2B5EF4-FFF2-40B4-BE49-F238E27FC236}">
                <a16:creationId xmlns:a16="http://schemas.microsoft.com/office/drawing/2014/main" id="{002AAF3F-9FEC-DA9F-54D9-B1438F66FE51}"/>
              </a:ext>
            </a:extLst>
          </p:cNvPr>
          <p:cNvSpPr>
            <a:spLocks noGrp="1" noChangeArrowheads="1"/>
          </p:cNvSpPr>
          <p:nvPr>
            <p:ph idx="1"/>
          </p:nvPr>
        </p:nvSpPr>
        <p:spPr>
          <a:xfrm>
            <a:off x="404813" y="950913"/>
            <a:ext cx="8453437" cy="5176837"/>
          </a:xfrm>
        </p:spPr>
        <p:txBody>
          <a:bodyPr/>
          <a:lstStyle/>
          <a:p>
            <a:pPr>
              <a:spcBef>
                <a:spcPct val="10000"/>
              </a:spcBef>
            </a:pPr>
            <a:r>
              <a:rPr lang="zh-CN" altLang="en-US">
                <a:ea typeface="黑体" panose="02010609060101010101" pitchFamily="49" charset="-122"/>
              </a:rPr>
              <a:t>取指令阶段</a:t>
            </a:r>
          </a:p>
          <a:p>
            <a:pPr lvl="1">
              <a:spcBef>
                <a:spcPct val="10000"/>
              </a:spcBef>
            </a:pPr>
            <a:r>
              <a:rPr lang="zh-CN" altLang="en-US">
                <a:ea typeface="黑体" panose="02010609060101010101" pitchFamily="49" charset="-122"/>
              </a:rPr>
              <a:t>执行一次存储器读操作</a:t>
            </a:r>
          </a:p>
          <a:p>
            <a:pPr lvl="1">
              <a:spcBef>
                <a:spcPct val="10000"/>
              </a:spcBef>
            </a:pPr>
            <a:r>
              <a:rPr lang="zh-CN" altLang="en-US">
                <a:ea typeface="黑体" panose="02010609060101010101" pitchFamily="49" charset="-122"/>
              </a:rPr>
              <a:t>读出的内容（指令）保存到寄存器</a:t>
            </a:r>
            <a:r>
              <a:rPr lang="en-US" altLang="zh-CN">
                <a:ea typeface="黑体" panose="02010609060101010101" pitchFamily="49" charset="-122"/>
              </a:rPr>
              <a:t>IR</a:t>
            </a:r>
            <a:r>
              <a:rPr lang="zh-CN" altLang="en-US">
                <a:ea typeface="黑体" panose="02010609060101010101" pitchFamily="49" charset="-122"/>
              </a:rPr>
              <a:t>（指令寄存器）中</a:t>
            </a:r>
          </a:p>
          <a:p>
            <a:pPr lvl="1">
              <a:spcBef>
                <a:spcPct val="10000"/>
              </a:spcBef>
            </a:pPr>
            <a:r>
              <a:rPr lang="en-US" altLang="zh-CN">
                <a:ea typeface="黑体" panose="02010609060101010101" pitchFamily="49" charset="-122"/>
              </a:rPr>
              <a:t>IR</a:t>
            </a:r>
            <a:r>
              <a:rPr lang="zh-CN" altLang="en-US">
                <a:ea typeface="黑体" panose="02010609060101010101" pitchFamily="49" charset="-122"/>
              </a:rPr>
              <a:t>的内容不是每个时钟都更新，所以</a:t>
            </a:r>
            <a:r>
              <a:rPr lang="en-US" altLang="zh-CN">
                <a:ea typeface="黑体" panose="02010609060101010101" pitchFamily="49" charset="-122"/>
              </a:rPr>
              <a:t>IR</a:t>
            </a:r>
            <a:r>
              <a:rPr lang="zh-CN" altLang="en-US">
                <a:ea typeface="黑体" panose="02010609060101010101" pitchFamily="49" charset="-122"/>
              </a:rPr>
              <a:t>必须加一个“写使能”控制</a:t>
            </a:r>
          </a:p>
          <a:p>
            <a:pPr lvl="1">
              <a:spcBef>
                <a:spcPct val="10000"/>
              </a:spcBef>
            </a:pPr>
            <a:r>
              <a:rPr lang="zh-CN" altLang="en-US">
                <a:ea typeface="黑体" panose="02010609060101010101" pitchFamily="49" charset="-122"/>
              </a:rPr>
              <a:t>在取指令阶段结束时，</a:t>
            </a:r>
            <a:r>
              <a:rPr lang="en-US" altLang="zh-CN">
                <a:ea typeface="黑体" panose="02010609060101010101" pitchFamily="49" charset="-122"/>
              </a:rPr>
              <a:t>ALU</a:t>
            </a:r>
            <a:r>
              <a:rPr lang="zh-CN" altLang="en-US">
                <a:ea typeface="黑体" panose="02010609060101010101" pitchFamily="49" charset="-122"/>
              </a:rPr>
              <a:t>的输出为</a:t>
            </a:r>
            <a:r>
              <a:rPr lang="en-US" altLang="zh-CN">
                <a:ea typeface="黑体" panose="02010609060101010101" pitchFamily="49" charset="-122"/>
              </a:rPr>
              <a:t>PC+4</a:t>
            </a:r>
            <a:r>
              <a:rPr lang="zh-CN" altLang="en-US">
                <a:ea typeface="黑体" panose="02010609060101010101" pitchFamily="49" charset="-122"/>
              </a:rPr>
              <a:t>，并送到</a:t>
            </a:r>
            <a:r>
              <a:rPr lang="en-US" altLang="zh-CN">
                <a:ea typeface="黑体" panose="02010609060101010101" pitchFamily="49" charset="-122"/>
              </a:rPr>
              <a:t>PC</a:t>
            </a:r>
            <a:r>
              <a:rPr lang="zh-CN" altLang="en-US">
                <a:ea typeface="黑体" panose="02010609060101010101" pitchFamily="49" charset="-122"/>
              </a:rPr>
              <a:t>的输入端，但不能在每个时钟到来时就更新</a:t>
            </a:r>
            <a:r>
              <a:rPr lang="en-US" altLang="zh-CN">
                <a:ea typeface="黑体" panose="02010609060101010101" pitchFamily="49" charset="-122"/>
              </a:rPr>
              <a:t>PC</a:t>
            </a:r>
            <a:r>
              <a:rPr lang="zh-CN" altLang="en-US">
                <a:ea typeface="黑体" panose="02010609060101010101" pitchFamily="49" charset="-122"/>
              </a:rPr>
              <a:t>，所以</a:t>
            </a:r>
            <a:r>
              <a:rPr lang="en-US" altLang="zh-CN">
                <a:ea typeface="黑体" panose="02010609060101010101" pitchFamily="49" charset="-122"/>
              </a:rPr>
              <a:t>PC</a:t>
            </a:r>
            <a:r>
              <a:rPr lang="zh-CN" altLang="en-US">
                <a:ea typeface="黑体" panose="02010609060101010101" pitchFamily="49" charset="-122"/>
              </a:rPr>
              <a:t>也要有“写使能”控制</a:t>
            </a:r>
          </a:p>
          <a:p>
            <a:pPr>
              <a:spcBef>
                <a:spcPct val="10000"/>
              </a:spcBef>
            </a:pPr>
            <a:r>
              <a:rPr lang="zh-CN" altLang="en-US">
                <a:ea typeface="黑体" panose="02010609060101010101" pitchFamily="49" charset="-122"/>
              </a:rPr>
              <a:t>译码</a:t>
            </a:r>
            <a:r>
              <a:rPr lang="en-US" altLang="zh-CN">
                <a:ea typeface="黑体" panose="02010609060101010101" pitchFamily="49" charset="-122"/>
              </a:rPr>
              <a:t>/</a:t>
            </a:r>
            <a:r>
              <a:rPr lang="zh-CN" altLang="en-US">
                <a:ea typeface="黑体" panose="02010609060101010101" pitchFamily="49" charset="-122"/>
              </a:rPr>
              <a:t>读寄存器堆阶段</a:t>
            </a:r>
          </a:p>
          <a:p>
            <a:pPr lvl="1">
              <a:spcBef>
                <a:spcPct val="10000"/>
              </a:spcBef>
            </a:pPr>
            <a:r>
              <a:rPr lang="zh-CN" altLang="en-US">
                <a:ea typeface="黑体" panose="02010609060101010101" pitchFamily="49" charset="-122"/>
              </a:rPr>
              <a:t>经过控制逻辑延迟后，控制信号更新为新值</a:t>
            </a:r>
          </a:p>
          <a:p>
            <a:pPr lvl="1">
              <a:spcBef>
                <a:spcPct val="10000"/>
              </a:spcBef>
            </a:pPr>
            <a:r>
              <a:rPr lang="zh-CN" altLang="en-US">
                <a:ea typeface="黑体" panose="02010609060101010101" pitchFamily="49" charset="-122"/>
              </a:rPr>
              <a:t>执行一次寄存器读操作，并同时进行译码</a:t>
            </a:r>
          </a:p>
          <a:p>
            <a:pPr lvl="1">
              <a:spcBef>
                <a:spcPct val="10000"/>
              </a:spcBef>
            </a:pPr>
            <a:r>
              <a:rPr lang="zh-CN" altLang="en-US">
                <a:ea typeface="黑体" panose="02010609060101010101" pitchFamily="49" charset="-122"/>
              </a:rPr>
              <a:t>期间</a:t>
            </a:r>
            <a:r>
              <a:rPr lang="en-US" altLang="zh-CN">
                <a:ea typeface="黑体" panose="02010609060101010101" pitchFamily="49" charset="-122"/>
              </a:rPr>
              <a:t>ALU</a:t>
            </a:r>
            <a:r>
              <a:rPr lang="zh-CN" altLang="en-US">
                <a:ea typeface="黑体" panose="02010609060101010101" pitchFamily="49" charset="-122"/>
              </a:rPr>
              <a:t>空闲，可以考虑“投机计算”地址</a:t>
            </a:r>
            <a:endParaRPr lang="en-US" altLang="zh-CN">
              <a:ea typeface="黑体" panose="02010609060101010101" pitchFamily="49" charset="-122"/>
            </a:endParaRPr>
          </a:p>
          <a:p>
            <a:pPr lvl="1">
              <a:spcBef>
                <a:spcPct val="10000"/>
              </a:spcBef>
            </a:pPr>
            <a:endParaRPr lang="zh-CN" altLang="en-US">
              <a:ea typeface="黑体" panose="02010609060101010101" pitchFamily="49" charset="-122"/>
            </a:endParaRPr>
          </a:p>
          <a:p>
            <a:pPr>
              <a:spcBef>
                <a:spcPct val="10000"/>
              </a:spcBef>
            </a:pPr>
            <a:r>
              <a:rPr lang="en-US" altLang="zh-CN">
                <a:ea typeface="黑体" panose="02010609060101010101" pitchFamily="49" charset="-122"/>
              </a:rPr>
              <a:t>ALU</a:t>
            </a:r>
            <a:r>
              <a:rPr lang="zh-CN" altLang="en-US">
                <a:ea typeface="黑体" panose="02010609060101010101" pitchFamily="49" charset="-122"/>
              </a:rPr>
              <a:t>运算阶段</a:t>
            </a:r>
          </a:p>
          <a:p>
            <a:pPr lvl="1">
              <a:spcBef>
                <a:spcPct val="10000"/>
              </a:spcBef>
            </a:pPr>
            <a:r>
              <a:rPr lang="en-US" altLang="zh-CN">
                <a:ea typeface="黑体" panose="02010609060101010101" pitchFamily="49" charset="-122"/>
              </a:rPr>
              <a:t>ALU</a:t>
            </a:r>
            <a:r>
              <a:rPr lang="zh-CN" altLang="en-US">
                <a:ea typeface="黑体" panose="02010609060101010101" pitchFamily="49" charset="-122"/>
              </a:rPr>
              <a:t>运算，输出结果一定要在下个时钟到达之前稳定</a:t>
            </a:r>
            <a:endParaRPr lang="en-US" altLang="zh-CN">
              <a:ea typeface="黑体" panose="02010609060101010101" pitchFamily="49" charset="-122"/>
            </a:endParaRPr>
          </a:p>
          <a:p>
            <a:pPr>
              <a:spcBef>
                <a:spcPct val="10000"/>
              </a:spcBef>
            </a:pPr>
            <a:r>
              <a:rPr lang="zh-CN" altLang="en-US">
                <a:ea typeface="黑体" panose="02010609060101010101" pitchFamily="49" charset="-122"/>
              </a:rPr>
              <a:t>读存储器阶段</a:t>
            </a:r>
          </a:p>
          <a:p>
            <a:pPr lvl="1">
              <a:spcBef>
                <a:spcPct val="10000"/>
              </a:spcBef>
            </a:pPr>
            <a:r>
              <a:rPr lang="zh-CN" altLang="en-US">
                <a:ea typeface="黑体" panose="02010609060101010101" pitchFamily="49" charset="-122"/>
              </a:rPr>
              <a:t>由</a:t>
            </a:r>
            <a:r>
              <a:rPr lang="en-US" altLang="zh-CN">
                <a:ea typeface="黑体" panose="02010609060101010101" pitchFamily="49" charset="-122"/>
              </a:rPr>
              <a:t>ALU</a:t>
            </a:r>
            <a:r>
              <a:rPr lang="zh-CN" altLang="en-US">
                <a:ea typeface="黑体" panose="02010609060101010101" pitchFamily="49" charset="-122"/>
              </a:rPr>
              <a:t>运算结果作为地址访问存储器，读出数据</a:t>
            </a:r>
          </a:p>
          <a:p>
            <a:pPr>
              <a:spcBef>
                <a:spcPct val="10000"/>
              </a:spcBef>
            </a:pPr>
            <a:r>
              <a:rPr lang="zh-CN" altLang="en-US">
                <a:ea typeface="黑体" panose="02010609060101010101" pitchFamily="49" charset="-122"/>
              </a:rPr>
              <a:t>写结果到寄存器</a:t>
            </a:r>
          </a:p>
          <a:p>
            <a:pPr lvl="1">
              <a:spcBef>
                <a:spcPct val="10000"/>
              </a:spcBef>
            </a:pPr>
            <a:r>
              <a:rPr lang="zh-CN" altLang="en-US">
                <a:ea typeface="黑体" panose="02010609060101010101" pitchFamily="49" charset="-122"/>
              </a:rPr>
              <a:t>把之前的运算结果或读存储器结果写到寄存器堆中</a:t>
            </a:r>
          </a:p>
        </p:txBody>
      </p:sp>
      <p:sp>
        <p:nvSpPr>
          <p:cNvPr id="4" name="TextBox 3">
            <a:extLst>
              <a:ext uri="{FF2B5EF4-FFF2-40B4-BE49-F238E27FC236}">
                <a16:creationId xmlns:a16="http://schemas.microsoft.com/office/drawing/2014/main" id="{0D9A81A5-ED17-2A0E-B11A-68D38C297466}"/>
              </a:ext>
            </a:extLst>
          </p:cNvPr>
          <p:cNvSpPr txBox="1">
            <a:spLocks noChangeArrowheads="1"/>
          </p:cNvSpPr>
          <p:nvPr/>
        </p:nvSpPr>
        <p:spPr bwMode="auto">
          <a:xfrm>
            <a:off x="5745163" y="1200150"/>
            <a:ext cx="2635250" cy="33813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ea typeface="宋体" panose="02010600030101010101" pitchFamily="2" charset="-122"/>
              </a:rPr>
              <a:t>第一个周期（取指周期）</a:t>
            </a:r>
          </a:p>
        </p:txBody>
      </p:sp>
      <p:sp>
        <p:nvSpPr>
          <p:cNvPr id="5" name="TextBox 4">
            <a:extLst>
              <a:ext uri="{FF2B5EF4-FFF2-40B4-BE49-F238E27FC236}">
                <a16:creationId xmlns:a16="http://schemas.microsoft.com/office/drawing/2014/main" id="{763B9860-775C-C4A3-1636-F21FD3B284FE}"/>
              </a:ext>
            </a:extLst>
          </p:cNvPr>
          <p:cNvSpPr txBox="1">
            <a:spLocks noChangeArrowheads="1"/>
          </p:cNvSpPr>
          <p:nvPr/>
        </p:nvSpPr>
        <p:spPr bwMode="auto">
          <a:xfrm>
            <a:off x="6756400" y="3136900"/>
            <a:ext cx="1868488" cy="5857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ea typeface="宋体" panose="02010600030101010101" pitchFamily="2" charset="-122"/>
              </a:rPr>
              <a:t>第二个周期</a:t>
            </a:r>
            <a:endParaRPr lang="en-US" altLang="zh-CN">
              <a:ea typeface="宋体" panose="02010600030101010101" pitchFamily="2" charset="-122"/>
            </a:endParaRPr>
          </a:p>
          <a:p>
            <a:pPr algn="ctr"/>
            <a:r>
              <a:rPr lang="zh-CN" altLang="en-US">
                <a:ea typeface="宋体" panose="02010600030101010101" pitchFamily="2" charset="-122"/>
              </a:rPr>
              <a:t>（译码取数周期）</a:t>
            </a:r>
          </a:p>
        </p:txBody>
      </p:sp>
      <p:sp>
        <p:nvSpPr>
          <p:cNvPr id="6" name="TextBox 5">
            <a:extLst>
              <a:ext uri="{FF2B5EF4-FFF2-40B4-BE49-F238E27FC236}">
                <a16:creationId xmlns:a16="http://schemas.microsoft.com/office/drawing/2014/main" id="{9F45B2A8-5EC0-A920-551A-8DEA08879C3A}"/>
              </a:ext>
            </a:extLst>
          </p:cNvPr>
          <p:cNvSpPr txBox="1">
            <a:spLocks noChangeArrowheads="1"/>
          </p:cNvSpPr>
          <p:nvPr/>
        </p:nvSpPr>
        <p:spPr bwMode="auto">
          <a:xfrm>
            <a:off x="6951663" y="4962525"/>
            <a:ext cx="1555750" cy="5857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ea typeface="宋体" panose="02010600030101010101" pitchFamily="2" charset="-122"/>
              </a:rPr>
              <a:t>后面的周期（各指令不同）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6419">
                                            <p:txEl>
                                              <p:pRg st="1" end="1"/>
                                            </p:txEl>
                                          </p:spTgt>
                                        </p:tgtEl>
                                        <p:attrNameLst>
                                          <p:attrName>style.visibility</p:attrName>
                                        </p:attrNameLst>
                                      </p:cBhvr>
                                      <p:to>
                                        <p:strVal val="visible"/>
                                      </p:to>
                                    </p:set>
                                    <p:animEffect transition="in" filter="blinds(horizontal)">
                                      <p:cBhvr>
                                        <p:cTn id="7" dur="500"/>
                                        <p:tgtEl>
                                          <p:spTgt spid="3164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6419">
                                            <p:txEl>
                                              <p:pRg st="2" end="2"/>
                                            </p:txEl>
                                          </p:spTgt>
                                        </p:tgtEl>
                                        <p:attrNameLst>
                                          <p:attrName>style.visibility</p:attrName>
                                        </p:attrNameLst>
                                      </p:cBhvr>
                                      <p:to>
                                        <p:strVal val="visible"/>
                                      </p:to>
                                    </p:set>
                                    <p:animEffect transition="in" filter="blinds(horizontal)">
                                      <p:cBhvr>
                                        <p:cTn id="12" dur="500"/>
                                        <p:tgtEl>
                                          <p:spTgt spid="3164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animEffect transition="in" filter="blinds(horizontal)">
                                      <p:cBhvr>
                                        <p:cTn id="17" dur="500"/>
                                        <p:tgtEl>
                                          <p:spTgt spid="31641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6419">
                                            <p:txEl>
                                              <p:pRg st="4" end="4"/>
                                            </p:txEl>
                                          </p:spTgt>
                                        </p:tgtEl>
                                        <p:attrNameLst>
                                          <p:attrName>style.visibility</p:attrName>
                                        </p:attrNameLst>
                                      </p:cBhvr>
                                      <p:to>
                                        <p:strVal val="visible"/>
                                      </p:to>
                                    </p:set>
                                    <p:animEffect transition="in" filter="blinds(horizontal)">
                                      <p:cBhvr>
                                        <p:cTn id="22" dur="500"/>
                                        <p:tgtEl>
                                          <p:spTgt spid="31641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animEffect transition="in" filter="blinds(horizontal)">
                                      <p:cBhvr>
                                        <p:cTn id="27" dur="500"/>
                                        <p:tgtEl>
                                          <p:spTgt spid="31641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6419">
                                            <p:txEl>
                                              <p:pRg st="7" end="7"/>
                                            </p:txEl>
                                          </p:spTgt>
                                        </p:tgtEl>
                                        <p:attrNameLst>
                                          <p:attrName>style.visibility</p:attrName>
                                        </p:attrNameLst>
                                      </p:cBhvr>
                                      <p:to>
                                        <p:strVal val="visible"/>
                                      </p:to>
                                    </p:set>
                                    <p:animEffect transition="in" filter="blinds(horizontal)">
                                      <p:cBhvr>
                                        <p:cTn id="32" dur="500"/>
                                        <p:tgtEl>
                                          <p:spTgt spid="316419">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6419">
                                            <p:txEl>
                                              <p:pRg st="8" end="8"/>
                                            </p:txEl>
                                          </p:spTgt>
                                        </p:tgtEl>
                                        <p:attrNameLst>
                                          <p:attrName>style.visibility</p:attrName>
                                        </p:attrNameLst>
                                      </p:cBhvr>
                                      <p:to>
                                        <p:strVal val="visible"/>
                                      </p:to>
                                    </p:set>
                                    <p:animEffect transition="in" filter="blinds(horizontal)">
                                      <p:cBhvr>
                                        <p:cTn id="37" dur="500"/>
                                        <p:tgtEl>
                                          <p:spTgt spid="316419">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6419">
                                            <p:txEl>
                                              <p:pRg st="11" end="11"/>
                                            </p:txEl>
                                          </p:spTgt>
                                        </p:tgtEl>
                                        <p:attrNameLst>
                                          <p:attrName>style.visibility</p:attrName>
                                        </p:attrNameLst>
                                      </p:cBhvr>
                                      <p:to>
                                        <p:strVal val="visible"/>
                                      </p:to>
                                    </p:set>
                                    <p:animEffect transition="in" filter="blinds(horizontal)">
                                      <p:cBhvr>
                                        <p:cTn id="42" dur="500"/>
                                        <p:tgtEl>
                                          <p:spTgt spid="316419">
                                            <p:txEl>
                                              <p:pRg st="11" end="1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16419">
                                            <p:txEl>
                                              <p:pRg st="13" end="13"/>
                                            </p:txEl>
                                          </p:spTgt>
                                        </p:tgtEl>
                                        <p:attrNameLst>
                                          <p:attrName>style.visibility</p:attrName>
                                        </p:attrNameLst>
                                      </p:cBhvr>
                                      <p:to>
                                        <p:strVal val="visible"/>
                                      </p:to>
                                    </p:set>
                                    <p:animEffect transition="in" filter="blinds(horizontal)">
                                      <p:cBhvr>
                                        <p:cTn id="47" dur="500"/>
                                        <p:tgtEl>
                                          <p:spTgt spid="316419">
                                            <p:txEl>
                                              <p:pRg st="13" end="1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16419">
                                            <p:txEl>
                                              <p:pRg st="15" end="15"/>
                                            </p:txEl>
                                          </p:spTgt>
                                        </p:tgtEl>
                                        <p:attrNameLst>
                                          <p:attrName>style.visibility</p:attrName>
                                        </p:attrNameLst>
                                      </p:cBhvr>
                                      <p:to>
                                        <p:strVal val="visible"/>
                                      </p:to>
                                    </p:set>
                                    <p:animEffect transition="in" filter="blinds(horizontal)">
                                      <p:cBhvr>
                                        <p:cTn id="52" dur="500"/>
                                        <p:tgtEl>
                                          <p:spTgt spid="316419">
                                            <p:txEl>
                                              <p:pRg st="15" end="15"/>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blinds(horizontal)">
                                      <p:cBhvr>
                                        <p:cTn id="57" dur="500"/>
                                        <p:tgtEl>
                                          <p:spTgt spid="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blinds(horizontal)">
                                      <p:cBhvr>
                                        <p:cTn id="62" dur="500"/>
                                        <p:tgtEl>
                                          <p:spTgt spid="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blinds(horizontal)">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3">
            <a:extLst>
              <a:ext uri="{FF2B5EF4-FFF2-40B4-BE49-F238E27FC236}">
                <a16:creationId xmlns:a16="http://schemas.microsoft.com/office/drawing/2014/main" id="{0607105B-13AF-2D29-F2C6-5A3C24147167}"/>
              </a:ext>
            </a:extLst>
          </p:cNvPr>
          <p:cNvSpPr>
            <a:spLocks noGrp="1" noChangeArrowheads="1"/>
          </p:cNvSpPr>
          <p:nvPr>
            <p:ph type="title"/>
          </p:nvPr>
        </p:nvSpPr>
        <p:spPr>
          <a:xfrm>
            <a:off x="274638" y="149225"/>
            <a:ext cx="8494712" cy="414338"/>
          </a:xfrm>
        </p:spPr>
        <p:txBody>
          <a:bodyPr/>
          <a:lstStyle/>
          <a:p>
            <a:r>
              <a:rPr lang="zh-CN" altLang="en-US">
                <a:ea typeface="宋体" panose="02010600030101010101" pitchFamily="2" charset="-122"/>
              </a:rPr>
              <a:t>简单指令系统对应的多周期数据通路</a:t>
            </a:r>
          </a:p>
        </p:txBody>
      </p:sp>
      <p:sp>
        <p:nvSpPr>
          <p:cNvPr id="160770" name="Text Box 29">
            <a:extLst>
              <a:ext uri="{FF2B5EF4-FFF2-40B4-BE49-F238E27FC236}">
                <a16:creationId xmlns:a16="http://schemas.microsoft.com/office/drawing/2014/main" id="{78948AA7-5DCA-B8C8-8D5D-F8A7AD7C2394}"/>
              </a:ext>
            </a:extLst>
          </p:cNvPr>
          <p:cNvSpPr txBox="1">
            <a:spLocks noChangeArrowheads="1"/>
          </p:cNvSpPr>
          <p:nvPr/>
        </p:nvSpPr>
        <p:spPr bwMode="auto">
          <a:xfrm>
            <a:off x="114300" y="4070350"/>
            <a:ext cx="846138"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lnSpc>
                <a:spcPct val="115000"/>
              </a:lnSpc>
              <a:spcBef>
                <a:spcPct val="50000"/>
              </a:spcBef>
            </a:pPr>
            <a:r>
              <a:rPr lang="en-US" altLang="zh-CN" sz="1700">
                <a:latin typeface="微软雅黑" panose="020B0503020204020204" pitchFamily="34" charset="-122"/>
                <a:ea typeface="微软雅黑" panose="020B0503020204020204" pitchFamily="34" charset="-122"/>
              </a:rPr>
              <a:t>Load</a:t>
            </a:r>
            <a:r>
              <a:rPr lang="zh-CN" altLang="en-US" sz="1700">
                <a:latin typeface="微软雅黑" panose="020B0503020204020204" pitchFamily="34" charset="-122"/>
                <a:ea typeface="微软雅黑" panose="020B0503020204020204" pitchFamily="34" charset="-122"/>
              </a:rPr>
              <a:t>指令在该数据通路的执行过程是什么？</a:t>
            </a:r>
          </a:p>
        </p:txBody>
      </p:sp>
      <p:pic>
        <p:nvPicPr>
          <p:cNvPr id="160771" name="图片 1">
            <a:extLst>
              <a:ext uri="{FF2B5EF4-FFF2-40B4-BE49-F238E27FC236}">
                <a16:creationId xmlns:a16="http://schemas.microsoft.com/office/drawing/2014/main" id="{91979CAB-C916-F0F1-D549-4B120B5F1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557213"/>
            <a:ext cx="9001125" cy="624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2">
            <a:extLst>
              <a:ext uri="{FF2B5EF4-FFF2-40B4-BE49-F238E27FC236}">
                <a16:creationId xmlns:a16="http://schemas.microsoft.com/office/drawing/2014/main" id="{D2996382-2BEE-5B39-802C-644987B042DE}"/>
              </a:ext>
            </a:extLst>
          </p:cNvPr>
          <p:cNvGrpSpPr>
            <a:grpSpLocks/>
          </p:cNvGrpSpPr>
          <p:nvPr/>
        </p:nvGrpSpPr>
        <p:grpSpPr bwMode="auto">
          <a:xfrm>
            <a:off x="114300" y="877888"/>
            <a:ext cx="4284663" cy="3579812"/>
            <a:chOff x="114300" y="878425"/>
            <a:chExt cx="4284253" cy="2802194"/>
          </a:xfrm>
        </p:grpSpPr>
        <p:sp>
          <p:nvSpPr>
            <p:cNvPr id="160773" name="Text Box 178">
              <a:extLst>
                <a:ext uri="{FF2B5EF4-FFF2-40B4-BE49-F238E27FC236}">
                  <a16:creationId xmlns:a16="http://schemas.microsoft.com/office/drawing/2014/main" id="{B1245886-7ABC-C08C-E71E-CB553A9456B1}"/>
                </a:ext>
              </a:extLst>
            </p:cNvPr>
            <p:cNvSpPr txBox="1">
              <a:spLocks noChangeArrowheads="1"/>
            </p:cNvSpPr>
            <p:nvPr/>
          </p:nvSpPr>
          <p:spPr bwMode="auto">
            <a:xfrm>
              <a:off x="114300" y="878425"/>
              <a:ext cx="4284253" cy="2802194"/>
            </a:xfrm>
            <a:prstGeom prst="rect">
              <a:avLst/>
            </a:prstGeom>
            <a:solidFill>
              <a:srgbClr val="0A10F4">
                <a:alpha val="2862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60774" name="矩形 1">
              <a:extLst>
                <a:ext uri="{FF2B5EF4-FFF2-40B4-BE49-F238E27FC236}">
                  <a16:creationId xmlns:a16="http://schemas.microsoft.com/office/drawing/2014/main" id="{60F0A28A-8585-D945-6AC0-F1BD2EF99DC5}"/>
                </a:ext>
              </a:extLst>
            </p:cNvPr>
            <p:cNvSpPr>
              <a:spLocks noChangeArrowheads="1"/>
            </p:cNvSpPr>
            <p:nvPr/>
          </p:nvSpPr>
          <p:spPr bwMode="auto">
            <a:xfrm>
              <a:off x="3211552" y="1106458"/>
              <a:ext cx="1157248" cy="97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500">
                  <a:solidFill>
                    <a:schemeClr val="accent1"/>
                  </a:solidFill>
                  <a:latin typeface="微软雅黑" panose="020B0503020204020204" pitchFamily="34" charset="-122"/>
                  <a:ea typeface="微软雅黑" panose="020B0503020204020204" pitchFamily="34" charset="-122"/>
                </a:rPr>
                <a:t>指令地址</a:t>
              </a:r>
              <a:r>
                <a:rPr lang="zh-CN" altLang="en-US" sz="1500">
                  <a:solidFill>
                    <a:srgbClr val="A50021"/>
                  </a:solidFill>
                  <a:latin typeface="微软雅黑" panose="020B0503020204020204" pitchFamily="34" charset="-122"/>
                  <a:ea typeface="微软雅黑" panose="020B0503020204020204" pitchFamily="34" charset="-122"/>
                </a:rPr>
                <a:t>（</a:t>
              </a:r>
              <a:r>
                <a:rPr lang="en-US" altLang="zh-CN" sz="1500">
                  <a:solidFill>
                    <a:srgbClr val="A50021"/>
                  </a:solidFill>
                  <a:latin typeface="微软雅黑" panose="020B0503020204020204" pitchFamily="34" charset="-122"/>
                  <a:ea typeface="微软雅黑" panose="020B0503020204020204" pitchFamily="34" charset="-122"/>
                </a:rPr>
                <a:t>PC</a:t>
              </a:r>
              <a:r>
                <a:rPr lang="zh-CN" altLang="en-US" sz="1500">
                  <a:solidFill>
                    <a:srgbClr val="A50021"/>
                  </a:solidFill>
                  <a:latin typeface="微软雅黑" panose="020B0503020204020204" pitchFamily="34" charset="-122"/>
                  <a:ea typeface="微软雅黑" panose="020B0503020204020204" pitchFamily="34" charset="-122"/>
                </a:rPr>
                <a:t>中）</a:t>
              </a:r>
              <a:r>
                <a:rPr lang="zh-CN" altLang="en-US" sz="1500">
                  <a:solidFill>
                    <a:schemeClr val="accent1"/>
                  </a:solidFill>
                  <a:latin typeface="微软雅黑" panose="020B0503020204020204" pitchFamily="34" charset="-122"/>
                  <a:ea typeface="微软雅黑" panose="020B0503020204020204" pitchFamily="34" charset="-122"/>
                </a:rPr>
                <a:t>和数据地址</a:t>
              </a:r>
              <a:r>
                <a:rPr lang="zh-CN" altLang="en-US" sz="1500">
                  <a:solidFill>
                    <a:srgbClr val="A50021"/>
                  </a:solidFill>
                  <a:latin typeface="微软雅黑" panose="020B0503020204020204" pitchFamily="34" charset="-122"/>
                  <a:ea typeface="微软雅黑" panose="020B0503020204020204" pitchFamily="34" charset="-122"/>
                </a:rPr>
                <a:t>（</a:t>
              </a:r>
              <a:r>
                <a:rPr lang="en-US" altLang="zh-CN" sz="1500">
                  <a:solidFill>
                    <a:srgbClr val="A50021"/>
                  </a:solidFill>
                  <a:latin typeface="微软雅黑" panose="020B0503020204020204" pitchFamily="34" charset="-122"/>
                  <a:ea typeface="微软雅黑" panose="020B0503020204020204" pitchFamily="34" charset="-122"/>
                </a:rPr>
                <a:t>MAR</a:t>
              </a:r>
              <a:r>
                <a:rPr lang="zh-CN" altLang="en-US" sz="1500">
                  <a:solidFill>
                    <a:srgbClr val="A50021"/>
                  </a:solidFill>
                  <a:latin typeface="微软雅黑" panose="020B0503020204020204" pitchFamily="34" charset="-122"/>
                  <a:ea typeface="微软雅黑" panose="020B0503020204020204" pitchFamily="34" charset="-122"/>
                </a:rPr>
                <a:t>中）</a:t>
              </a:r>
              <a:r>
                <a:rPr lang="zh-CN" altLang="en-US" sz="1500">
                  <a:solidFill>
                    <a:schemeClr val="accent1"/>
                  </a:solidFill>
                  <a:latin typeface="微软雅黑" panose="020B0503020204020204" pitchFamily="34" charset="-122"/>
                  <a:ea typeface="微软雅黑" panose="020B0503020204020204" pitchFamily="34" charset="-122"/>
                </a:rPr>
                <a:t>计算逻辑</a:t>
              </a:r>
              <a:endParaRPr lang="zh-CN" altLang="en-US" sz="1500">
                <a:solidFill>
                  <a:schemeClr val="accent1"/>
                </a:solidFill>
                <a:ea typeface="宋体" panose="02010600030101010101" pitchFamily="2" charset="-122"/>
              </a:endParaRPr>
            </a:p>
          </p:txBody>
        </p:sp>
      </p:grpSp>
      <p:sp>
        <p:nvSpPr>
          <p:cNvPr id="9" name="Text Box 178">
            <a:extLst>
              <a:ext uri="{FF2B5EF4-FFF2-40B4-BE49-F238E27FC236}">
                <a16:creationId xmlns:a16="http://schemas.microsoft.com/office/drawing/2014/main" id="{2A2362D2-AFE0-CA4E-671E-D69BDE43009D}"/>
              </a:ext>
            </a:extLst>
          </p:cNvPr>
          <p:cNvSpPr txBox="1">
            <a:spLocks noChangeArrowheads="1"/>
          </p:cNvSpPr>
          <p:nvPr/>
        </p:nvSpPr>
        <p:spPr bwMode="auto">
          <a:xfrm>
            <a:off x="2089150" y="6340475"/>
            <a:ext cx="1758950" cy="463550"/>
          </a:xfrm>
          <a:prstGeom prst="rect">
            <a:avLst/>
          </a:prstGeom>
          <a:solidFill>
            <a:srgbClr val="0A10F4">
              <a:alpha val="2862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03DD7D5-1519-0A33-C19E-A77765192E4C}"/>
              </a:ext>
            </a:extLst>
          </p:cNvPr>
          <p:cNvSpPr>
            <a:spLocks noChangeArrowheads="1"/>
          </p:cNvSpPr>
          <p:nvPr/>
        </p:nvSpPr>
        <p:spPr bwMode="auto">
          <a:xfrm>
            <a:off x="4051300" y="6240463"/>
            <a:ext cx="1887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accent1"/>
                </a:solidFill>
                <a:latin typeface="微软雅黑" panose="020B0503020204020204" pitchFamily="34" charset="-122"/>
                <a:ea typeface="微软雅黑" panose="020B0503020204020204" pitchFamily="34" charset="-122"/>
              </a:rPr>
              <a:t>指令存储器</a:t>
            </a:r>
            <a:r>
              <a:rPr lang="en-US" altLang="zh-CN">
                <a:solidFill>
                  <a:schemeClr val="accent1"/>
                </a:solidFill>
                <a:latin typeface="微软雅黑" panose="020B0503020204020204" pitchFamily="34" charset="-122"/>
                <a:ea typeface="微软雅黑" panose="020B0503020204020204" pitchFamily="34" charset="-122"/>
              </a:rPr>
              <a:t>IM</a:t>
            </a:r>
            <a:r>
              <a:rPr lang="zh-CN" altLang="en-US">
                <a:solidFill>
                  <a:schemeClr val="accent1"/>
                </a:solidFill>
                <a:latin typeface="微软雅黑" panose="020B0503020204020204" pitchFamily="34" charset="-122"/>
                <a:ea typeface="微软雅黑" panose="020B0503020204020204" pitchFamily="34" charset="-122"/>
              </a:rPr>
              <a:t>和数据存储器</a:t>
            </a:r>
            <a:r>
              <a:rPr lang="en-US" altLang="zh-CN">
                <a:solidFill>
                  <a:schemeClr val="accent1"/>
                </a:solidFill>
                <a:latin typeface="微软雅黑" panose="020B0503020204020204" pitchFamily="34" charset="-122"/>
                <a:ea typeface="微软雅黑" panose="020B0503020204020204" pitchFamily="34" charset="-122"/>
              </a:rPr>
              <a:t>DM</a:t>
            </a:r>
            <a:r>
              <a:rPr lang="zh-CN" altLang="en-US">
                <a:solidFill>
                  <a:schemeClr val="accent1"/>
                </a:solidFill>
                <a:latin typeface="微软雅黑" panose="020B0503020204020204" pitchFamily="34" charset="-122"/>
                <a:ea typeface="微软雅黑" panose="020B0503020204020204" pitchFamily="34" charset="-122"/>
              </a:rPr>
              <a:t>合一</a:t>
            </a:r>
            <a:endParaRPr lang="zh-CN" altLang="en-US">
              <a:solidFill>
                <a:schemeClr val="accent1"/>
              </a:solidFill>
              <a:ea typeface="宋体" panose="02010600030101010101" pitchFamily="2" charset="-122"/>
            </a:endParaRPr>
          </a:p>
        </p:txBody>
      </p:sp>
      <p:sp>
        <p:nvSpPr>
          <p:cNvPr id="129032" name="矩形 10">
            <a:extLst>
              <a:ext uri="{FF2B5EF4-FFF2-40B4-BE49-F238E27FC236}">
                <a16:creationId xmlns:a16="http://schemas.microsoft.com/office/drawing/2014/main" id="{EA37E5D0-3C77-A21C-52EA-A9D186F280A1}"/>
              </a:ext>
            </a:extLst>
          </p:cNvPr>
          <p:cNvSpPr>
            <a:spLocks noChangeArrowheads="1"/>
          </p:cNvSpPr>
          <p:nvPr/>
        </p:nvSpPr>
        <p:spPr bwMode="auto">
          <a:xfrm>
            <a:off x="6527800" y="142875"/>
            <a:ext cx="2466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accent1"/>
                </a:solidFill>
                <a:latin typeface="微软雅黑" panose="020B0503020204020204" pitchFamily="34" charset="-122"/>
                <a:ea typeface="微软雅黑" panose="020B0503020204020204" pitchFamily="34" charset="-122"/>
              </a:rPr>
              <a:t>系统总线：</a:t>
            </a:r>
            <a:r>
              <a:rPr lang="en-US" altLang="zh-CN">
                <a:solidFill>
                  <a:schemeClr val="accent1"/>
                </a:solidFill>
                <a:latin typeface="微软雅黑" panose="020B0503020204020204" pitchFamily="34" charset="-122"/>
                <a:ea typeface="微软雅黑" panose="020B0503020204020204" pitchFamily="34" charset="-122"/>
              </a:rPr>
              <a:t>AB+DB+CB</a:t>
            </a:r>
          </a:p>
          <a:p>
            <a:r>
              <a:rPr lang="en-US" altLang="zh-CN">
                <a:solidFill>
                  <a:schemeClr val="accent1"/>
                </a:solidFill>
                <a:latin typeface="微软雅黑" panose="020B0503020204020204" pitchFamily="34" charset="-122"/>
                <a:ea typeface="微软雅黑" panose="020B0503020204020204" pitchFamily="34" charset="-122"/>
              </a:rPr>
              <a:t>——</a:t>
            </a:r>
            <a:r>
              <a:rPr lang="zh-CN" altLang="en-US">
                <a:solidFill>
                  <a:schemeClr val="accent1"/>
                </a:solidFill>
                <a:latin typeface="微软雅黑" panose="020B0503020204020204" pitchFamily="34" charset="-122"/>
                <a:ea typeface="微软雅黑" panose="020B0503020204020204" pitchFamily="34" charset="-122"/>
              </a:rPr>
              <a:t>是相互分开的</a:t>
            </a:r>
            <a:endParaRPr lang="zh-CN" altLang="en-US">
              <a:solidFill>
                <a:schemeClr val="accent1"/>
              </a:solidFill>
              <a:ea typeface="宋体" panose="02010600030101010101" pitchFamily="2" charset="-122"/>
            </a:endParaRPr>
          </a:p>
        </p:txBody>
      </p:sp>
      <p:sp>
        <p:nvSpPr>
          <p:cNvPr id="160778" name="矩形 12">
            <a:extLst>
              <a:ext uri="{FF2B5EF4-FFF2-40B4-BE49-F238E27FC236}">
                <a16:creationId xmlns:a16="http://schemas.microsoft.com/office/drawing/2014/main" id="{2DCCA33A-11F1-DEB8-EC77-0E3A33540DA4}"/>
              </a:ext>
            </a:extLst>
          </p:cNvPr>
          <p:cNvSpPr>
            <a:spLocks noChangeArrowheads="1"/>
          </p:cNvSpPr>
          <p:nvPr/>
        </p:nvSpPr>
        <p:spPr bwMode="auto">
          <a:xfrm>
            <a:off x="1063625" y="5099050"/>
            <a:ext cx="1225550" cy="339725"/>
          </a:xfrm>
          <a:prstGeom prst="rect">
            <a:avLst/>
          </a:prstGeom>
          <a:solidFill>
            <a:srgbClr val="FFD5D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微软雅黑" panose="020B0503020204020204" pitchFamily="34" charset="-122"/>
                <a:ea typeface="微软雅黑" panose="020B0503020204020204" pitchFamily="34" charset="-122"/>
              </a:rPr>
              <a:t>指令寄存器</a:t>
            </a:r>
            <a:endParaRPr lang="zh-CN" altLang="en-US">
              <a:ea typeface="宋体" panose="02010600030101010101" pitchFamily="2" charset="-122"/>
            </a:endParaRPr>
          </a:p>
        </p:txBody>
      </p:sp>
      <p:sp>
        <p:nvSpPr>
          <p:cNvPr id="160779" name="矩形 15">
            <a:extLst>
              <a:ext uri="{FF2B5EF4-FFF2-40B4-BE49-F238E27FC236}">
                <a16:creationId xmlns:a16="http://schemas.microsoft.com/office/drawing/2014/main" id="{DF5FA491-75BE-5CD2-8E4D-F7987DC12C77}"/>
              </a:ext>
            </a:extLst>
          </p:cNvPr>
          <p:cNvSpPr>
            <a:spLocks noChangeArrowheads="1"/>
          </p:cNvSpPr>
          <p:nvPr/>
        </p:nvSpPr>
        <p:spPr bwMode="auto">
          <a:xfrm>
            <a:off x="5099050" y="3849688"/>
            <a:ext cx="1033463" cy="930275"/>
          </a:xfrm>
          <a:prstGeom prst="rect">
            <a:avLst/>
          </a:prstGeom>
          <a:solidFill>
            <a:srgbClr val="FFD5DC"/>
          </a:solidFill>
          <a:ln w="9525">
            <a:solidFill>
              <a:schemeClr val="tx1"/>
            </a:solidFill>
            <a:miter lim="800000"/>
            <a:headEnd/>
            <a:tailEnd/>
          </a:ln>
        </p:spPr>
        <p:txBody>
          <a:bodyPr anchor="ctr"/>
          <a:lstStyle/>
          <a:p>
            <a:pPr algn="ctr"/>
            <a:r>
              <a:rPr lang="zh-CN" altLang="en-US" sz="1500">
                <a:latin typeface="微软雅黑" panose="020B0503020204020204" pitchFamily="34" charset="-122"/>
                <a:ea typeface="微软雅黑" panose="020B0503020204020204" pitchFamily="34" charset="-122"/>
              </a:rPr>
              <a:t>控制器</a:t>
            </a:r>
            <a:endParaRPr lang="en-US" altLang="zh-CN" sz="1500">
              <a:latin typeface="微软雅黑" panose="020B0503020204020204" pitchFamily="34" charset="-122"/>
              <a:ea typeface="微软雅黑" panose="020B0503020204020204" pitchFamily="34" charset="-122"/>
            </a:endParaRPr>
          </a:p>
          <a:p>
            <a:pPr algn="ctr"/>
            <a:r>
              <a:rPr lang="zh-CN" altLang="en-US" sz="1500">
                <a:latin typeface="微软雅黑" panose="020B0503020204020204" pitchFamily="34" charset="-122"/>
                <a:ea typeface="微软雅黑" panose="020B0503020204020204" pitchFamily="34" charset="-122"/>
              </a:rPr>
              <a:t>（如</a:t>
            </a:r>
            <a:r>
              <a:rPr lang="en-US" altLang="zh-CN" sz="1500">
                <a:latin typeface="微软雅黑" panose="020B0503020204020204" pitchFamily="34" charset="-122"/>
                <a:ea typeface="微软雅黑" panose="020B0503020204020204" pitchFamily="34" charset="-122"/>
              </a:rPr>
              <a:t>:</a:t>
            </a:r>
            <a:r>
              <a:rPr lang="zh-CN" altLang="en-US" sz="1500">
                <a:latin typeface="微软雅黑" panose="020B0503020204020204" pitchFamily="34" charset="-122"/>
                <a:ea typeface="微软雅黑" panose="020B0503020204020204" pitchFamily="34" charset="-122"/>
              </a:rPr>
              <a:t>有限状态机）</a:t>
            </a:r>
            <a:endParaRPr lang="zh-CN" altLang="en-US" sz="1500">
              <a:ea typeface="宋体" panose="02010600030101010101" pitchFamily="2" charset="-122"/>
            </a:endParaRPr>
          </a:p>
        </p:txBody>
      </p:sp>
      <p:sp>
        <p:nvSpPr>
          <p:cNvPr id="160780" name="矩形 17">
            <a:extLst>
              <a:ext uri="{FF2B5EF4-FFF2-40B4-BE49-F238E27FC236}">
                <a16:creationId xmlns:a16="http://schemas.microsoft.com/office/drawing/2014/main" id="{5A01B036-F36B-0E17-F358-36D2B6BF7C6F}"/>
              </a:ext>
            </a:extLst>
          </p:cNvPr>
          <p:cNvSpPr>
            <a:spLocks noChangeArrowheads="1"/>
          </p:cNvSpPr>
          <p:nvPr/>
        </p:nvSpPr>
        <p:spPr bwMode="auto">
          <a:xfrm>
            <a:off x="5526088" y="5132388"/>
            <a:ext cx="719137" cy="493712"/>
          </a:xfrm>
          <a:prstGeom prst="rect">
            <a:avLst/>
          </a:prstGeom>
          <a:solidFill>
            <a:srgbClr val="FFD5DC"/>
          </a:solidFill>
          <a:ln w="9525">
            <a:solidFill>
              <a:schemeClr val="tx1"/>
            </a:solidFill>
            <a:miter lim="800000"/>
            <a:headEnd/>
            <a:tailEnd/>
          </a:ln>
        </p:spPr>
        <p:txBody>
          <a:bodyPr lIns="0" tIns="0" rIns="0" bIns="0" anchor="ctr">
            <a:spAutoFit/>
          </a:bodyPr>
          <a:lstStyle/>
          <a:p>
            <a:pPr algn="ctr"/>
            <a:r>
              <a:rPr lang="zh-CN" altLang="en-US">
                <a:latin typeface="微软雅黑" panose="020B0503020204020204" pitchFamily="34" charset="-122"/>
                <a:ea typeface="微软雅黑" panose="020B0503020204020204" pitchFamily="34" charset="-122"/>
              </a:rPr>
              <a:t>标志生成逻辑</a:t>
            </a:r>
            <a:endParaRPr lang="zh-CN" altLang="en-US">
              <a:ea typeface="宋体" panose="02010600030101010101" pitchFamily="2" charset="-122"/>
            </a:endParaRPr>
          </a:p>
        </p:txBody>
      </p:sp>
      <p:grpSp>
        <p:nvGrpSpPr>
          <p:cNvPr id="3" name="组合 7">
            <a:extLst>
              <a:ext uri="{FF2B5EF4-FFF2-40B4-BE49-F238E27FC236}">
                <a16:creationId xmlns:a16="http://schemas.microsoft.com/office/drawing/2014/main" id="{187F993C-B9DA-ED66-F82A-F8FBE02AF995}"/>
              </a:ext>
            </a:extLst>
          </p:cNvPr>
          <p:cNvGrpSpPr>
            <a:grpSpLocks/>
          </p:cNvGrpSpPr>
          <p:nvPr/>
        </p:nvGrpSpPr>
        <p:grpSpPr bwMode="auto">
          <a:xfrm>
            <a:off x="6505575" y="3776663"/>
            <a:ext cx="2212975" cy="1849437"/>
            <a:chOff x="6505575" y="3776663"/>
            <a:chExt cx="2212975" cy="1849437"/>
          </a:xfrm>
        </p:grpSpPr>
        <p:sp>
          <p:nvSpPr>
            <p:cNvPr id="160782" name="Text Box 178">
              <a:extLst>
                <a:ext uri="{FF2B5EF4-FFF2-40B4-BE49-F238E27FC236}">
                  <a16:creationId xmlns:a16="http://schemas.microsoft.com/office/drawing/2014/main" id="{056C287B-76D4-A34C-E59C-DDABE78E452E}"/>
                </a:ext>
              </a:extLst>
            </p:cNvPr>
            <p:cNvSpPr txBox="1">
              <a:spLocks noChangeArrowheads="1"/>
            </p:cNvSpPr>
            <p:nvPr/>
          </p:nvSpPr>
          <p:spPr bwMode="auto">
            <a:xfrm>
              <a:off x="6505575" y="3776663"/>
              <a:ext cx="2098675" cy="1849437"/>
            </a:xfrm>
            <a:prstGeom prst="rect">
              <a:avLst/>
            </a:prstGeom>
            <a:solidFill>
              <a:srgbClr val="0A10F4">
                <a:alpha val="2862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60783" name="矩形 19">
              <a:extLst>
                <a:ext uri="{FF2B5EF4-FFF2-40B4-BE49-F238E27FC236}">
                  <a16:creationId xmlns:a16="http://schemas.microsoft.com/office/drawing/2014/main" id="{8CDCCC8C-D03E-5F49-C6D8-B367DB4040C2}"/>
                </a:ext>
              </a:extLst>
            </p:cNvPr>
            <p:cNvSpPr>
              <a:spLocks noChangeArrowheads="1"/>
            </p:cNvSpPr>
            <p:nvPr/>
          </p:nvSpPr>
          <p:spPr bwMode="auto">
            <a:xfrm>
              <a:off x="8080375" y="4162772"/>
              <a:ext cx="6381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accent1"/>
                  </a:solidFill>
                  <a:latin typeface="微软雅黑" panose="020B0503020204020204" pitchFamily="34" charset="-122"/>
                  <a:ea typeface="微软雅黑" panose="020B0503020204020204" pitchFamily="34" charset="-122"/>
                </a:rPr>
                <a:t>运算器及结果缓存</a:t>
              </a:r>
              <a:endParaRPr lang="zh-CN" altLang="en-US">
                <a:solidFill>
                  <a:schemeClr val="accent1"/>
                </a:solidFill>
                <a:ea typeface="宋体" panose="02010600030101010101" pitchFamily="2" charset="-122"/>
              </a:endParaRPr>
            </a:p>
          </p:txBody>
        </p:sp>
      </p:grpSp>
      <p:grpSp>
        <p:nvGrpSpPr>
          <p:cNvPr id="4" name="组合 1">
            <a:extLst>
              <a:ext uri="{FF2B5EF4-FFF2-40B4-BE49-F238E27FC236}">
                <a16:creationId xmlns:a16="http://schemas.microsoft.com/office/drawing/2014/main" id="{A5A2D156-F581-A184-970D-0F94D31CC7AD}"/>
              </a:ext>
            </a:extLst>
          </p:cNvPr>
          <p:cNvGrpSpPr>
            <a:grpSpLocks/>
          </p:cNvGrpSpPr>
          <p:nvPr/>
        </p:nvGrpSpPr>
        <p:grpSpPr bwMode="auto">
          <a:xfrm>
            <a:off x="5414963" y="2103438"/>
            <a:ext cx="1162050" cy="1160462"/>
            <a:chOff x="5415373" y="2150576"/>
            <a:chExt cx="1162408" cy="1103313"/>
          </a:xfrm>
        </p:grpSpPr>
        <p:sp>
          <p:nvSpPr>
            <p:cNvPr id="160785" name="矩形 16">
              <a:extLst>
                <a:ext uri="{FF2B5EF4-FFF2-40B4-BE49-F238E27FC236}">
                  <a16:creationId xmlns:a16="http://schemas.microsoft.com/office/drawing/2014/main" id="{36FE67EB-FDA6-72E6-0E94-5782D61D3611}"/>
                </a:ext>
              </a:extLst>
            </p:cNvPr>
            <p:cNvSpPr>
              <a:spLocks noChangeArrowheads="1"/>
            </p:cNvSpPr>
            <p:nvPr/>
          </p:nvSpPr>
          <p:spPr bwMode="auto">
            <a:xfrm>
              <a:off x="5532438" y="2587625"/>
              <a:ext cx="814387" cy="230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500">
                  <a:solidFill>
                    <a:srgbClr val="FF0000"/>
                  </a:solidFill>
                  <a:latin typeface="微软雅黑" panose="020B0503020204020204" pitchFamily="34" charset="-122"/>
                  <a:ea typeface="微软雅黑" panose="020B0503020204020204" pitchFamily="34" charset="-122"/>
                </a:rPr>
                <a:t>寄存器组</a:t>
              </a:r>
              <a:endParaRPr lang="zh-CN" altLang="en-US" sz="1500">
                <a:solidFill>
                  <a:srgbClr val="FF0000"/>
                </a:solidFill>
                <a:ea typeface="宋体" panose="02010600030101010101" pitchFamily="2" charset="-122"/>
              </a:endParaRPr>
            </a:p>
          </p:txBody>
        </p:sp>
        <p:sp>
          <p:nvSpPr>
            <p:cNvPr id="160786" name="Text Box 178">
              <a:extLst>
                <a:ext uri="{FF2B5EF4-FFF2-40B4-BE49-F238E27FC236}">
                  <a16:creationId xmlns:a16="http://schemas.microsoft.com/office/drawing/2014/main" id="{6784F0E0-2587-B25B-6FE8-9FE4458CD2B6}"/>
                </a:ext>
              </a:extLst>
            </p:cNvPr>
            <p:cNvSpPr txBox="1">
              <a:spLocks noChangeArrowheads="1"/>
            </p:cNvSpPr>
            <p:nvPr/>
          </p:nvSpPr>
          <p:spPr bwMode="auto">
            <a:xfrm>
              <a:off x="5415373" y="2150576"/>
              <a:ext cx="1162408" cy="1103313"/>
            </a:xfrm>
            <a:prstGeom prst="rect">
              <a:avLst/>
            </a:prstGeom>
            <a:solidFill>
              <a:srgbClr val="0A10F4">
                <a:alpha val="2862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endParaRPr lang="zh-CN" altLang="en-US" sz="1800">
                <a:solidFill>
                  <a:schemeClr val="accent2"/>
                </a:solidFill>
                <a:latin typeface="微软雅黑" panose="020B0503020204020204" pitchFamily="34" charset="-122"/>
                <a:ea typeface="微软雅黑" panose="020B0503020204020204" pitchFamily="34" charset="-122"/>
              </a:endParaRPr>
            </a:p>
          </p:txBody>
        </p:sp>
      </p:grpSp>
      <p:grpSp>
        <p:nvGrpSpPr>
          <p:cNvPr id="5" name="组合 6">
            <a:extLst>
              <a:ext uri="{FF2B5EF4-FFF2-40B4-BE49-F238E27FC236}">
                <a16:creationId xmlns:a16="http://schemas.microsoft.com/office/drawing/2014/main" id="{AAAD83B2-7758-D5BA-FA54-B667372B38D7}"/>
              </a:ext>
            </a:extLst>
          </p:cNvPr>
          <p:cNvGrpSpPr>
            <a:grpSpLocks/>
          </p:cNvGrpSpPr>
          <p:nvPr/>
        </p:nvGrpSpPr>
        <p:grpSpPr bwMode="auto">
          <a:xfrm>
            <a:off x="7308850" y="2071688"/>
            <a:ext cx="1468438" cy="754062"/>
            <a:chOff x="7308607" y="2070979"/>
            <a:chExt cx="1469027" cy="754053"/>
          </a:xfrm>
        </p:grpSpPr>
        <p:sp>
          <p:nvSpPr>
            <p:cNvPr id="160788" name="等腰三角形 3">
              <a:extLst>
                <a:ext uri="{FF2B5EF4-FFF2-40B4-BE49-F238E27FC236}">
                  <a16:creationId xmlns:a16="http://schemas.microsoft.com/office/drawing/2014/main" id="{8B6D2CBF-ACD1-9699-1487-EA8FABA57C2E}"/>
                </a:ext>
              </a:extLst>
            </p:cNvPr>
            <p:cNvSpPr>
              <a:spLocks noChangeArrowheads="1"/>
            </p:cNvSpPr>
            <p:nvPr/>
          </p:nvSpPr>
          <p:spPr bwMode="auto">
            <a:xfrm rot="-5400000">
              <a:off x="8007350" y="2165350"/>
              <a:ext cx="203200" cy="139700"/>
            </a:xfrm>
            <a:prstGeom prst="triangle">
              <a:avLst>
                <a:gd name="adj" fmla="val 50000"/>
              </a:avLst>
            </a:pr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cxnSp>
          <p:nvCxnSpPr>
            <p:cNvPr id="160789" name="直接连接符 5">
              <a:extLst>
                <a:ext uri="{FF2B5EF4-FFF2-40B4-BE49-F238E27FC236}">
                  <a16:creationId xmlns:a16="http://schemas.microsoft.com/office/drawing/2014/main" id="{EE86E422-3E87-CDDE-8704-EB5D7FEA983D}"/>
                </a:ext>
              </a:extLst>
            </p:cNvPr>
            <p:cNvCxnSpPr>
              <a:cxnSpLocks noChangeShapeType="1"/>
            </p:cNvCxnSpPr>
            <p:nvPr/>
          </p:nvCxnSpPr>
          <p:spPr bwMode="auto">
            <a:xfrm>
              <a:off x="8178800" y="2235200"/>
              <a:ext cx="180000"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160790" name="矩形 21">
              <a:extLst>
                <a:ext uri="{FF2B5EF4-FFF2-40B4-BE49-F238E27FC236}">
                  <a16:creationId xmlns:a16="http://schemas.microsoft.com/office/drawing/2014/main" id="{FE4D7E18-D046-F58E-C100-EC9B1816EF03}"/>
                </a:ext>
              </a:extLst>
            </p:cNvPr>
            <p:cNvSpPr>
              <a:spLocks noChangeArrowheads="1"/>
            </p:cNvSpPr>
            <p:nvPr/>
          </p:nvSpPr>
          <p:spPr bwMode="auto">
            <a:xfrm>
              <a:off x="7308607" y="2070979"/>
              <a:ext cx="818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0A10F4"/>
                  </a:solidFill>
                  <a:latin typeface="微软雅黑" panose="020B0503020204020204" pitchFamily="34" charset="-122"/>
                  <a:ea typeface="微软雅黑" panose="020B0503020204020204" pitchFamily="34" charset="-122"/>
                </a:rPr>
                <a:t>控制点</a:t>
              </a:r>
              <a:endParaRPr lang="zh-CN" altLang="en-US">
                <a:solidFill>
                  <a:srgbClr val="0A10F4"/>
                </a:solidFill>
                <a:ea typeface="宋体" panose="02010600030101010101" pitchFamily="2" charset="-122"/>
              </a:endParaRPr>
            </a:p>
          </p:txBody>
        </p:sp>
        <p:sp>
          <p:nvSpPr>
            <p:cNvPr id="160791" name="矩形 22">
              <a:extLst>
                <a:ext uri="{FF2B5EF4-FFF2-40B4-BE49-F238E27FC236}">
                  <a16:creationId xmlns:a16="http://schemas.microsoft.com/office/drawing/2014/main" id="{12BEB126-AFFA-66C2-4BC2-DC702C6F41D6}"/>
                </a:ext>
              </a:extLst>
            </p:cNvPr>
            <p:cNvSpPr>
              <a:spLocks noChangeArrowheads="1"/>
            </p:cNvSpPr>
            <p:nvPr/>
          </p:nvSpPr>
          <p:spPr bwMode="auto">
            <a:xfrm>
              <a:off x="8178800" y="2240257"/>
              <a:ext cx="5988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0A10F4"/>
                  </a:solidFill>
                  <a:latin typeface="微软雅黑" panose="020B0503020204020204" pitchFamily="34" charset="-122"/>
                  <a:ea typeface="微软雅黑" panose="020B0503020204020204" pitchFamily="34" charset="-122"/>
                </a:rPr>
                <a:t>控制信号</a:t>
              </a:r>
              <a:endParaRPr lang="zh-CN" altLang="en-US">
                <a:solidFill>
                  <a:srgbClr val="0A10F4"/>
                </a:solidFill>
                <a:ea typeface="宋体" panose="02010600030101010101" pitchFamily="2" charset="-122"/>
              </a:endParaRPr>
            </a:p>
          </p:txBody>
        </p:sp>
      </p:grpSp>
      <p:sp>
        <p:nvSpPr>
          <p:cNvPr id="25" name="矩形 24">
            <a:extLst>
              <a:ext uri="{FF2B5EF4-FFF2-40B4-BE49-F238E27FC236}">
                <a16:creationId xmlns:a16="http://schemas.microsoft.com/office/drawing/2014/main" id="{3236A352-3CF1-1AD0-046B-4BE0BCE1493B}"/>
              </a:ext>
            </a:extLst>
          </p:cNvPr>
          <p:cNvSpPr>
            <a:spLocks noChangeArrowheads="1"/>
          </p:cNvSpPr>
          <p:nvPr/>
        </p:nvSpPr>
        <p:spPr bwMode="auto">
          <a:xfrm>
            <a:off x="3360738" y="5500688"/>
            <a:ext cx="1714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0A10F4"/>
                </a:solidFill>
                <a:latin typeface="微软雅黑" panose="020B0503020204020204" pitchFamily="34" charset="-122"/>
                <a:ea typeface="微软雅黑" panose="020B0503020204020204" pitchFamily="34" charset="-122"/>
              </a:rPr>
              <a:t>条件码（标志）</a:t>
            </a:r>
            <a:endParaRPr lang="zh-CN" altLang="en-US">
              <a:solidFill>
                <a:srgbClr val="0A10F4"/>
              </a:solidFill>
              <a:ea typeface="宋体" panose="02010600030101010101" pitchFamily="2" charset="-122"/>
            </a:endParaRPr>
          </a:p>
        </p:txBody>
      </p:sp>
      <p:sp>
        <p:nvSpPr>
          <p:cNvPr id="27" name="矩形 10">
            <a:extLst>
              <a:ext uri="{FF2B5EF4-FFF2-40B4-BE49-F238E27FC236}">
                <a16:creationId xmlns:a16="http://schemas.microsoft.com/office/drawing/2014/main" id="{679BADE5-2BA4-FC84-6A53-45477CD9E20A}"/>
              </a:ext>
            </a:extLst>
          </p:cNvPr>
          <p:cNvSpPr>
            <a:spLocks noChangeArrowheads="1"/>
          </p:cNvSpPr>
          <p:nvPr/>
        </p:nvSpPr>
        <p:spPr bwMode="auto">
          <a:xfrm>
            <a:off x="203200" y="2333625"/>
            <a:ext cx="14557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accent1"/>
                </a:solidFill>
                <a:latin typeface="微软雅黑" panose="020B0503020204020204" pitchFamily="34" charset="-122"/>
                <a:ea typeface="微软雅黑" panose="020B0503020204020204" pitchFamily="34" charset="-122"/>
              </a:rPr>
              <a:t>ALU</a:t>
            </a:r>
            <a:r>
              <a:rPr lang="zh-CN" altLang="en-US">
                <a:solidFill>
                  <a:schemeClr val="accent1"/>
                </a:solidFill>
                <a:latin typeface="微软雅黑" panose="020B0503020204020204" pitchFamily="34" charset="-122"/>
                <a:ea typeface="微软雅黑" panose="020B0503020204020204" pitchFamily="34" charset="-122"/>
              </a:rPr>
              <a:t>和加法器可以合并！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9032"/>
                                        </p:tgtEl>
                                        <p:attrNameLst>
                                          <p:attrName>style.visibility</p:attrName>
                                        </p:attrNameLst>
                                      </p:cBhvr>
                                      <p:to>
                                        <p:strVal val="visible"/>
                                      </p:to>
                                    </p:set>
                                    <p:animEffect transition="in" filter="randombar(horizontal)">
                                      <p:cBhvr>
                                        <p:cTn id="37" dur="500"/>
                                        <p:tgtEl>
                                          <p:spTgt spid="1290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randombar(horizontal)">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randombar(horizontal)">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29032" grpId="0"/>
      <p:bldP spid="25" grpId="0"/>
      <p:bldP spid="2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3">
            <a:extLst>
              <a:ext uri="{FF2B5EF4-FFF2-40B4-BE49-F238E27FC236}">
                <a16:creationId xmlns:a16="http://schemas.microsoft.com/office/drawing/2014/main" id="{CAA69380-E33D-88A3-2FDE-D3F25E8A1C07}"/>
              </a:ext>
            </a:extLst>
          </p:cNvPr>
          <p:cNvSpPr>
            <a:spLocks noGrp="1" noChangeArrowheads="1"/>
          </p:cNvSpPr>
          <p:nvPr>
            <p:ph type="title"/>
          </p:nvPr>
        </p:nvSpPr>
        <p:spPr>
          <a:xfrm>
            <a:off x="274638" y="149225"/>
            <a:ext cx="8494712" cy="425450"/>
          </a:xfrm>
        </p:spPr>
        <p:txBody>
          <a:bodyPr/>
          <a:lstStyle/>
          <a:p>
            <a:r>
              <a:rPr lang="zh-CN" altLang="en-US">
                <a:ea typeface="宋体" panose="02010600030101010101" pitchFamily="2" charset="-122"/>
              </a:rPr>
              <a:t>多周期数据通路中的控制信号</a:t>
            </a:r>
          </a:p>
        </p:txBody>
      </p:sp>
      <p:sp>
        <p:nvSpPr>
          <p:cNvPr id="161794" name="Text Box 29">
            <a:extLst>
              <a:ext uri="{FF2B5EF4-FFF2-40B4-BE49-F238E27FC236}">
                <a16:creationId xmlns:a16="http://schemas.microsoft.com/office/drawing/2014/main" id="{41D6DED6-6A60-100E-25BC-BE6986147A83}"/>
              </a:ext>
            </a:extLst>
          </p:cNvPr>
          <p:cNvSpPr txBox="1">
            <a:spLocks noChangeArrowheads="1"/>
          </p:cNvSpPr>
          <p:nvPr/>
        </p:nvSpPr>
        <p:spPr bwMode="auto">
          <a:xfrm>
            <a:off x="114300" y="4070350"/>
            <a:ext cx="846138"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lnSpc>
                <a:spcPct val="115000"/>
              </a:lnSpc>
              <a:spcBef>
                <a:spcPct val="50000"/>
              </a:spcBef>
            </a:pPr>
            <a:r>
              <a:rPr lang="en-US" altLang="zh-CN" sz="1700">
                <a:latin typeface="微软雅黑" panose="020B0503020204020204" pitchFamily="34" charset="-122"/>
                <a:ea typeface="微软雅黑" panose="020B0503020204020204" pitchFamily="34" charset="-122"/>
              </a:rPr>
              <a:t>Load</a:t>
            </a:r>
            <a:r>
              <a:rPr lang="zh-CN" altLang="en-US" sz="1700">
                <a:latin typeface="微软雅黑" panose="020B0503020204020204" pitchFamily="34" charset="-122"/>
                <a:ea typeface="微软雅黑" panose="020B0503020204020204" pitchFamily="34" charset="-122"/>
              </a:rPr>
              <a:t>指令在该数据通路的执行过程是什么？</a:t>
            </a:r>
          </a:p>
        </p:txBody>
      </p:sp>
      <p:pic>
        <p:nvPicPr>
          <p:cNvPr id="161795" name="图片 1">
            <a:extLst>
              <a:ext uri="{FF2B5EF4-FFF2-40B4-BE49-F238E27FC236}">
                <a16:creationId xmlns:a16="http://schemas.microsoft.com/office/drawing/2014/main" id="{68B111E3-598A-F7F5-2239-0BC88408A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8" y="569913"/>
            <a:ext cx="9001125" cy="624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矩形 12">
            <a:extLst>
              <a:ext uri="{FF2B5EF4-FFF2-40B4-BE49-F238E27FC236}">
                <a16:creationId xmlns:a16="http://schemas.microsoft.com/office/drawing/2014/main" id="{27DBCB0D-78A6-B371-6E6A-F1B3086DE311}"/>
              </a:ext>
            </a:extLst>
          </p:cNvPr>
          <p:cNvSpPr>
            <a:spLocks noChangeArrowheads="1"/>
          </p:cNvSpPr>
          <p:nvPr/>
        </p:nvSpPr>
        <p:spPr bwMode="auto">
          <a:xfrm>
            <a:off x="1063625" y="5099050"/>
            <a:ext cx="1225550" cy="339725"/>
          </a:xfrm>
          <a:prstGeom prst="rect">
            <a:avLst/>
          </a:prstGeom>
          <a:solidFill>
            <a:srgbClr val="FFD5D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微软雅黑" panose="020B0503020204020204" pitchFamily="34" charset="-122"/>
                <a:ea typeface="微软雅黑" panose="020B0503020204020204" pitchFamily="34" charset="-122"/>
              </a:rPr>
              <a:t>指令寄存器</a:t>
            </a:r>
            <a:endParaRPr lang="zh-CN" altLang="en-US">
              <a:ea typeface="宋体" panose="02010600030101010101" pitchFamily="2" charset="-122"/>
            </a:endParaRPr>
          </a:p>
        </p:txBody>
      </p:sp>
      <p:sp>
        <p:nvSpPr>
          <p:cNvPr id="161797" name="矩形 15">
            <a:extLst>
              <a:ext uri="{FF2B5EF4-FFF2-40B4-BE49-F238E27FC236}">
                <a16:creationId xmlns:a16="http://schemas.microsoft.com/office/drawing/2014/main" id="{001EC332-E5F1-6F92-C558-78C15C163143}"/>
              </a:ext>
            </a:extLst>
          </p:cNvPr>
          <p:cNvSpPr>
            <a:spLocks noChangeArrowheads="1"/>
          </p:cNvSpPr>
          <p:nvPr/>
        </p:nvSpPr>
        <p:spPr bwMode="auto">
          <a:xfrm>
            <a:off x="5105400" y="3848100"/>
            <a:ext cx="1033463" cy="930275"/>
          </a:xfrm>
          <a:prstGeom prst="rect">
            <a:avLst/>
          </a:prstGeom>
          <a:solidFill>
            <a:srgbClr val="FFD5DC"/>
          </a:solidFill>
          <a:ln w="9525">
            <a:solidFill>
              <a:schemeClr val="tx1"/>
            </a:solidFill>
            <a:miter lim="800000"/>
            <a:headEnd/>
            <a:tailEnd/>
          </a:ln>
        </p:spPr>
        <p:txBody>
          <a:bodyPr anchor="ctr"/>
          <a:lstStyle/>
          <a:p>
            <a:pPr algn="ctr"/>
            <a:r>
              <a:rPr lang="zh-CN" altLang="en-US" sz="1500">
                <a:latin typeface="微软雅黑" panose="020B0503020204020204" pitchFamily="34" charset="-122"/>
                <a:ea typeface="微软雅黑" panose="020B0503020204020204" pitchFamily="34" charset="-122"/>
              </a:rPr>
              <a:t>控制器</a:t>
            </a:r>
            <a:endParaRPr lang="en-US" altLang="zh-CN" sz="1500">
              <a:latin typeface="微软雅黑" panose="020B0503020204020204" pitchFamily="34" charset="-122"/>
              <a:ea typeface="微软雅黑" panose="020B0503020204020204" pitchFamily="34" charset="-122"/>
            </a:endParaRPr>
          </a:p>
          <a:p>
            <a:pPr algn="ctr"/>
            <a:r>
              <a:rPr lang="zh-CN" altLang="en-US" sz="1500">
                <a:latin typeface="微软雅黑" panose="020B0503020204020204" pitchFamily="34" charset="-122"/>
                <a:ea typeface="微软雅黑" panose="020B0503020204020204" pitchFamily="34" charset="-122"/>
              </a:rPr>
              <a:t>（如</a:t>
            </a:r>
            <a:r>
              <a:rPr lang="en-US" altLang="zh-CN" sz="1500">
                <a:latin typeface="微软雅黑" panose="020B0503020204020204" pitchFamily="34" charset="-122"/>
                <a:ea typeface="微软雅黑" panose="020B0503020204020204" pitchFamily="34" charset="-122"/>
              </a:rPr>
              <a:t>:</a:t>
            </a:r>
            <a:r>
              <a:rPr lang="zh-CN" altLang="en-US" sz="1500">
                <a:latin typeface="微软雅黑" panose="020B0503020204020204" pitchFamily="34" charset="-122"/>
                <a:ea typeface="微软雅黑" panose="020B0503020204020204" pitchFamily="34" charset="-122"/>
              </a:rPr>
              <a:t>有限状态机）</a:t>
            </a:r>
            <a:endParaRPr lang="zh-CN" altLang="en-US" sz="1500">
              <a:ea typeface="宋体" panose="02010600030101010101" pitchFamily="2" charset="-122"/>
            </a:endParaRPr>
          </a:p>
        </p:txBody>
      </p:sp>
      <p:sp>
        <p:nvSpPr>
          <p:cNvPr id="161798" name="矩形 17">
            <a:extLst>
              <a:ext uri="{FF2B5EF4-FFF2-40B4-BE49-F238E27FC236}">
                <a16:creationId xmlns:a16="http://schemas.microsoft.com/office/drawing/2014/main" id="{45439BBD-5624-2EE3-1698-F49F24B3830E}"/>
              </a:ext>
            </a:extLst>
          </p:cNvPr>
          <p:cNvSpPr>
            <a:spLocks noChangeArrowheads="1"/>
          </p:cNvSpPr>
          <p:nvPr/>
        </p:nvSpPr>
        <p:spPr bwMode="auto">
          <a:xfrm>
            <a:off x="5526088" y="5132388"/>
            <a:ext cx="719137" cy="493712"/>
          </a:xfrm>
          <a:prstGeom prst="rect">
            <a:avLst/>
          </a:prstGeom>
          <a:solidFill>
            <a:srgbClr val="FFD5DC"/>
          </a:solidFill>
          <a:ln w="9525">
            <a:solidFill>
              <a:schemeClr val="tx1"/>
            </a:solidFill>
            <a:miter lim="800000"/>
            <a:headEnd/>
            <a:tailEnd/>
          </a:ln>
        </p:spPr>
        <p:txBody>
          <a:bodyPr lIns="0" tIns="0" rIns="0" bIns="0" anchor="ctr">
            <a:spAutoFit/>
          </a:bodyPr>
          <a:lstStyle/>
          <a:p>
            <a:pPr algn="ctr"/>
            <a:r>
              <a:rPr lang="zh-CN" altLang="en-US">
                <a:latin typeface="微软雅黑" panose="020B0503020204020204" pitchFamily="34" charset="-122"/>
                <a:ea typeface="微软雅黑" panose="020B0503020204020204" pitchFamily="34" charset="-122"/>
              </a:rPr>
              <a:t>标志生成逻辑</a:t>
            </a:r>
            <a:endParaRPr lang="zh-CN" altLang="en-US">
              <a:ea typeface="宋体" panose="02010600030101010101" pitchFamily="2" charset="-122"/>
            </a:endParaRPr>
          </a:p>
        </p:txBody>
      </p:sp>
      <p:grpSp>
        <p:nvGrpSpPr>
          <p:cNvPr id="161799" name="组合 1">
            <a:extLst>
              <a:ext uri="{FF2B5EF4-FFF2-40B4-BE49-F238E27FC236}">
                <a16:creationId xmlns:a16="http://schemas.microsoft.com/office/drawing/2014/main" id="{B3DB2679-5AC3-D862-3ECF-F4DCB760B769}"/>
              </a:ext>
            </a:extLst>
          </p:cNvPr>
          <p:cNvGrpSpPr>
            <a:grpSpLocks/>
          </p:cNvGrpSpPr>
          <p:nvPr/>
        </p:nvGrpSpPr>
        <p:grpSpPr bwMode="auto">
          <a:xfrm>
            <a:off x="5414963" y="2103438"/>
            <a:ext cx="1162050" cy="1160462"/>
            <a:chOff x="5415373" y="2150576"/>
            <a:chExt cx="1162408" cy="1103313"/>
          </a:xfrm>
        </p:grpSpPr>
        <p:sp>
          <p:nvSpPr>
            <p:cNvPr id="161800" name="矩形 16">
              <a:extLst>
                <a:ext uri="{FF2B5EF4-FFF2-40B4-BE49-F238E27FC236}">
                  <a16:creationId xmlns:a16="http://schemas.microsoft.com/office/drawing/2014/main" id="{5F955223-10CA-0A42-48F6-C8B5A36DA0F6}"/>
                </a:ext>
              </a:extLst>
            </p:cNvPr>
            <p:cNvSpPr>
              <a:spLocks noChangeArrowheads="1"/>
            </p:cNvSpPr>
            <p:nvPr/>
          </p:nvSpPr>
          <p:spPr bwMode="auto">
            <a:xfrm>
              <a:off x="5532438" y="2587625"/>
              <a:ext cx="814387" cy="230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500">
                  <a:solidFill>
                    <a:srgbClr val="FF0000"/>
                  </a:solidFill>
                  <a:latin typeface="微软雅黑" panose="020B0503020204020204" pitchFamily="34" charset="-122"/>
                  <a:ea typeface="微软雅黑" panose="020B0503020204020204" pitchFamily="34" charset="-122"/>
                </a:rPr>
                <a:t>寄存器组</a:t>
              </a:r>
              <a:endParaRPr lang="zh-CN" altLang="en-US" sz="1500">
                <a:solidFill>
                  <a:srgbClr val="FF0000"/>
                </a:solidFill>
                <a:ea typeface="宋体" panose="02010600030101010101" pitchFamily="2" charset="-122"/>
              </a:endParaRPr>
            </a:p>
          </p:txBody>
        </p:sp>
        <p:sp>
          <p:nvSpPr>
            <p:cNvPr id="161801" name="Text Box 178">
              <a:extLst>
                <a:ext uri="{FF2B5EF4-FFF2-40B4-BE49-F238E27FC236}">
                  <a16:creationId xmlns:a16="http://schemas.microsoft.com/office/drawing/2014/main" id="{CC747FD3-82BF-CD1A-85C0-741D6C0DEAF7}"/>
                </a:ext>
              </a:extLst>
            </p:cNvPr>
            <p:cNvSpPr txBox="1">
              <a:spLocks noChangeArrowheads="1"/>
            </p:cNvSpPr>
            <p:nvPr/>
          </p:nvSpPr>
          <p:spPr bwMode="auto">
            <a:xfrm>
              <a:off x="5415373" y="2150576"/>
              <a:ext cx="1162408" cy="1103313"/>
            </a:xfrm>
            <a:prstGeom prst="rect">
              <a:avLst/>
            </a:prstGeom>
            <a:solidFill>
              <a:srgbClr val="0A10F4">
                <a:alpha val="2862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endParaRPr lang="zh-CN" altLang="en-US" sz="1800">
                <a:solidFill>
                  <a:schemeClr val="accent2"/>
                </a:solidFill>
                <a:latin typeface="微软雅黑" panose="020B0503020204020204" pitchFamily="34" charset="-122"/>
                <a:ea typeface="微软雅黑" panose="020B0503020204020204" pitchFamily="34" charset="-122"/>
              </a:endParaRPr>
            </a:p>
          </p:txBody>
        </p:sp>
      </p:grpSp>
      <p:sp>
        <p:nvSpPr>
          <p:cNvPr id="161802" name="矩形 1">
            <a:extLst>
              <a:ext uri="{FF2B5EF4-FFF2-40B4-BE49-F238E27FC236}">
                <a16:creationId xmlns:a16="http://schemas.microsoft.com/office/drawing/2014/main" id="{6A8AF316-F182-5003-DCD1-03CD5D6D144F}"/>
              </a:ext>
            </a:extLst>
          </p:cNvPr>
          <p:cNvSpPr>
            <a:spLocks noChangeArrowheads="1"/>
          </p:cNvSpPr>
          <p:nvPr/>
        </p:nvSpPr>
        <p:spPr bwMode="auto">
          <a:xfrm>
            <a:off x="3416300" y="955675"/>
            <a:ext cx="11620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pPr>
            <a:r>
              <a:rPr lang="zh-CN" altLang="en-US" sz="1500">
                <a:solidFill>
                  <a:schemeClr val="accent1"/>
                </a:solidFill>
                <a:latin typeface="微软雅黑" panose="020B0503020204020204" pitchFamily="34" charset="-122"/>
                <a:ea typeface="微软雅黑" panose="020B0503020204020204" pitchFamily="34" charset="-122"/>
              </a:rPr>
              <a:t>五类信号：</a:t>
            </a:r>
            <a:endParaRPr lang="en-US" altLang="zh-CN" sz="1500">
              <a:solidFill>
                <a:schemeClr val="accent1"/>
              </a:solidFill>
              <a:latin typeface="微软雅黑" panose="020B0503020204020204" pitchFamily="34" charset="-122"/>
              <a:ea typeface="微软雅黑" panose="020B0503020204020204" pitchFamily="34" charset="-122"/>
            </a:endParaRPr>
          </a:p>
          <a:p>
            <a:pPr>
              <a:spcBef>
                <a:spcPts val="600"/>
              </a:spcBef>
            </a:pPr>
            <a:r>
              <a:rPr lang="zh-CN" altLang="en-US" sz="1500">
                <a:solidFill>
                  <a:srgbClr val="0A10F4"/>
                </a:solidFill>
                <a:latin typeface="微软雅黑" panose="020B0503020204020204" pitchFamily="34" charset="-122"/>
                <a:ea typeface="微软雅黑" panose="020B0503020204020204" pitchFamily="34" charset="-122"/>
              </a:rPr>
              <a:t>三态门</a:t>
            </a:r>
            <a:endParaRPr lang="en-US" altLang="zh-CN" sz="1500">
              <a:solidFill>
                <a:srgbClr val="0A10F4"/>
              </a:solidFill>
              <a:latin typeface="微软雅黑" panose="020B0503020204020204" pitchFamily="34" charset="-122"/>
              <a:ea typeface="微软雅黑" panose="020B0503020204020204" pitchFamily="34" charset="-122"/>
            </a:endParaRPr>
          </a:p>
          <a:p>
            <a:pPr>
              <a:spcBef>
                <a:spcPts val="600"/>
              </a:spcBef>
            </a:pPr>
            <a:r>
              <a:rPr lang="zh-CN" altLang="en-US" sz="1500">
                <a:solidFill>
                  <a:srgbClr val="0A10F4"/>
                </a:solidFill>
                <a:latin typeface="微软雅黑" panose="020B0503020204020204" pitchFamily="34" charset="-122"/>
                <a:ea typeface="微软雅黑" panose="020B0503020204020204" pitchFamily="34" charset="-122"/>
              </a:rPr>
              <a:t>写使能</a:t>
            </a:r>
            <a:endParaRPr lang="en-US" altLang="zh-CN" sz="1500">
              <a:solidFill>
                <a:srgbClr val="0A10F4"/>
              </a:solidFill>
              <a:latin typeface="微软雅黑" panose="020B0503020204020204" pitchFamily="34" charset="-122"/>
              <a:ea typeface="微软雅黑" panose="020B0503020204020204" pitchFamily="34" charset="-122"/>
            </a:endParaRPr>
          </a:p>
          <a:p>
            <a:pPr>
              <a:spcBef>
                <a:spcPts val="600"/>
              </a:spcBef>
            </a:pPr>
            <a:r>
              <a:rPr lang="zh-CN" altLang="en-US" sz="1500">
                <a:solidFill>
                  <a:srgbClr val="0A10F4"/>
                </a:solidFill>
                <a:latin typeface="微软雅黑" panose="020B0503020204020204" pitchFamily="34" charset="-122"/>
                <a:ea typeface="微软雅黑" panose="020B0503020204020204" pitchFamily="34" charset="-122"/>
              </a:rPr>
              <a:t>多路选择</a:t>
            </a:r>
            <a:endParaRPr lang="en-US" altLang="zh-CN" sz="1500">
              <a:solidFill>
                <a:srgbClr val="0A10F4"/>
              </a:solidFill>
              <a:latin typeface="微软雅黑" panose="020B0503020204020204" pitchFamily="34" charset="-122"/>
              <a:ea typeface="微软雅黑" panose="020B0503020204020204" pitchFamily="34" charset="-122"/>
            </a:endParaRPr>
          </a:p>
          <a:p>
            <a:pPr>
              <a:spcBef>
                <a:spcPts val="600"/>
              </a:spcBef>
            </a:pPr>
            <a:r>
              <a:rPr lang="zh-CN" altLang="en-US" sz="1500">
                <a:solidFill>
                  <a:srgbClr val="0A10F4"/>
                </a:solidFill>
                <a:latin typeface="微软雅黑" panose="020B0503020204020204" pitchFamily="34" charset="-122"/>
                <a:ea typeface="微软雅黑" panose="020B0503020204020204" pitchFamily="34" charset="-122"/>
              </a:rPr>
              <a:t>扩展</a:t>
            </a:r>
            <a:endParaRPr lang="en-US" altLang="zh-CN" sz="1500">
              <a:solidFill>
                <a:srgbClr val="0A10F4"/>
              </a:solidFill>
              <a:latin typeface="微软雅黑" panose="020B0503020204020204" pitchFamily="34" charset="-122"/>
              <a:ea typeface="微软雅黑" panose="020B0503020204020204" pitchFamily="34" charset="-122"/>
            </a:endParaRPr>
          </a:p>
          <a:p>
            <a:pPr>
              <a:spcBef>
                <a:spcPts val="600"/>
              </a:spcBef>
            </a:pPr>
            <a:r>
              <a:rPr lang="en-US" altLang="zh-CN" sz="1500">
                <a:solidFill>
                  <a:srgbClr val="0A10F4"/>
                </a:solidFill>
                <a:latin typeface="微软雅黑" panose="020B0503020204020204" pitchFamily="34" charset="-122"/>
                <a:ea typeface="微软雅黑" panose="020B0503020204020204" pitchFamily="34" charset="-122"/>
              </a:rPr>
              <a:t>ALU</a:t>
            </a:r>
            <a:r>
              <a:rPr lang="zh-CN" altLang="en-US" sz="1500">
                <a:solidFill>
                  <a:srgbClr val="0A10F4"/>
                </a:solidFill>
                <a:latin typeface="微软雅黑" panose="020B0503020204020204" pitchFamily="34" charset="-122"/>
                <a:ea typeface="微软雅黑" panose="020B0503020204020204" pitchFamily="34" charset="-122"/>
              </a:rPr>
              <a:t>操作</a:t>
            </a:r>
            <a:endParaRPr lang="en-US" altLang="zh-CN" sz="1500">
              <a:solidFill>
                <a:srgbClr val="0A10F4"/>
              </a:solidFill>
              <a:latin typeface="微软雅黑" panose="020B0503020204020204" pitchFamily="34" charset="-122"/>
              <a:ea typeface="微软雅黑" panose="020B0503020204020204" pitchFamily="34" charset="-122"/>
            </a:endParaRPr>
          </a:p>
          <a:p>
            <a:pPr>
              <a:spcBef>
                <a:spcPts val="600"/>
              </a:spcBef>
            </a:pPr>
            <a:endParaRPr lang="en-US" altLang="zh-CN" sz="1500">
              <a:solidFill>
                <a:srgbClr val="0A10F4"/>
              </a:solidFill>
              <a:latin typeface="微软雅黑" panose="020B0503020204020204" pitchFamily="34" charset="-122"/>
              <a:ea typeface="微软雅黑" panose="020B0503020204020204" pitchFamily="34" charset="-122"/>
            </a:endParaRPr>
          </a:p>
          <a:p>
            <a:pPr>
              <a:spcBef>
                <a:spcPts val="600"/>
              </a:spcBef>
            </a:pPr>
            <a:endParaRPr lang="zh-CN" altLang="en-US" sz="1500">
              <a:solidFill>
                <a:srgbClr val="0A10F4"/>
              </a:solidFill>
              <a:ea typeface="宋体" panose="02010600030101010101" pitchFamily="2" charset="-122"/>
            </a:endParaRPr>
          </a:p>
        </p:txBody>
      </p:sp>
      <p:sp>
        <p:nvSpPr>
          <p:cNvPr id="161803" name="矩形 28">
            <a:extLst>
              <a:ext uri="{FF2B5EF4-FFF2-40B4-BE49-F238E27FC236}">
                <a16:creationId xmlns:a16="http://schemas.microsoft.com/office/drawing/2014/main" id="{74C828A8-D8E7-66FE-5C75-31E63B8789BD}"/>
              </a:ext>
            </a:extLst>
          </p:cNvPr>
          <p:cNvSpPr>
            <a:spLocks noChangeArrowheads="1"/>
          </p:cNvSpPr>
          <p:nvPr/>
        </p:nvSpPr>
        <p:spPr bwMode="auto">
          <a:xfrm>
            <a:off x="0" y="925513"/>
            <a:ext cx="677863" cy="293687"/>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04" name="矩形 29">
            <a:extLst>
              <a:ext uri="{FF2B5EF4-FFF2-40B4-BE49-F238E27FC236}">
                <a16:creationId xmlns:a16="http://schemas.microsoft.com/office/drawing/2014/main" id="{F2596FB4-1E31-041E-8099-B767641B55BA}"/>
              </a:ext>
            </a:extLst>
          </p:cNvPr>
          <p:cNvSpPr>
            <a:spLocks noChangeArrowheads="1"/>
          </p:cNvSpPr>
          <p:nvPr/>
        </p:nvSpPr>
        <p:spPr bwMode="auto">
          <a:xfrm>
            <a:off x="2427288" y="892175"/>
            <a:ext cx="677862" cy="293688"/>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05" name="矩形 30">
            <a:extLst>
              <a:ext uri="{FF2B5EF4-FFF2-40B4-BE49-F238E27FC236}">
                <a16:creationId xmlns:a16="http://schemas.microsoft.com/office/drawing/2014/main" id="{54A2A3DE-96AD-C5A6-F38B-4268DCB19B01}"/>
              </a:ext>
            </a:extLst>
          </p:cNvPr>
          <p:cNvSpPr>
            <a:spLocks noChangeArrowheads="1"/>
          </p:cNvSpPr>
          <p:nvPr/>
        </p:nvSpPr>
        <p:spPr bwMode="auto">
          <a:xfrm>
            <a:off x="5926138" y="835025"/>
            <a:ext cx="949325"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06" name="矩形 31">
            <a:extLst>
              <a:ext uri="{FF2B5EF4-FFF2-40B4-BE49-F238E27FC236}">
                <a16:creationId xmlns:a16="http://schemas.microsoft.com/office/drawing/2014/main" id="{CA725B13-2D40-2072-259B-AD91B6A227F6}"/>
              </a:ext>
            </a:extLst>
          </p:cNvPr>
          <p:cNvSpPr>
            <a:spLocks noChangeArrowheads="1"/>
          </p:cNvSpPr>
          <p:nvPr/>
        </p:nvSpPr>
        <p:spPr bwMode="auto">
          <a:xfrm>
            <a:off x="7935913" y="1693863"/>
            <a:ext cx="835025" cy="293687"/>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07" name="矩形 32">
            <a:extLst>
              <a:ext uri="{FF2B5EF4-FFF2-40B4-BE49-F238E27FC236}">
                <a16:creationId xmlns:a16="http://schemas.microsoft.com/office/drawing/2014/main" id="{5C8C2F0A-2A77-6054-FA8D-6CEA536E2409}"/>
              </a:ext>
            </a:extLst>
          </p:cNvPr>
          <p:cNvSpPr>
            <a:spLocks noChangeArrowheads="1"/>
          </p:cNvSpPr>
          <p:nvPr/>
        </p:nvSpPr>
        <p:spPr bwMode="auto">
          <a:xfrm>
            <a:off x="7891463" y="5226050"/>
            <a:ext cx="835025"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08" name="矩形 33">
            <a:extLst>
              <a:ext uri="{FF2B5EF4-FFF2-40B4-BE49-F238E27FC236}">
                <a16:creationId xmlns:a16="http://schemas.microsoft.com/office/drawing/2014/main" id="{CD82C055-038A-9687-0DF7-5BF51E871457}"/>
              </a:ext>
            </a:extLst>
          </p:cNvPr>
          <p:cNvSpPr>
            <a:spLocks noChangeArrowheads="1"/>
          </p:cNvSpPr>
          <p:nvPr/>
        </p:nvSpPr>
        <p:spPr bwMode="auto">
          <a:xfrm>
            <a:off x="4640263" y="2054225"/>
            <a:ext cx="654050"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09" name="矩形 34">
            <a:extLst>
              <a:ext uri="{FF2B5EF4-FFF2-40B4-BE49-F238E27FC236}">
                <a16:creationId xmlns:a16="http://schemas.microsoft.com/office/drawing/2014/main" id="{6C8B7828-9E35-66F7-9F4A-F59C5C3D0828}"/>
              </a:ext>
            </a:extLst>
          </p:cNvPr>
          <p:cNvSpPr>
            <a:spLocks noChangeArrowheads="1"/>
          </p:cNvSpPr>
          <p:nvPr/>
        </p:nvSpPr>
        <p:spPr bwMode="auto">
          <a:xfrm>
            <a:off x="4492625" y="1139825"/>
            <a:ext cx="746125"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10" name="矩形 35">
            <a:extLst>
              <a:ext uri="{FF2B5EF4-FFF2-40B4-BE49-F238E27FC236}">
                <a16:creationId xmlns:a16="http://schemas.microsoft.com/office/drawing/2014/main" id="{B0353805-12B5-CCD8-7F27-8B5F9F193B97}"/>
              </a:ext>
            </a:extLst>
          </p:cNvPr>
          <p:cNvSpPr>
            <a:spLocks noChangeArrowheads="1"/>
          </p:cNvSpPr>
          <p:nvPr/>
        </p:nvSpPr>
        <p:spPr bwMode="auto">
          <a:xfrm>
            <a:off x="2597150" y="1365250"/>
            <a:ext cx="654050"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11" name="矩形 36">
            <a:extLst>
              <a:ext uri="{FF2B5EF4-FFF2-40B4-BE49-F238E27FC236}">
                <a16:creationId xmlns:a16="http://schemas.microsoft.com/office/drawing/2014/main" id="{4B23306C-453C-BF41-C8E1-68988803AB62}"/>
              </a:ext>
            </a:extLst>
          </p:cNvPr>
          <p:cNvSpPr>
            <a:spLocks noChangeArrowheads="1"/>
          </p:cNvSpPr>
          <p:nvPr/>
        </p:nvSpPr>
        <p:spPr bwMode="auto">
          <a:xfrm>
            <a:off x="180975" y="2924175"/>
            <a:ext cx="947738"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12" name="矩形 37">
            <a:extLst>
              <a:ext uri="{FF2B5EF4-FFF2-40B4-BE49-F238E27FC236}">
                <a16:creationId xmlns:a16="http://schemas.microsoft.com/office/drawing/2014/main" id="{88B67633-B195-FCD9-3804-09FF57334A5E}"/>
              </a:ext>
            </a:extLst>
          </p:cNvPr>
          <p:cNvSpPr>
            <a:spLocks noChangeArrowheads="1"/>
          </p:cNvSpPr>
          <p:nvPr/>
        </p:nvSpPr>
        <p:spPr bwMode="auto">
          <a:xfrm>
            <a:off x="3048000" y="2901950"/>
            <a:ext cx="947738" cy="292100"/>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13" name="矩形 38">
            <a:extLst>
              <a:ext uri="{FF2B5EF4-FFF2-40B4-BE49-F238E27FC236}">
                <a16:creationId xmlns:a16="http://schemas.microsoft.com/office/drawing/2014/main" id="{37A7F2BC-590E-A4EA-FE68-9CCE54F7B030}"/>
              </a:ext>
            </a:extLst>
          </p:cNvPr>
          <p:cNvSpPr>
            <a:spLocks noChangeArrowheads="1"/>
          </p:cNvSpPr>
          <p:nvPr/>
        </p:nvSpPr>
        <p:spPr bwMode="auto">
          <a:xfrm>
            <a:off x="158750" y="1400175"/>
            <a:ext cx="519113"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14" name="矩形 39">
            <a:extLst>
              <a:ext uri="{FF2B5EF4-FFF2-40B4-BE49-F238E27FC236}">
                <a16:creationId xmlns:a16="http://schemas.microsoft.com/office/drawing/2014/main" id="{52592C71-26CB-378D-8699-189303516C01}"/>
              </a:ext>
            </a:extLst>
          </p:cNvPr>
          <p:cNvSpPr>
            <a:spLocks noChangeArrowheads="1"/>
          </p:cNvSpPr>
          <p:nvPr/>
        </p:nvSpPr>
        <p:spPr bwMode="auto">
          <a:xfrm>
            <a:off x="315913" y="5113338"/>
            <a:ext cx="519112"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15" name="矩形 40">
            <a:extLst>
              <a:ext uri="{FF2B5EF4-FFF2-40B4-BE49-F238E27FC236}">
                <a16:creationId xmlns:a16="http://schemas.microsoft.com/office/drawing/2014/main" id="{FE13DF7A-47F1-70E3-2CBB-F842C5C03A2C}"/>
              </a:ext>
            </a:extLst>
          </p:cNvPr>
          <p:cNvSpPr>
            <a:spLocks noChangeArrowheads="1"/>
          </p:cNvSpPr>
          <p:nvPr/>
        </p:nvSpPr>
        <p:spPr bwMode="auto">
          <a:xfrm>
            <a:off x="3386138" y="6118225"/>
            <a:ext cx="711200"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16" name="矩形 41">
            <a:extLst>
              <a:ext uri="{FF2B5EF4-FFF2-40B4-BE49-F238E27FC236}">
                <a16:creationId xmlns:a16="http://schemas.microsoft.com/office/drawing/2014/main" id="{40D4B4D9-5B6F-8C42-6340-3891518B9F69}"/>
              </a:ext>
            </a:extLst>
          </p:cNvPr>
          <p:cNvSpPr>
            <a:spLocks noChangeArrowheads="1"/>
          </p:cNvSpPr>
          <p:nvPr/>
        </p:nvSpPr>
        <p:spPr bwMode="auto">
          <a:xfrm>
            <a:off x="3059113" y="5170488"/>
            <a:ext cx="519112"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17" name="矩形 42">
            <a:extLst>
              <a:ext uri="{FF2B5EF4-FFF2-40B4-BE49-F238E27FC236}">
                <a16:creationId xmlns:a16="http://schemas.microsoft.com/office/drawing/2014/main" id="{3540DDB3-387F-A268-0DB9-F80EC242FDA0}"/>
              </a:ext>
            </a:extLst>
          </p:cNvPr>
          <p:cNvSpPr>
            <a:spLocks noChangeArrowheads="1"/>
          </p:cNvSpPr>
          <p:nvPr/>
        </p:nvSpPr>
        <p:spPr bwMode="auto">
          <a:xfrm>
            <a:off x="169863" y="3816350"/>
            <a:ext cx="541337" cy="292100"/>
          </a:xfrm>
          <a:prstGeom prst="rect">
            <a:avLst/>
          </a:prstGeom>
          <a:solidFill>
            <a:schemeClr val="tx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18" name="矩形 43">
            <a:extLst>
              <a:ext uri="{FF2B5EF4-FFF2-40B4-BE49-F238E27FC236}">
                <a16:creationId xmlns:a16="http://schemas.microsoft.com/office/drawing/2014/main" id="{F69ABA8B-F555-B0BD-9B89-A711DAFEEC9D}"/>
              </a:ext>
            </a:extLst>
          </p:cNvPr>
          <p:cNvSpPr>
            <a:spLocks noChangeArrowheads="1"/>
          </p:cNvSpPr>
          <p:nvPr/>
        </p:nvSpPr>
        <p:spPr bwMode="auto">
          <a:xfrm>
            <a:off x="6208713" y="4030663"/>
            <a:ext cx="655637" cy="293687"/>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19" name="矩形 44">
            <a:extLst>
              <a:ext uri="{FF2B5EF4-FFF2-40B4-BE49-F238E27FC236}">
                <a16:creationId xmlns:a16="http://schemas.microsoft.com/office/drawing/2014/main" id="{E5D606EF-4C4A-7DBB-E350-19F016C48B2C}"/>
              </a:ext>
            </a:extLst>
          </p:cNvPr>
          <p:cNvSpPr>
            <a:spLocks noChangeArrowheads="1"/>
          </p:cNvSpPr>
          <p:nvPr/>
        </p:nvSpPr>
        <p:spPr bwMode="auto">
          <a:xfrm>
            <a:off x="6288088" y="4459288"/>
            <a:ext cx="654050" cy="293687"/>
          </a:xfrm>
          <a:prstGeom prst="rect">
            <a:avLst/>
          </a:prstGeom>
          <a:solidFill>
            <a:srgbClr val="00B05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20" name="矩形 46">
            <a:extLst>
              <a:ext uri="{FF2B5EF4-FFF2-40B4-BE49-F238E27FC236}">
                <a16:creationId xmlns:a16="http://schemas.microsoft.com/office/drawing/2014/main" id="{448BC919-7CF1-A213-60E5-3854141D624B}"/>
              </a:ext>
            </a:extLst>
          </p:cNvPr>
          <p:cNvSpPr>
            <a:spLocks noChangeArrowheads="1"/>
          </p:cNvSpPr>
          <p:nvPr/>
        </p:nvSpPr>
        <p:spPr bwMode="auto">
          <a:xfrm>
            <a:off x="3476625" y="1263650"/>
            <a:ext cx="677863" cy="293688"/>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21" name="矩形 47">
            <a:extLst>
              <a:ext uri="{FF2B5EF4-FFF2-40B4-BE49-F238E27FC236}">
                <a16:creationId xmlns:a16="http://schemas.microsoft.com/office/drawing/2014/main" id="{6FC56490-AF0C-C015-ACA0-6F840424C534}"/>
              </a:ext>
            </a:extLst>
          </p:cNvPr>
          <p:cNvSpPr>
            <a:spLocks noChangeArrowheads="1"/>
          </p:cNvSpPr>
          <p:nvPr/>
        </p:nvSpPr>
        <p:spPr bwMode="auto">
          <a:xfrm>
            <a:off x="3476625" y="1557338"/>
            <a:ext cx="655638"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22" name="矩形 48">
            <a:extLst>
              <a:ext uri="{FF2B5EF4-FFF2-40B4-BE49-F238E27FC236}">
                <a16:creationId xmlns:a16="http://schemas.microsoft.com/office/drawing/2014/main" id="{FF8CA125-C2C2-A4A9-6B6A-3446F9B682FE}"/>
              </a:ext>
            </a:extLst>
          </p:cNvPr>
          <p:cNvSpPr>
            <a:spLocks noChangeArrowheads="1"/>
          </p:cNvSpPr>
          <p:nvPr/>
        </p:nvSpPr>
        <p:spPr bwMode="auto">
          <a:xfrm>
            <a:off x="3476625" y="1851025"/>
            <a:ext cx="949325"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23" name="矩形 49">
            <a:extLst>
              <a:ext uri="{FF2B5EF4-FFF2-40B4-BE49-F238E27FC236}">
                <a16:creationId xmlns:a16="http://schemas.microsoft.com/office/drawing/2014/main" id="{5397081B-DFC4-F1E4-1F85-28159D84FEC5}"/>
              </a:ext>
            </a:extLst>
          </p:cNvPr>
          <p:cNvSpPr>
            <a:spLocks noChangeArrowheads="1"/>
          </p:cNvSpPr>
          <p:nvPr/>
        </p:nvSpPr>
        <p:spPr bwMode="auto">
          <a:xfrm>
            <a:off x="3476625" y="2166938"/>
            <a:ext cx="542925" cy="293687"/>
          </a:xfrm>
          <a:prstGeom prst="rect">
            <a:avLst/>
          </a:prstGeom>
          <a:solidFill>
            <a:schemeClr val="tx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1824" name="矩形 50">
            <a:extLst>
              <a:ext uri="{FF2B5EF4-FFF2-40B4-BE49-F238E27FC236}">
                <a16:creationId xmlns:a16="http://schemas.microsoft.com/office/drawing/2014/main" id="{F1E3302F-96AC-8BF7-CB67-AA4758BB6B97}"/>
              </a:ext>
            </a:extLst>
          </p:cNvPr>
          <p:cNvSpPr>
            <a:spLocks noChangeArrowheads="1"/>
          </p:cNvSpPr>
          <p:nvPr/>
        </p:nvSpPr>
        <p:spPr bwMode="auto">
          <a:xfrm>
            <a:off x="3471863" y="2466975"/>
            <a:ext cx="866775" cy="293688"/>
          </a:xfrm>
          <a:prstGeom prst="rect">
            <a:avLst/>
          </a:prstGeom>
          <a:solidFill>
            <a:srgbClr val="00B05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a:extLst>
              <a:ext uri="{FF2B5EF4-FFF2-40B4-BE49-F238E27FC236}">
                <a16:creationId xmlns:a16="http://schemas.microsoft.com/office/drawing/2014/main" id="{C65B5BE3-D6BB-FA08-A879-30DB3E71ED01}"/>
              </a:ext>
            </a:extLst>
          </p:cNvPr>
          <p:cNvSpPr>
            <a:spLocks noGrp="1" noChangeArrowheads="1"/>
          </p:cNvSpPr>
          <p:nvPr>
            <p:ph type="title"/>
          </p:nvPr>
        </p:nvSpPr>
        <p:spPr>
          <a:xfrm>
            <a:off x="444500" y="163513"/>
            <a:ext cx="8486775" cy="425450"/>
          </a:xfrm>
        </p:spPr>
        <p:txBody>
          <a:bodyPr/>
          <a:lstStyle/>
          <a:p>
            <a:r>
              <a:rPr lang="zh-CN" altLang="en-US">
                <a:ea typeface="宋体" panose="02010600030101010101" pitchFamily="2" charset="-122"/>
              </a:rPr>
              <a:t>各类指令执行过程分析</a:t>
            </a:r>
          </a:p>
        </p:txBody>
      </p:sp>
      <p:sp>
        <p:nvSpPr>
          <p:cNvPr id="316419" name="Rectangle 3">
            <a:extLst>
              <a:ext uri="{FF2B5EF4-FFF2-40B4-BE49-F238E27FC236}">
                <a16:creationId xmlns:a16="http://schemas.microsoft.com/office/drawing/2014/main" id="{811B6EAA-85FF-2F6B-DC71-86D5B1D973B6}"/>
              </a:ext>
            </a:extLst>
          </p:cNvPr>
          <p:cNvSpPr>
            <a:spLocks noGrp="1" noChangeArrowheads="1"/>
          </p:cNvSpPr>
          <p:nvPr>
            <p:ph idx="1"/>
          </p:nvPr>
        </p:nvSpPr>
        <p:spPr>
          <a:xfrm>
            <a:off x="4960938" y="704850"/>
            <a:ext cx="4049712" cy="5264150"/>
          </a:xfrm>
        </p:spPr>
        <p:txBody>
          <a:bodyPr/>
          <a:lstStyle/>
          <a:p>
            <a:pPr marL="0" indent="0">
              <a:lnSpc>
                <a:spcPts val="2400"/>
              </a:lnSpc>
              <a:spcBef>
                <a:spcPct val="10000"/>
              </a:spcBef>
            </a:pPr>
            <a:r>
              <a:rPr lang="zh-CN" altLang="en-US">
                <a:solidFill>
                  <a:srgbClr val="0A10F4"/>
                </a:solidFill>
                <a:latin typeface="微软雅黑" panose="020B0503020204020204" pitchFamily="34" charset="-122"/>
                <a:ea typeface="微软雅黑" panose="020B0503020204020204" pitchFamily="34" charset="-122"/>
              </a:rPr>
              <a:t>根据</a:t>
            </a:r>
            <a:r>
              <a:rPr lang="en-US" altLang="zh-CN">
                <a:solidFill>
                  <a:srgbClr val="0A10F4"/>
                </a:solidFill>
                <a:latin typeface="微软雅黑" panose="020B0503020204020204" pitchFamily="34" charset="-122"/>
                <a:ea typeface="微软雅黑" panose="020B0503020204020204" pitchFamily="34" charset="-122"/>
              </a:rPr>
              <a:t>PC</a:t>
            </a:r>
            <a:r>
              <a:rPr lang="zh-CN" altLang="en-US">
                <a:solidFill>
                  <a:srgbClr val="0A10F4"/>
                </a:solidFill>
                <a:latin typeface="微软雅黑" panose="020B0503020204020204" pitchFamily="34" charset="-122"/>
                <a:ea typeface="微软雅黑" panose="020B0503020204020204" pitchFamily="34" charset="-122"/>
              </a:rPr>
              <a:t>读指令并保存到</a:t>
            </a:r>
            <a:r>
              <a:rPr lang="en-US" altLang="zh-CN">
                <a:solidFill>
                  <a:srgbClr val="0A10F4"/>
                </a:solidFill>
                <a:latin typeface="微软雅黑" panose="020B0503020204020204" pitchFamily="34" charset="-122"/>
                <a:ea typeface="微软雅黑" panose="020B0503020204020204" pitchFamily="34" charset="-122"/>
              </a:rPr>
              <a:t>IR</a:t>
            </a:r>
            <a:r>
              <a:rPr lang="zh-CN" altLang="en-US">
                <a:solidFill>
                  <a:srgbClr val="0A10F4"/>
                </a:solidFill>
                <a:latin typeface="微软雅黑" panose="020B0503020204020204" pitchFamily="34" charset="-122"/>
                <a:ea typeface="微软雅黑" panose="020B0503020204020204" pitchFamily="34" charset="-122"/>
              </a:rPr>
              <a:t>，</a:t>
            </a:r>
            <a:r>
              <a:rPr lang="en-US" altLang="zh-CN">
                <a:solidFill>
                  <a:srgbClr val="0A10F4"/>
                </a:solidFill>
                <a:latin typeface="微软雅黑" panose="020B0503020204020204" pitchFamily="34" charset="-122"/>
                <a:ea typeface="微软雅黑" panose="020B0503020204020204" pitchFamily="34" charset="-122"/>
              </a:rPr>
              <a:t>PC+4</a:t>
            </a:r>
            <a:endParaRPr lang="zh-CN" altLang="en-US">
              <a:solidFill>
                <a:srgbClr val="0A10F4"/>
              </a:solidFill>
              <a:latin typeface="微软雅黑" panose="020B0503020204020204" pitchFamily="34" charset="-122"/>
              <a:ea typeface="微软雅黑" panose="020B0503020204020204" pitchFamily="34" charset="-122"/>
            </a:endParaRPr>
          </a:p>
          <a:p>
            <a:pPr marL="0" indent="0">
              <a:lnSpc>
                <a:spcPts val="2400"/>
              </a:lnSpc>
              <a:spcBef>
                <a:spcPct val="10000"/>
              </a:spcBef>
            </a:pPr>
            <a:r>
              <a:rPr lang="en-US" altLang="zh-CN">
                <a:solidFill>
                  <a:srgbClr val="009900"/>
                </a:solidFill>
                <a:latin typeface="微软雅黑" panose="020B0503020204020204" pitchFamily="34" charset="-122"/>
                <a:ea typeface="微软雅黑" panose="020B0503020204020204" pitchFamily="34" charset="-122"/>
              </a:rPr>
              <a:t>IR</a:t>
            </a:r>
            <a:r>
              <a:rPr lang="zh-CN" altLang="en-US">
                <a:solidFill>
                  <a:srgbClr val="009900"/>
                </a:solidFill>
                <a:latin typeface="微软雅黑" panose="020B0503020204020204" pitchFamily="34" charset="-122"/>
                <a:ea typeface="微软雅黑" panose="020B0503020204020204" pitchFamily="34" charset="-122"/>
              </a:rPr>
              <a:t>的内容不是每个时钟都更新，所以</a:t>
            </a:r>
            <a:r>
              <a:rPr lang="en-US" altLang="zh-CN">
                <a:solidFill>
                  <a:srgbClr val="009900"/>
                </a:solidFill>
                <a:latin typeface="微软雅黑" panose="020B0503020204020204" pitchFamily="34" charset="-122"/>
                <a:ea typeface="微软雅黑" panose="020B0503020204020204" pitchFamily="34" charset="-122"/>
              </a:rPr>
              <a:t>IR</a:t>
            </a:r>
            <a:r>
              <a:rPr lang="zh-CN" altLang="en-US">
                <a:solidFill>
                  <a:srgbClr val="009900"/>
                </a:solidFill>
                <a:latin typeface="微软雅黑" panose="020B0503020204020204" pitchFamily="34" charset="-122"/>
                <a:ea typeface="微软雅黑" panose="020B0503020204020204" pitchFamily="34" charset="-122"/>
              </a:rPr>
              <a:t>必须加一个“写使能”控制</a:t>
            </a:r>
          </a:p>
          <a:p>
            <a:pPr marL="0" indent="0">
              <a:lnSpc>
                <a:spcPts val="2400"/>
              </a:lnSpc>
              <a:spcBef>
                <a:spcPct val="10000"/>
              </a:spcBef>
            </a:pPr>
            <a:r>
              <a:rPr lang="zh-CN" altLang="en-US">
                <a:solidFill>
                  <a:srgbClr val="009900"/>
                </a:solidFill>
                <a:latin typeface="微软雅黑" panose="020B0503020204020204" pitchFamily="34" charset="-122"/>
                <a:ea typeface="微软雅黑" panose="020B0503020204020204" pitchFamily="34" charset="-122"/>
              </a:rPr>
              <a:t>不是每个时钟到来时都更新</a:t>
            </a:r>
            <a:r>
              <a:rPr lang="en-US" altLang="zh-CN">
                <a:solidFill>
                  <a:srgbClr val="009900"/>
                </a:solidFill>
                <a:latin typeface="微软雅黑" panose="020B0503020204020204" pitchFamily="34" charset="-122"/>
                <a:ea typeface="微软雅黑" panose="020B0503020204020204" pitchFamily="34" charset="-122"/>
              </a:rPr>
              <a:t>PC</a:t>
            </a:r>
            <a:r>
              <a:rPr lang="zh-CN" altLang="en-US">
                <a:solidFill>
                  <a:srgbClr val="009900"/>
                </a:solidFill>
                <a:latin typeface="微软雅黑" panose="020B0503020204020204" pitchFamily="34" charset="-122"/>
                <a:ea typeface="微软雅黑" panose="020B0503020204020204" pitchFamily="34" charset="-122"/>
              </a:rPr>
              <a:t>，所以</a:t>
            </a:r>
            <a:r>
              <a:rPr lang="en-US" altLang="zh-CN">
                <a:solidFill>
                  <a:srgbClr val="009900"/>
                </a:solidFill>
                <a:latin typeface="微软雅黑" panose="020B0503020204020204" pitchFamily="34" charset="-122"/>
                <a:ea typeface="微软雅黑" panose="020B0503020204020204" pitchFamily="34" charset="-122"/>
              </a:rPr>
              <a:t>PC</a:t>
            </a:r>
            <a:r>
              <a:rPr lang="zh-CN" altLang="en-US">
                <a:solidFill>
                  <a:srgbClr val="009900"/>
                </a:solidFill>
                <a:latin typeface="微软雅黑" panose="020B0503020204020204" pitchFamily="34" charset="-122"/>
                <a:ea typeface="微软雅黑" panose="020B0503020204020204" pitchFamily="34" charset="-122"/>
              </a:rPr>
              <a:t>也要有“写使能”控制</a:t>
            </a:r>
          </a:p>
          <a:p>
            <a:pPr marL="0" indent="0"/>
            <a:r>
              <a:rPr lang="zh-CN" altLang="zh-CN">
                <a:solidFill>
                  <a:schemeClr val="accent1"/>
                </a:solidFill>
                <a:latin typeface="微软雅黑" panose="020B0503020204020204" pitchFamily="34" charset="-122"/>
                <a:ea typeface="微软雅黑" panose="020B0503020204020204" pitchFamily="34" charset="-122"/>
              </a:rPr>
              <a:t>有效控制信号</a:t>
            </a:r>
            <a:r>
              <a:rPr lang="zh-CN" altLang="zh-CN">
                <a:latin typeface="微软雅黑" panose="020B0503020204020204" pitchFamily="34" charset="-122"/>
                <a:ea typeface="微软雅黑" panose="020B0503020204020204" pitchFamily="34" charset="-122"/>
              </a:rPr>
              <a:t>及其取值如下</a:t>
            </a:r>
            <a:r>
              <a:rPr lang="zh-CN" altLang="en-US">
                <a:latin typeface="微软雅黑" panose="020B0503020204020204" pitchFamily="34" charset="-122"/>
                <a:ea typeface="微软雅黑" panose="020B0503020204020204" pitchFamily="34" charset="-122"/>
              </a:rPr>
              <a:t>：</a:t>
            </a:r>
            <a:endParaRPr lang="zh-CN" altLang="zh-CN">
              <a:latin typeface="微软雅黑" panose="020B0503020204020204" pitchFamily="34" charset="-122"/>
              <a:ea typeface="微软雅黑" panose="020B0503020204020204" pitchFamily="34" charset="-122"/>
            </a:endParaRPr>
          </a:p>
          <a:p>
            <a:pPr marL="0" indent="0">
              <a:buFontTx/>
              <a:buNone/>
            </a:pPr>
            <a:r>
              <a:rPr lang="zh-CN" altLang="zh-CN">
                <a:solidFill>
                  <a:schemeClr val="accent2"/>
                </a:solidFill>
                <a:latin typeface="微软雅黑" panose="020B0503020204020204" pitchFamily="34" charset="-122"/>
                <a:ea typeface="微软雅黑" panose="020B0503020204020204" pitchFamily="34" charset="-122"/>
              </a:rPr>
              <a:t>①</a:t>
            </a:r>
            <a:r>
              <a:rPr lang="en-US" altLang="zh-CN">
                <a:solidFill>
                  <a:schemeClr val="accent2"/>
                </a:solidFill>
                <a:latin typeface="微软雅黑" panose="020B0503020204020204" pitchFamily="34" charset="-122"/>
                <a:ea typeface="微软雅黑" panose="020B0503020204020204" pitchFamily="34" charset="-122"/>
              </a:rPr>
              <a:t> R[IR] ← M[PC]</a:t>
            </a:r>
            <a:r>
              <a:rPr lang="zh-CN" altLang="zh-CN">
                <a:solidFill>
                  <a:schemeClr val="accent2"/>
                </a:solidFill>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PCout=1</a:t>
            </a:r>
            <a:r>
              <a:rPr lang="zh-CN" altLang="zh-CN">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MARout=0</a:t>
            </a:r>
            <a:r>
              <a:rPr lang="zh-CN" altLang="zh-CN">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MemWr=0</a:t>
            </a:r>
            <a:r>
              <a:rPr lang="zh-CN" altLang="zh-CN">
                <a:latin typeface="微软雅黑" panose="020B0503020204020204" pitchFamily="34" charset="-122"/>
                <a:ea typeface="微软雅黑" panose="020B0503020204020204" pitchFamily="34" charset="-122"/>
              </a:rPr>
              <a:t>、</a:t>
            </a:r>
            <a:r>
              <a:rPr lang="en-US" altLang="zh-CN">
                <a:solidFill>
                  <a:schemeClr val="accent1"/>
                </a:solidFill>
                <a:latin typeface="微软雅黑" panose="020B0503020204020204" pitchFamily="34" charset="-122"/>
                <a:ea typeface="微软雅黑" panose="020B0503020204020204" pitchFamily="34" charset="-122"/>
              </a:rPr>
              <a:t>IRWr=1</a:t>
            </a:r>
            <a:endParaRPr lang="zh-CN" altLang="zh-CN">
              <a:latin typeface="微软雅黑" panose="020B0503020204020204" pitchFamily="34" charset="-122"/>
              <a:ea typeface="微软雅黑" panose="020B0503020204020204" pitchFamily="34" charset="-122"/>
            </a:endParaRPr>
          </a:p>
          <a:p>
            <a:pPr marL="0" indent="0">
              <a:buFontTx/>
              <a:buNone/>
            </a:pPr>
            <a:r>
              <a:rPr lang="zh-CN" altLang="zh-CN">
                <a:solidFill>
                  <a:schemeClr val="accent2"/>
                </a:solidFill>
                <a:latin typeface="微软雅黑" panose="020B0503020204020204" pitchFamily="34" charset="-122"/>
                <a:ea typeface="微软雅黑" panose="020B0503020204020204" pitchFamily="34" charset="-122"/>
              </a:rPr>
              <a:t>②</a:t>
            </a:r>
            <a:r>
              <a:rPr lang="en-US" altLang="zh-CN">
                <a:solidFill>
                  <a:schemeClr val="accent2"/>
                </a:solidFill>
                <a:latin typeface="微软雅黑" panose="020B0503020204020204" pitchFamily="34" charset="-122"/>
                <a:ea typeface="微软雅黑" panose="020B0503020204020204" pitchFamily="34" charset="-122"/>
              </a:rPr>
              <a:t> PC ← PC+4</a:t>
            </a:r>
            <a:r>
              <a:rPr lang="zh-CN" altLang="zh-CN">
                <a:solidFill>
                  <a:schemeClr val="accent2"/>
                </a:solidFill>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Add1MUX=0</a:t>
            </a:r>
            <a:r>
              <a:rPr lang="zh-CN" altLang="zh-CN">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Add2MUX=1</a:t>
            </a:r>
            <a:r>
              <a:rPr lang="zh-CN" altLang="zh-CN">
                <a:latin typeface="微软雅黑" panose="020B0503020204020204" pitchFamily="34" charset="-122"/>
                <a:ea typeface="微软雅黑" panose="020B0503020204020204" pitchFamily="34" charset="-122"/>
              </a:rPr>
              <a:t>、</a:t>
            </a:r>
            <a:r>
              <a:rPr lang="en-US" altLang="zh-CN">
                <a:solidFill>
                  <a:schemeClr val="accent1"/>
                </a:solidFill>
                <a:latin typeface="微软雅黑" panose="020B0503020204020204" pitchFamily="34" charset="-122"/>
                <a:ea typeface="微软雅黑" panose="020B0503020204020204" pitchFamily="34" charset="-122"/>
              </a:rPr>
              <a:t>PCWr=1</a:t>
            </a:r>
            <a:endParaRPr lang="zh-CN" altLang="zh-CN">
              <a:latin typeface="微软雅黑" panose="020B0503020204020204" pitchFamily="34" charset="-122"/>
              <a:ea typeface="微软雅黑" panose="020B0503020204020204" pitchFamily="34" charset="-122"/>
            </a:endParaRPr>
          </a:p>
          <a:p>
            <a:pPr marL="0" indent="0">
              <a:buFontTx/>
              <a:buNone/>
            </a:pPr>
            <a:r>
              <a:rPr lang="zh-CN" altLang="zh-CN">
                <a:latin typeface="微软雅黑" panose="020B0503020204020204" pitchFamily="34" charset="-122"/>
                <a:ea typeface="微软雅黑" panose="020B0503020204020204" pitchFamily="34" charset="-122"/>
              </a:rPr>
              <a:t>③</a:t>
            </a:r>
            <a:r>
              <a:rPr lang="en-US" altLang="zh-CN">
                <a:latin typeface="微软雅黑" panose="020B0503020204020204" pitchFamily="34" charset="-122"/>
                <a:ea typeface="微软雅黑" panose="020B0503020204020204" pitchFamily="34" charset="-122"/>
              </a:rPr>
              <a:t> </a:t>
            </a:r>
            <a:r>
              <a:rPr lang="zh-CN" altLang="zh-CN">
                <a:solidFill>
                  <a:schemeClr val="accent1"/>
                </a:solidFill>
                <a:latin typeface="微软雅黑" panose="020B0503020204020204" pitchFamily="34" charset="-122"/>
                <a:ea typeface="微软雅黑" panose="020B0503020204020204" pitchFamily="34" charset="-122"/>
              </a:rPr>
              <a:t>其他写使能信号</a:t>
            </a:r>
            <a:r>
              <a:rPr lang="zh-CN" altLang="zh-CN">
                <a:latin typeface="微软雅黑" panose="020B0503020204020204" pitchFamily="34" charset="-122"/>
                <a:ea typeface="微软雅黑" panose="020B0503020204020204" pitchFamily="34" charset="-122"/>
              </a:rPr>
              <a:t>（如</a:t>
            </a:r>
            <a:r>
              <a:rPr lang="en-US" altLang="zh-CN">
                <a:latin typeface="微软雅黑" panose="020B0503020204020204" pitchFamily="34" charset="-122"/>
                <a:ea typeface="微软雅黑" panose="020B0503020204020204" pitchFamily="34" charset="-122"/>
              </a:rPr>
              <a:t>MARWr</a:t>
            </a:r>
            <a:r>
              <a:rPr lang="zh-CN" altLang="zh-CN">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CCWr</a:t>
            </a:r>
            <a:r>
              <a:rPr lang="zh-CN" altLang="zh-CN">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MDRWr</a:t>
            </a:r>
            <a:r>
              <a:rPr lang="zh-CN" altLang="zh-CN">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ALUoutWr</a:t>
            </a:r>
            <a:r>
              <a:rPr lang="zh-CN" altLang="zh-CN">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RegWr</a:t>
            </a:r>
            <a:r>
              <a:rPr lang="zh-CN" altLang="zh-CN">
                <a:latin typeface="微软雅黑" panose="020B0503020204020204" pitchFamily="34" charset="-122"/>
                <a:ea typeface="微软雅黑" panose="020B0503020204020204" pitchFamily="34" charset="-122"/>
              </a:rPr>
              <a:t>）</a:t>
            </a:r>
            <a:r>
              <a:rPr lang="zh-CN" altLang="zh-CN">
                <a:solidFill>
                  <a:schemeClr val="accent1"/>
                </a:solidFill>
                <a:latin typeface="微软雅黑" panose="020B0503020204020204" pitchFamily="34" charset="-122"/>
                <a:ea typeface="微软雅黑" panose="020B0503020204020204" pitchFamily="34" charset="-122"/>
              </a:rPr>
              <a:t>全部为</a:t>
            </a:r>
            <a:r>
              <a:rPr lang="en-US" altLang="zh-CN">
                <a:solidFill>
                  <a:schemeClr val="accent1"/>
                </a:solidFill>
                <a:latin typeface="微软雅黑" panose="020B0503020204020204" pitchFamily="34" charset="-122"/>
                <a:ea typeface="微软雅黑" panose="020B0503020204020204" pitchFamily="34" charset="-122"/>
              </a:rPr>
              <a:t>0</a:t>
            </a:r>
            <a:endParaRPr lang="en-US" altLang="zh-CN">
              <a:latin typeface="微软雅黑" panose="020B0503020204020204" pitchFamily="34" charset="-122"/>
              <a:ea typeface="微软雅黑" panose="020B0503020204020204" pitchFamily="34" charset="-122"/>
            </a:endParaRPr>
          </a:p>
          <a:p>
            <a:pPr marL="0" indent="0">
              <a:lnSpc>
                <a:spcPts val="2400"/>
              </a:lnSpc>
            </a:pPr>
            <a:r>
              <a:rPr lang="zh-CN" altLang="en-US" sz="1700">
                <a:solidFill>
                  <a:schemeClr val="accent1"/>
                </a:solidFill>
                <a:latin typeface="微软雅黑" panose="020B0503020204020204" pitchFamily="34" charset="-122"/>
                <a:ea typeface="微软雅黑" panose="020B0503020204020204" pitchFamily="34" charset="-122"/>
              </a:rPr>
              <a:t>当前时钟结束时，在</a:t>
            </a:r>
            <a:r>
              <a:rPr lang="en-US" altLang="zh-CN" sz="1700">
                <a:solidFill>
                  <a:schemeClr val="accent1"/>
                </a:solidFill>
                <a:latin typeface="微软雅黑" panose="020B0503020204020204" pitchFamily="34" charset="-122"/>
                <a:ea typeface="微软雅黑" panose="020B0503020204020204" pitchFamily="34" charset="-122"/>
              </a:rPr>
              <a:t>IR</a:t>
            </a:r>
            <a:r>
              <a:rPr lang="zh-CN" altLang="en-US" sz="1700">
                <a:solidFill>
                  <a:schemeClr val="accent1"/>
                </a:solidFill>
                <a:latin typeface="微软雅黑" panose="020B0503020204020204" pitchFamily="34" charset="-122"/>
                <a:ea typeface="微软雅黑" panose="020B0503020204020204" pitchFamily="34" charset="-122"/>
              </a:rPr>
              <a:t>和</a:t>
            </a:r>
            <a:r>
              <a:rPr lang="en-US" altLang="zh-CN" sz="1700">
                <a:solidFill>
                  <a:schemeClr val="accent1"/>
                </a:solidFill>
                <a:latin typeface="微软雅黑" panose="020B0503020204020204" pitchFamily="34" charset="-122"/>
                <a:ea typeface="微软雅黑" panose="020B0503020204020204" pitchFamily="34" charset="-122"/>
              </a:rPr>
              <a:t>PC</a:t>
            </a:r>
            <a:r>
              <a:rPr lang="zh-CN" altLang="en-US" sz="1700">
                <a:solidFill>
                  <a:schemeClr val="accent1"/>
                </a:solidFill>
                <a:latin typeface="微软雅黑" panose="020B0503020204020204" pitchFamily="34" charset="-122"/>
                <a:ea typeface="微软雅黑" panose="020B0503020204020204" pitchFamily="34" charset="-122"/>
              </a:rPr>
              <a:t>的输入端有新值，在</a:t>
            </a:r>
            <a:r>
              <a:rPr lang="en-US" altLang="zh-CN" sz="1700">
                <a:solidFill>
                  <a:schemeClr val="accent1"/>
                </a:solidFill>
                <a:latin typeface="微软雅黑" panose="020B0503020204020204" pitchFamily="34" charset="-122"/>
                <a:ea typeface="微软雅黑" panose="020B0503020204020204" pitchFamily="34" charset="-122"/>
              </a:rPr>
              <a:t>IRWr</a:t>
            </a:r>
            <a:r>
              <a:rPr lang="zh-CN" altLang="en-US" sz="1700">
                <a:solidFill>
                  <a:schemeClr val="accent1"/>
                </a:solidFill>
                <a:latin typeface="微软雅黑" panose="020B0503020204020204" pitchFamily="34" charset="-122"/>
                <a:ea typeface="微软雅黑" panose="020B0503020204020204" pitchFamily="34" charset="-122"/>
              </a:rPr>
              <a:t>和</a:t>
            </a:r>
            <a:r>
              <a:rPr lang="en-US" altLang="zh-CN" sz="1700">
                <a:solidFill>
                  <a:schemeClr val="accent1"/>
                </a:solidFill>
                <a:latin typeface="微软雅黑" panose="020B0503020204020204" pitchFamily="34" charset="-122"/>
                <a:ea typeface="微软雅黑" panose="020B0503020204020204" pitchFamily="34" charset="-122"/>
              </a:rPr>
              <a:t>PCwr</a:t>
            </a:r>
            <a:r>
              <a:rPr lang="zh-CN" altLang="en-US" sz="1700">
                <a:solidFill>
                  <a:schemeClr val="accent1"/>
                </a:solidFill>
                <a:latin typeface="微软雅黑" panose="020B0503020204020204" pitchFamily="34" charset="-122"/>
                <a:ea typeface="微软雅黑" panose="020B0503020204020204" pitchFamily="34" charset="-122"/>
              </a:rPr>
              <a:t>的控制下，下个时钟到来后的</a:t>
            </a:r>
            <a:r>
              <a:rPr lang="en-US" altLang="zh-CN" sz="1700">
                <a:solidFill>
                  <a:schemeClr val="accent1"/>
                </a:solidFill>
                <a:latin typeface="微软雅黑" panose="020B0503020204020204" pitchFamily="34" charset="-122"/>
                <a:ea typeface="微软雅黑" panose="020B0503020204020204" pitchFamily="34" charset="-122"/>
              </a:rPr>
              <a:t>clk-to-Q</a:t>
            </a:r>
            <a:r>
              <a:rPr lang="zh-CN" altLang="en-US" sz="1700">
                <a:solidFill>
                  <a:schemeClr val="accent1"/>
                </a:solidFill>
                <a:latin typeface="微软雅黑" panose="020B0503020204020204" pitchFamily="34" charset="-122"/>
                <a:ea typeface="微软雅黑" panose="020B0503020204020204" pitchFamily="34" charset="-122"/>
              </a:rPr>
              <a:t>时可用！</a:t>
            </a:r>
            <a:endParaRPr lang="zh-CN" altLang="zh-CN" sz="1700">
              <a:latin typeface="微软雅黑" panose="020B0503020204020204" pitchFamily="34" charset="-122"/>
              <a:ea typeface="微软雅黑" panose="020B0503020204020204" pitchFamily="34" charset="-122"/>
            </a:endParaRPr>
          </a:p>
        </p:txBody>
      </p:sp>
      <p:pic>
        <p:nvPicPr>
          <p:cNvPr id="162819" name="图片 1">
            <a:extLst>
              <a:ext uri="{FF2B5EF4-FFF2-40B4-BE49-F238E27FC236}">
                <a16:creationId xmlns:a16="http://schemas.microsoft.com/office/drawing/2014/main" id="{C1ACA853-AD35-E425-846F-1A20341A1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8" y="590550"/>
            <a:ext cx="447675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39">
            <a:extLst>
              <a:ext uri="{FF2B5EF4-FFF2-40B4-BE49-F238E27FC236}">
                <a16:creationId xmlns:a16="http://schemas.microsoft.com/office/drawing/2014/main" id="{BFF800FB-D1A5-D4C2-F9B4-72DA962C6C3B}"/>
              </a:ext>
            </a:extLst>
          </p:cNvPr>
          <p:cNvGrpSpPr>
            <a:grpSpLocks/>
          </p:cNvGrpSpPr>
          <p:nvPr/>
        </p:nvGrpSpPr>
        <p:grpSpPr bwMode="auto">
          <a:xfrm>
            <a:off x="1138238" y="779463"/>
            <a:ext cx="3455987" cy="5641975"/>
            <a:chOff x="1138101" y="779875"/>
            <a:chExt cx="3456000" cy="5641150"/>
          </a:xfrm>
        </p:grpSpPr>
        <p:cxnSp>
          <p:nvCxnSpPr>
            <p:cNvPr id="162821" name="直接箭头连接符 3">
              <a:extLst>
                <a:ext uri="{FF2B5EF4-FFF2-40B4-BE49-F238E27FC236}">
                  <a16:creationId xmlns:a16="http://schemas.microsoft.com/office/drawing/2014/main" id="{5D22CFE4-FADE-3807-B6AD-122E8841388B}"/>
                </a:ext>
              </a:extLst>
            </p:cNvPr>
            <p:cNvCxnSpPr>
              <a:cxnSpLocks noChangeShapeType="1"/>
            </p:cNvCxnSpPr>
            <p:nvPr/>
          </p:nvCxnSpPr>
          <p:spPr bwMode="auto">
            <a:xfrm flipV="1">
              <a:off x="1138101" y="787825"/>
              <a:ext cx="0" cy="6839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2822" name="直接箭头连接符 9">
              <a:extLst>
                <a:ext uri="{FF2B5EF4-FFF2-40B4-BE49-F238E27FC236}">
                  <a16:creationId xmlns:a16="http://schemas.microsoft.com/office/drawing/2014/main" id="{49069624-617C-6A41-D224-021E15EBD972}"/>
                </a:ext>
              </a:extLst>
            </p:cNvPr>
            <p:cNvCxnSpPr>
              <a:cxnSpLocks noChangeShapeType="1"/>
            </p:cNvCxnSpPr>
            <p:nvPr/>
          </p:nvCxnSpPr>
          <p:spPr bwMode="auto">
            <a:xfrm>
              <a:off x="4579801" y="779875"/>
              <a:ext cx="0" cy="5164035"/>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2823" name="直接箭头连接符 13">
              <a:extLst>
                <a:ext uri="{FF2B5EF4-FFF2-40B4-BE49-F238E27FC236}">
                  <a16:creationId xmlns:a16="http://schemas.microsoft.com/office/drawing/2014/main" id="{7B0335CD-5403-54CF-51DE-6F5B0AAA8F2F}"/>
                </a:ext>
              </a:extLst>
            </p:cNvPr>
            <p:cNvCxnSpPr>
              <a:cxnSpLocks noChangeShapeType="1"/>
            </p:cNvCxnSpPr>
            <p:nvPr/>
          </p:nvCxnSpPr>
          <p:spPr bwMode="auto">
            <a:xfrm flipH="1">
              <a:off x="1138101" y="779875"/>
              <a:ext cx="345600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2824" name="直接箭头连接符 14">
              <a:extLst>
                <a:ext uri="{FF2B5EF4-FFF2-40B4-BE49-F238E27FC236}">
                  <a16:creationId xmlns:a16="http://schemas.microsoft.com/office/drawing/2014/main" id="{A74125E0-4F81-FECD-D0B2-DE5D4E65FDA3}"/>
                </a:ext>
              </a:extLst>
            </p:cNvPr>
            <p:cNvCxnSpPr>
              <a:cxnSpLocks noChangeShapeType="1"/>
            </p:cNvCxnSpPr>
            <p:nvPr/>
          </p:nvCxnSpPr>
          <p:spPr bwMode="auto">
            <a:xfrm flipH="1">
              <a:off x="3151051" y="5929725"/>
              <a:ext cx="144000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2825" name="直接箭头连接符 16">
              <a:extLst>
                <a:ext uri="{FF2B5EF4-FFF2-40B4-BE49-F238E27FC236}">
                  <a16:creationId xmlns:a16="http://schemas.microsoft.com/office/drawing/2014/main" id="{1D368DC0-21EE-1C8A-20AF-FA95308D16AC}"/>
                </a:ext>
              </a:extLst>
            </p:cNvPr>
            <p:cNvCxnSpPr>
              <a:cxnSpLocks noChangeShapeType="1"/>
            </p:cNvCxnSpPr>
            <p:nvPr/>
          </p:nvCxnSpPr>
          <p:spPr bwMode="auto">
            <a:xfrm flipV="1">
              <a:off x="3151051" y="5917025"/>
              <a:ext cx="0" cy="50400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grpSp>
      <p:grpSp>
        <p:nvGrpSpPr>
          <p:cNvPr id="3" name="组合 27">
            <a:extLst>
              <a:ext uri="{FF2B5EF4-FFF2-40B4-BE49-F238E27FC236}">
                <a16:creationId xmlns:a16="http://schemas.microsoft.com/office/drawing/2014/main" id="{2D3917B1-7981-2650-794B-48B771AB0097}"/>
              </a:ext>
            </a:extLst>
          </p:cNvPr>
          <p:cNvGrpSpPr>
            <a:grpSpLocks/>
          </p:cNvGrpSpPr>
          <p:nvPr/>
        </p:nvGrpSpPr>
        <p:grpSpPr bwMode="auto">
          <a:xfrm>
            <a:off x="1733550" y="5492750"/>
            <a:ext cx="939800" cy="923925"/>
            <a:chOff x="1733551" y="5492749"/>
            <a:chExt cx="939799" cy="923617"/>
          </a:xfrm>
        </p:grpSpPr>
        <p:cxnSp>
          <p:nvCxnSpPr>
            <p:cNvPr id="162827" name="直接箭头连接符 18">
              <a:extLst>
                <a:ext uri="{FF2B5EF4-FFF2-40B4-BE49-F238E27FC236}">
                  <a16:creationId xmlns:a16="http://schemas.microsoft.com/office/drawing/2014/main" id="{6522B245-6DE0-7933-76BB-756197DCC56C}"/>
                </a:ext>
              </a:extLst>
            </p:cNvPr>
            <p:cNvCxnSpPr>
              <a:cxnSpLocks noChangeShapeType="1"/>
            </p:cNvCxnSpPr>
            <p:nvPr/>
          </p:nvCxnSpPr>
          <p:spPr bwMode="auto">
            <a:xfrm flipV="1">
              <a:off x="2654300" y="5981700"/>
              <a:ext cx="0" cy="434666"/>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2828" name="直接箭头连接符 21">
              <a:extLst>
                <a:ext uri="{FF2B5EF4-FFF2-40B4-BE49-F238E27FC236}">
                  <a16:creationId xmlns:a16="http://schemas.microsoft.com/office/drawing/2014/main" id="{01F52530-F2F8-35D7-DFE7-9C1D882F418F}"/>
                </a:ext>
              </a:extLst>
            </p:cNvPr>
            <p:cNvCxnSpPr>
              <a:cxnSpLocks noChangeShapeType="1"/>
            </p:cNvCxnSpPr>
            <p:nvPr/>
          </p:nvCxnSpPr>
          <p:spPr bwMode="auto">
            <a:xfrm>
              <a:off x="1733551" y="5988051"/>
              <a:ext cx="939799"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2829" name="直接箭头连接符 26">
              <a:extLst>
                <a:ext uri="{FF2B5EF4-FFF2-40B4-BE49-F238E27FC236}">
                  <a16:creationId xmlns:a16="http://schemas.microsoft.com/office/drawing/2014/main" id="{E2A0B126-34F6-A431-79DB-8A6B588609C9}"/>
                </a:ext>
              </a:extLst>
            </p:cNvPr>
            <p:cNvCxnSpPr>
              <a:cxnSpLocks noChangeShapeType="1"/>
            </p:cNvCxnSpPr>
            <p:nvPr/>
          </p:nvCxnSpPr>
          <p:spPr bwMode="auto">
            <a:xfrm>
              <a:off x="1758951" y="5492749"/>
              <a:ext cx="0" cy="50400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grpSp>
      <p:grpSp>
        <p:nvGrpSpPr>
          <p:cNvPr id="4" name="组合 37">
            <a:extLst>
              <a:ext uri="{FF2B5EF4-FFF2-40B4-BE49-F238E27FC236}">
                <a16:creationId xmlns:a16="http://schemas.microsoft.com/office/drawing/2014/main" id="{4E365E5B-C3AF-FFFA-3C03-995909438269}"/>
              </a:ext>
            </a:extLst>
          </p:cNvPr>
          <p:cNvGrpSpPr>
            <a:grpSpLocks/>
          </p:cNvGrpSpPr>
          <p:nvPr/>
        </p:nvGrpSpPr>
        <p:grpSpPr bwMode="auto">
          <a:xfrm>
            <a:off x="285750" y="1358900"/>
            <a:ext cx="2751138" cy="2230438"/>
            <a:chOff x="285750" y="1358901"/>
            <a:chExt cx="2751262" cy="2231099"/>
          </a:xfrm>
        </p:grpSpPr>
        <p:cxnSp>
          <p:nvCxnSpPr>
            <p:cNvPr id="162831" name="直接箭头连接符 30">
              <a:extLst>
                <a:ext uri="{FF2B5EF4-FFF2-40B4-BE49-F238E27FC236}">
                  <a16:creationId xmlns:a16="http://schemas.microsoft.com/office/drawing/2014/main" id="{C1C98C7F-E833-3549-EDA1-60BAAECE0B4E}"/>
                </a:ext>
              </a:extLst>
            </p:cNvPr>
            <p:cNvCxnSpPr>
              <a:cxnSpLocks noChangeShapeType="1"/>
            </p:cNvCxnSpPr>
            <p:nvPr/>
          </p:nvCxnSpPr>
          <p:spPr bwMode="auto">
            <a:xfrm>
              <a:off x="285750" y="1358901"/>
              <a:ext cx="84455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2832" name="直接箭头连接符 32">
              <a:extLst>
                <a:ext uri="{FF2B5EF4-FFF2-40B4-BE49-F238E27FC236}">
                  <a16:creationId xmlns:a16="http://schemas.microsoft.com/office/drawing/2014/main" id="{900BD00B-BD5E-3B82-A8BC-2A1CAE7AC52C}"/>
                </a:ext>
              </a:extLst>
            </p:cNvPr>
            <p:cNvCxnSpPr>
              <a:cxnSpLocks noChangeShapeType="1"/>
            </p:cNvCxnSpPr>
            <p:nvPr/>
          </p:nvCxnSpPr>
          <p:spPr bwMode="auto">
            <a:xfrm>
              <a:off x="306251" y="1358901"/>
              <a:ext cx="0" cy="2178049"/>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2833" name="直接箭头连接符 35">
              <a:extLst>
                <a:ext uri="{FF2B5EF4-FFF2-40B4-BE49-F238E27FC236}">
                  <a16:creationId xmlns:a16="http://schemas.microsoft.com/office/drawing/2014/main" id="{804DDFDF-9691-9D69-3F0B-26EBDD3B19FC}"/>
                </a:ext>
              </a:extLst>
            </p:cNvPr>
            <p:cNvCxnSpPr>
              <a:cxnSpLocks noChangeShapeType="1"/>
            </p:cNvCxnSpPr>
            <p:nvPr/>
          </p:nvCxnSpPr>
          <p:spPr bwMode="auto">
            <a:xfrm>
              <a:off x="299901" y="3562350"/>
              <a:ext cx="115451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2834" name="直接箭头连接符 38">
              <a:extLst>
                <a:ext uri="{FF2B5EF4-FFF2-40B4-BE49-F238E27FC236}">
                  <a16:creationId xmlns:a16="http://schemas.microsoft.com/office/drawing/2014/main" id="{D3A01DC1-9CC8-03C1-FDA5-E97596D24593}"/>
                </a:ext>
              </a:extLst>
            </p:cNvPr>
            <p:cNvCxnSpPr>
              <a:cxnSpLocks noChangeShapeType="1"/>
            </p:cNvCxnSpPr>
            <p:nvPr/>
          </p:nvCxnSpPr>
          <p:spPr bwMode="auto">
            <a:xfrm>
              <a:off x="1462212" y="3302000"/>
              <a:ext cx="0" cy="28800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162835" name="直接箭头连接符 40">
              <a:extLst>
                <a:ext uri="{FF2B5EF4-FFF2-40B4-BE49-F238E27FC236}">
                  <a16:creationId xmlns:a16="http://schemas.microsoft.com/office/drawing/2014/main" id="{73EADEC9-66D8-7BBD-7541-91740BD810F8}"/>
                </a:ext>
              </a:extLst>
            </p:cNvPr>
            <p:cNvCxnSpPr>
              <a:cxnSpLocks noChangeShapeType="1"/>
            </p:cNvCxnSpPr>
            <p:nvPr/>
          </p:nvCxnSpPr>
          <p:spPr bwMode="auto">
            <a:xfrm>
              <a:off x="3037012" y="3274350"/>
              <a:ext cx="0" cy="28800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162836" name="直接箭头连接符 41">
              <a:extLst>
                <a:ext uri="{FF2B5EF4-FFF2-40B4-BE49-F238E27FC236}">
                  <a16:creationId xmlns:a16="http://schemas.microsoft.com/office/drawing/2014/main" id="{E1E685FF-FC60-8068-57A1-F57B4465A919}"/>
                </a:ext>
              </a:extLst>
            </p:cNvPr>
            <p:cNvCxnSpPr>
              <a:cxnSpLocks noChangeShapeType="1"/>
            </p:cNvCxnSpPr>
            <p:nvPr/>
          </p:nvCxnSpPr>
          <p:spPr bwMode="auto">
            <a:xfrm>
              <a:off x="1716213" y="2787650"/>
              <a:ext cx="0" cy="28800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162837" name="直接箭头连接符 42">
              <a:extLst>
                <a:ext uri="{FF2B5EF4-FFF2-40B4-BE49-F238E27FC236}">
                  <a16:creationId xmlns:a16="http://schemas.microsoft.com/office/drawing/2014/main" id="{1BC048BD-9A3C-5A32-1E3F-9E92D8F1CDDC}"/>
                </a:ext>
              </a:extLst>
            </p:cNvPr>
            <p:cNvCxnSpPr>
              <a:cxnSpLocks noChangeShapeType="1"/>
            </p:cNvCxnSpPr>
            <p:nvPr/>
          </p:nvCxnSpPr>
          <p:spPr bwMode="auto">
            <a:xfrm>
              <a:off x="2713162" y="2787650"/>
              <a:ext cx="0" cy="28800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162838" name="直接箭头连接符 43">
              <a:extLst>
                <a:ext uri="{FF2B5EF4-FFF2-40B4-BE49-F238E27FC236}">
                  <a16:creationId xmlns:a16="http://schemas.microsoft.com/office/drawing/2014/main" id="{B91E9817-56D5-A4A5-F647-8FB2A21145AF}"/>
                </a:ext>
              </a:extLst>
            </p:cNvPr>
            <p:cNvCxnSpPr>
              <a:cxnSpLocks noChangeShapeType="1"/>
            </p:cNvCxnSpPr>
            <p:nvPr/>
          </p:nvCxnSpPr>
          <p:spPr bwMode="auto">
            <a:xfrm>
              <a:off x="2230562" y="2165350"/>
              <a:ext cx="0" cy="216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2839" name="直接箭头连接符 45">
              <a:extLst>
                <a:ext uri="{FF2B5EF4-FFF2-40B4-BE49-F238E27FC236}">
                  <a16:creationId xmlns:a16="http://schemas.microsoft.com/office/drawing/2014/main" id="{4216D65A-C85C-697C-05FC-9A194CE90CE9}"/>
                </a:ext>
              </a:extLst>
            </p:cNvPr>
            <p:cNvCxnSpPr>
              <a:cxnSpLocks noChangeShapeType="1"/>
            </p:cNvCxnSpPr>
            <p:nvPr/>
          </p:nvCxnSpPr>
          <p:spPr bwMode="auto">
            <a:xfrm>
              <a:off x="1095102" y="2190750"/>
              <a:ext cx="115451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2840" name="直接箭头连接符 46">
              <a:extLst>
                <a:ext uri="{FF2B5EF4-FFF2-40B4-BE49-F238E27FC236}">
                  <a16:creationId xmlns:a16="http://schemas.microsoft.com/office/drawing/2014/main" id="{EE98E1CC-EF99-2E58-7652-877FB3E05405}"/>
                </a:ext>
              </a:extLst>
            </p:cNvPr>
            <p:cNvCxnSpPr>
              <a:cxnSpLocks noChangeShapeType="1"/>
            </p:cNvCxnSpPr>
            <p:nvPr/>
          </p:nvCxnSpPr>
          <p:spPr bwMode="auto">
            <a:xfrm>
              <a:off x="1130300" y="1877350"/>
              <a:ext cx="0" cy="28800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grpSp>
      <p:sp>
        <p:nvSpPr>
          <p:cNvPr id="162841" name="矩形 25">
            <a:extLst>
              <a:ext uri="{FF2B5EF4-FFF2-40B4-BE49-F238E27FC236}">
                <a16:creationId xmlns:a16="http://schemas.microsoft.com/office/drawing/2014/main" id="{6919C0E2-3018-783D-C01A-7EA81E9C96E2}"/>
              </a:ext>
            </a:extLst>
          </p:cNvPr>
          <p:cNvSpPr>
            <a:spLocks noChangeArrowheads="1"/>
          </p:cNvSpPr>
          <p:nvPr/>
        </p:nvSpPr>
        <p:spPr bwMode="auto">
          <a:xfrm>
            <a:off x="117475" y="925513"/>
            <a:ext cx="676275" cy="293687"/>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2842" name="矩形 26">
            <a:extLst>
              <a:ext uri="{FF2B5EF4-FFF2-40B4-BE49-F238E27FC236}">
                <a16:creationId xmlns:a16="http://schemas.microsoft.com/office/drawing/2014/main" id="{D8A6AC77-24F3-934D-A3AE-35C7FC55BBCF}"/>
              </a:ext>
            </a:extLst>
          </p:cNvPr>
          <p:cNvSpPr>
            <a:spLocks noChangeArrowheads="1"/>
          </p:cNvSpPr>
          <p:nvPr/>
        </p:nvSpPr>
        <p:spPr bwMode="auto">
          <a:xfrm>
            <a:off x="2544763" y="892175"/>
            <a:ext cx="676275" cy="293688"/>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2843" name="矩形 27">
            <a:extLst>
              <a:ext uri="{FF2B5EF4-FFF2-40B4-BE49-F238E27FC236}">
                <a16:creationId xmlns:a16="http://schemas.microsoft.com/office/drawing/2014/main" id="{A135B938-981E-436D-21DA-5E3DF7514750}"/>
              </a:ext>
            </a:extLst>
          </p:cNvPr>
          <p:cNvSpPr>
            <a:spLocks noChangeArrowheads="1"/>
          </p:cNvSpPr>
          <p:nvPr/>
        </p:nvSpPr>
        <p:spPr bwMode="auto">
          <a:xfrm>
            <a:off x="2713038" y="1365250"/>
            <a:ext cx="655637"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2844" name="矩形 28">
            <a:extLst>
              <a:ext uri="{FF2B5EF4-FFF2-40B4-BE49-F238E27FC236}">
                <a16:creationId xmlns:a16="http://schemas.microsoft.com/office/drawing/2014/main" id="{ECCCE5BE-876C-B7C8-27DA-9C99D5C687D3}"/>
              </a:ext>
            </a:extLst>
          </p:cNvPr>
          <p:cNvSpPr>
            <a:spLocks noChangeArrowheads="1"/>
          </p:cNvSpPr>
          <p:nvPr/>
        </p:nvSpPr>
        <p:spPr bwMode="auto">
          <a:xfrm>
            <a:off x="296863" y="2924175"/>
            <a:ext cx="949325"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2845" name="矩形 29">
            <a:extLst>
              <a:ext uri="{FF2B5EF4-FFF2-40B4-BE49-F238E27FC236}">
                <a16:creationId xmlns:a16="http://schemas.microsoft.com/office/drawing/2014/main" id="{4D5C2D36-CB40-21B1-CDB4-8BB7A2CB8459}"/>
              </a:ext>
            </a:extLst>
          </p:cNvPr>
          <p:cNvSpPr>
            <a:spLocks noChangeArrowheads="1"/>
          </p:cNvSpPr>
          <p:nvPr/>
        </p:nvSpPr>
        <p:spPr bwMode="auto">
          <a:xfrm>
            <a:off x="3165475" y="2901950"/>
            <a:ext cx="947738" cy="292100"/>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2846" name="矩形 30">
            <a:extLst>
              <a:ext uri="{FF2B5EF4-FFF2-40B4-BE49-F238E27FC236}">
                <a16:creationId xmlns:a16="http://schemas.microsoft.com/office/drawing/2014/main" id="{B1BFAA4C-440D-005A-3818-7D773839F64E}"/>
              </a:ext>
            </a:extLst>
          </p:cNvPr>
          <p:cNvSpPr>
            <a:spLocks noChangeArrowheads="1"/>
          </p:cNvSpPr>
          <p:nvPr/>
        </p:nvSpPr>
        <p:spPr bwMode="auto">
          <a:xfrm>
            <a:off x="274638" y="1400175"/>
            <a:ext cx="519112"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2847" name="矩形 31">
            <a:extLst>
              <a:ext uri="{FF2B5EF4-FFF2-40B4-BE49-F238E27FC236}">
                <a16:creationId xmlns:a16="http://schemas.microsoft.com/office/drawing/2014/main" id="{0BDF3C39-6C70-3BEE-80D0-6D41FAA9B8BB}"/>
              </a:ext>
            </a:extLst>
          </p:cNvPr>
          <p:cNvSpPr>
            <a:spLocks noChangeArrowheads="1"/>
          </p:cNvSpPr>
          <p:nvPr/>
        </p:nvSpPr>
        <p:spPr bwMode="auto">
          <a:xfrm>
            <a:off x="433388" y="5113338"/>
            <a:ext cx="519112"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2848" name="矩形 32">
            <a:extLst>
              <a:ext uri="{FF2B5EF4-FFF2-40B4-BE49-F238E27FC236}">
                <a16:creationId xmlns:a16="http://schemas.microsoft.com/office/drawing/2014/main" id="{AA5A63AE-9ACB-09F2-B169-79AC7DF36485}"/>
              </a:ext>
            </a:extLst>
          </p:cNvPr>
          <p:cNvSpPr>
            <a:spLocks noChangeArrowheads="1"/>
          </p:cNvSpPr>
          <p:nvPr/>
        </p:nvSpPr>
        <p:spPr bwMode="auto">
          <a:xfrm>
            <a:off x="3503613" y="6118225"/>
            <a:ext cx="711200"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2849" name="矩形 33">
            <a:extLst>
              <a:ext uri="{FF2B5EF4-FFF2-40B4-BE49-F238E27FC236}">
                <a16:creationId xmlns:a16="http://schemas.microsoft.com/office/drawing/2014/main" id="{6F03B341-4299-E076-0499-DA19F0A1CF3D}"/>
              </a:ext>
            </a:extLst>
          </p:cNvPr>
          <p:cNvSpPr>
            <a:spLocks noChangeArrowheads="1"/>
          </p:cNvSpPr>
          <p:nvPr/>
        </p:nvSpPr>
        <p:spPr bwMode="auto">
          <a:xfrm>
            <a:off x="3176588" y="5170488"/>
            <a:ext cx="519112"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2850" name="矩形 34">
            <a:extLst>
              <a:ext uri="{FF2B5EF4-FFF2-40B4-BE49-F238E27FC236}">
                <a16:creationId xmlns:a16="http://schemas.microsoft.com/office/drawing/2014/main" id="{B8360E3B-C8CB-75B5-1213-285A3E4F1556}"/>
              </a:ext>
            </a:extLst>
          </p:cNvPr>
          <p:cNvSpPr>
            <a:spLocks noChangeArrowheads="1"/>
          </p:cNvSpPr>
          <p:nvPr/>
        </p:nvSpPr>
        <p:spPr bwMode="auto">
          <a:xfrm>
            <a:off x="285750" y="3816350"/>
            <a:ext cx="542925" cy="292100"/>
          </a:xfrm>
          <a:prstGeom prst="rect">
            <a:avLst/>
          </a:prstGeom>
          <a:solidFill>
            <a:schemeClr val="tx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2851" name="矩形 35">
            <a:extLst>
              <a:ext uri="{FF2B5EF4-FFF2-40B4-BE49-F238E27FC236}">
                <a16:creationId xmlns:a16="http://schemas.microsoft.com/office/drawing/2014/main" id="{4744EEF0-9350-E4B3-5020-366A223EEC79}"/>
              </a:ext>
            </a:extLst>
          </p:cNvPr>
          <p:cNvSpPr>
            <a:spLocks noChangeArrowheads="1"/>
          </p:cNvSpPr>
          <p:nvPr/>
        </p:nvSpPr>
        <p:spPr bwMode="auto">
          <a:xfrm>
            <a:off x="4413250" y="0"/>
            <a:ext cx="37639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1</a:t>
            </a:r>
            <a:r>
              <a:rPr lang="zh-CN" altLang="en-US" sz="1800">
                <a:latin typeface="微软雅黑" panose="020B0503020204020204" pitchFamily="34" charset="-122"/>
                <a:ea typeface="微软雅黑" panose="020B0503020204020204" pitchFamily="34" charset="-122"/>
              </a:rPr>
              <a:t>）取指令并计算下条指令地址（公共操作），记为 </a:t>
            </a:r>
            <a:r>
              <a:rPr lang="en-US" altLang="zh-CN" sz="1800">
                <a:latin typeface="微软雅黑" panose="020B0503020204020204" pitchFamily="34" charset="-122"/>
                <a:ea typeface="微软雅黑" panose="020B0503020204020204" pitchFamily="34" charset="-122"/>
              </a:rPr>
              <a:t>IFetch</a:t>
            </a:r>
            <a:br>
              <a:rPr lang="en-US" altLang="zh-CN" sz="1800">
                <a:latin typeface="微软雅黑" panose="020B0503020204020204" pitchFamily="34" charset="-122"/>
                <a:ea typeface="微软雅黑" panose="020B0503020204020204" pitchFamily="34" charset="-122"/>
              </a:rPr>
            </a:br>
            <a:endParaRPr lang="zh-CN" altLang="en-US" sz="18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animEffect transition="in" filter="randombar(horizontal)">
                                      <p:cBhvr>
                                        <p:cTn id="7" dur="500"/>
                                        <p:tgtEl>
                                          <p:spTgt spid="316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316419">
                                            <p:txEl>
                                              <p:pRg st="1" end="1"/>
                                            </p:txEl>
                                          </p:spTgt>
                                        </p:tgtEl>
                                        <p:attrNameLst>
                                          <p:attrName>style.visibility</p:attrName>
                                        </p:attrNameLst>
                                      </p:cBhvr>
                                      <p:to>
                                        <p:strVal val="visible"/>
                                      </p:to>
                                    </p:set>
                                    <p:animEffect transition="in" filter="randombar(horizontal)">
                                      <p:cBhvr>
                                        <p:cTn id="12" dur="500"/>
                                        <p:tgtEl>
                                          <p:spTgt spid="3164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316419">
                                            <p:txEl>
                                              <p:pRg st="2" end="2"/>
                                            </p:txEl>
                                          </p:spTgt>
                                        </p:tgtEl>
                                        <p:attrNameLst>
                                          <p:attrName>style.visibility</p:attrName>
                                        </p:attrNameLst>
                                      </p:cBhvr>
                                      <p:to>
                                        <p:strVal val="visible"/>
                                      </p:to>
                                    </p:set>
                                    <p:animEffect transition="in" filter="randombar(horizontal)">
                                      <p:cBhvr>
                                        <p:cTn id="17" dur="500"/>
                                        <p:tgtEl>
                                          <p:spTgt spid="3164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4" presetClass="entr" presetSubtype="10" fill="hold" nodeType="clickEffect">
                                  <p:stCondLst>
                                    <p:cond delay="0"/>
                                  </p:stCondLst>
                                  <p:childTnLst>
                                    <p:set>
                                      <p:cBhvr>
                                        <p:cTn id="33" dur="1" fill="hold">
                                          <p:stCondLst>
                                            <p:cond delay="0"/>
                                          </p:stCondLst>
                                        </p:cTn>
                                        <p:tgtEl>
                                          <p:spTgt spid="316419">
                                            <p:txEl>
                                              <p:pRg st="3" end="3"/>
                                            </p:txEl>
                                          </p:spTgt>
                                        </p:tgtEl>
                                        <p:attrNameLst>
                                          <p:attrName>style.visibility</p:attrName>
                                        </p:attrNameLst>
                                      </p:cBhvr>
                                      <p:to>
                                        <p:strVal val="visible"/>
                                      </p:to>
                                    </p:set>
                                    <p:animEffect transition="in" filter="randombar(horizontal)">
                                      <p:cBhvr>
                                        <p:cTn id="34" dur="500"/>
                                        <p:tgtEl>
                                          <p:spTgt spid="316419">
                                            <p:txEl>
                                              <p:pRg st="3" end="3"/>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4" presetClass="entr" presetSubtype="10" fill="hold" nodeType="clickEffect">
                                  <p:stCondLst>
                                    <p:cond delay="0"/>
                                  </p:stCondLst>
                                  <p:childTnLst>
                                    <p:set>
                                      <p:cBhvr>
                                        <p:cTn id="38" dur="1" fill="hold">
                                          <p:stCondLst>
                                            <p:cond delay="0"/>
                                          </p:stCondLst>
                                        </p:cTn>
                                        <p:tgtEl>
                                          <p:spTgt spid="316419">
                                            <p:txEl>
                                              <p:pRg st="4" end="4"/>
                                            </p:txEl>
                                          </p:spTgt>
                                        </p:tgtEl>
                                        <p:attrNameLst>
                                          <p:attrName>style.visibility</p:attrName>
                                        </p:attrNameLst>
                                      </p:cBhvr>
                                      <p:to>
                                        <p:strVal val="visible"/>
                                      </p:to>
                                    </p:set>
                                    <p:animEffect transition="in" filter="randombar(horizontal)">
                                      <p:cBhvr>
                                        <p:cTn id="39" dur="500"/>
                                        <p:tgtEl>
                                          <p:spTgt spid="316419">
                                            <p:txEl>
                                              <p:pRg st="4" end="4"/>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4" presetClass="entr" presetSubtype="10" fill="hold" nodeType="clickEffect">
                                  <p:stCondLst>
                                    <p:cond delay="0"/>
                                  </p:stCondLst>
                                  <p:childTnLst>
                                    <p:set>
                                      <p:cBhvr>
                                        <p:cTn id="43" dur="1" fill="hold">
                                          <p:stCondLst>
                                            <p:cond delay="0"/>
                                          </p:stCondLst>
                                        </p:cTn>
                                        <p:tgtEl>
                                          <p:spTgt spid="316419">
                                            <p:txEl>
                                              <p:pRg st="5" end="5"/>
                                            </p:txEl>
                                          </p:spTgt>
                                        </p:tgtEl>
                                        <p:attrNameLst>
                                          <p:attrName>style.visibility</p:attrName>
                                        </p:attrNameLst>
                                      </p:cBhvr>
                                      <p:to>
                                        <p:strVal val="visible"/>
                                      </p:to>
                                    </p:set>
                                    <p:animEffect transition="in" filter="randombar(horizontal)">
                                      <p:cBhvr>
                                        <p:cTn id="44" dur="500"/>
                                        <p:tgtEl>
                                          <p:spTgt spid="316419">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4" presetClass="entr" presetSubtype="10" fill="hold" nodeType="clickEffect">
                                  <p:stCondLst>
                                    <p:cond delay="0"/>
                                  </p:stCondLst>
                                  <p:childTnLst>
                                    <p:set>
                                      <p:cBhvr>
                                        <p:cTn id="48" dur="1" fill="hold">
                                          <p:stCondLst>
                                            <p:cond delay="0"/>
                                          </p:stCondLst>
                                        </p:cTn>
                                        <p:tgtEl>
                                          <p:spTgt spid="316419">
                                            <p:txEl>
                                              <p:pRg st="6" end="6"/>
                                            </p:txEl>
                                          </p:spTgt>
                                        </p:tgtEl>
                                        <p:attrNameLst>
                                          <p:attrName>style.visibility</p:attrName>
                                        </p:attrNameLst>
                                      </p:cBhvr>
                                      <p:to>
                                        <p:strVal val="visible"/>
                                      </p:to>
                                    </p:set>
                                    <p:animEffect transition="in" filter="randombar(horizontal)">
                                      <p:cBhvr>
                                        <p:cTn id="49" dur="500"/>
                                        <p:tgtEl>
                                          <p:spTgt spid="316419">
                                            <p:txEl>
                                              <p:pRg st="6" end="6"/>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4" presetClass="entr" presetSubtype="10" fill="hold" nodeType="clickEffect">
                                  <p:stCondLst>
                                    <p:cond delay="0"/>
                                  </p:stCondLst>
                                  <p:childTnLst>
                                    <p:set>
                                      <p:cBhvr>
                                        <p:cTn id="53" dur="1" fill="hold">
                                          <p:stCondLst>
                                            <p:cond delay="0"/>
                                          </p:stCondLst>
                                        </p:cTn>
                                        <p:tgtEl>
                                          <p:spTgt spid="316419">
                                            <p:txEl>
                                              <p:pRg st="7" end="7"/>
                                            </p:txEl>
                                          </p:spTgt>
                                        </p:tgtEl>
                                        <p:attrNameLst>
                                          <p:attrName>style.visibility</p:attrName>
                                        </p:attrNameLst>
                                      </p:cBhvr>
                                      <p:to>
                                        <p:strVal val="visible"/>
                                      </p:to>
                                    </p:set>
                                    <p:animEffect transition="in" filter="randombar(horizontal)">
                                      <p:cBhvr>
                                        <p:cTn id="54" dur="500"/>
                                        <p:tgtEl>
                                          <p:spTgt spid="3164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图片 19">
            <a:extLst>
              <a:ext uri="{FF2B5EF4-FFF2-40B4-BE49-F238E27FC236}">
                <a16:creationId xmlns:a16="http://schemas.microsoft.com/office/drawing/2014/main" id="{B38D0945-699E-8BFC-DA3E-C86B2565D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501650"/>
            <a:ext cx="701040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2" name="Rectangle 2">
            <a:extLst>
              <a:ext uri="{FF2B5EF4-FFF2-40B4-BE49-F238E27FC236}">
                <a16:creationId xmlns:a16="http://schemas.microsoft.com/office/drawing/2014/main" id="{A882A43B-3030-6B33-D6B7-0FFBC621DC83}"/>
              </a:ext>
            </a:extLst>
          </p:cNvPr>
          <p:cNvSpPr>
            <a:spLocks noGrp="1" noChangeArrowheads="1"/>
          </p:cNvSpPr>
          <p:nvPr>
            <p:ph type="title"/>
          </p:nvPr>
        </p:nvSpPr>
        <p:spPr>
          <a:xfrm>
            <a:off x="0" y="120650"/>
            <a:ext cx="3941763" cy="427038"/>
          </a:xfrm>
        </p:spPr>
        <p:txBody>
          <a:bodyPr/>
          <a:lstStyle/>
          <a:p>
            <a:r>
              <a:rPr lang="zh-CN" altLang="en-US">
                <a:ea typeface="宋体" panose="02010600030101010101" pitchFamily="2" charset="-122"/>
              </a:rPr>
              <a:t>各类指令执行过程分析</a:t>
            </a:r>
          </a:p>
        </p:txBody>
      </p:sp>
      <p:sp>
        <p:nvSpPr>
          <p:cNvPr id="132100" name="Rectangle 3">
            <a:extLst>
              <a:ext uri="{FF2B5EF4-FFF2-40B4-BE49-F238E27FC236}">
                <a16:creationId xmlns:a16="http://schemas.microsoft.com/office/drawing/2014/main" id="{33950B1F-84CA-699E-9858-B0E2EAEAA8A6}"/>
              </a:ext>
            </a:extLst>
          </p:cNvPr>
          <p:cNvSpPr>
            <a:spLocks noGrp="1" noChangeArrowheads="1"/>
          </p:cNvSpPr>
          <p:nvPr>
            <p:ph idx="1"/>
          </p:nvPr>
        </p:nvSpPr>
        <p:spPr>
          <a:xfrm>
            <a:off x="233363" y="1112838"/>
            <a:ext cx="1595437" cy="1933575"/>
          </a:xfrm>
        </p:spPr>
        <p:txBody>
          <a:bodyPr/>
          <a:lstStyle/>
          <a:p>
            <a:pPr marL="0" indent="0">
              <a:lnSpc>
                <a:spcPts val="2400"/>
              </a:lnSpc>
              <a:spcBef>
                <a:spcPct val="10000"/>
              </a:spcBef>
            </a:pPr>
            <a:r>
              <a:rPr lang="en-US" altLang="zh-CN">
                <a:solidFill>
                  <a:srgbClr val="0A10F4"/>
                </a:solidFill>
                <a:latin typeface="微软雅黑" panose="020B0503020204020204" pitchFamily="34" charset="-122"/>
                <a:ea typeface="微软雅黑" panose="020B0503020204020204" pitchFamily="34" charset="-122"/>
              </a:rPr>
              <a:t>IR</a:t>
            </a:r>
            <a:r>
              <a:rPr lang="zh-CN" altLang="en-US">
                <a:solidFill>
                  <a:srgbClr val="0A10F4"/>
                </a:solidFill>
                <a:latin typeface="微软雅黑" panose="020B0503020204020204" pitchFamily="34" charset="-122"/>
                <a:ea typeface="微软雅黑" panose="020B0503020204020204" pitchFamily="34" charset="-122"/>
              </a:rPr>
              <a:t>的</a:t>
            </a:r>
            <a:r>
              <a:rPr lang="en-US" altLang="zh-CN">
                <a:solidFill>
                  <a:srgbClr val="0A10F4"/>
                </a:solidFill>
                <a:latin typeface="微软雅黑" panose="020B0503020204020204" pitchFamily="34" charset="-122"/>
                <a:ea typeface="微软雅黑" panose="020B0503020204020204" pitchFamily="34" charset="-122"/>
              </a:rPr>
              <a:t>OP</a:t>
            </a:r>
            <a:r>
              <a:rPr lang="zh-CN" altLang="en-US">
                <a:solidFill>
                  <a:srgbClr val="0A10F4"/>
                </a:solidFill>
                <a:latin typeface="微软雅黑" panose="020B0503020204020204" pitchFamily="34" charset="-122"/>
                <a:ea typeface="微软雅黑" panose="020B0503020204020204" pitchFamily="34" charset="-122"/>
              </a:rPr>
              <a:t>及</a:t>
            </a:r>
            <a:r>
              <a:rPr lang="en-US" altLang="zh-CN">
                <a:solidFill>
                  <a:srgbClr val="0A10F4"/>
                </a:solidFill>
                <a:latin typeface="微软雅黑" panose="020B0503020204020204" pitchFamily="34" charset="-122"/>
                <a:ea typeface="微软雅黑" panose="020B0503020204020204" pitchFamily="34" charset="-122"/>
              </a:rPr>
              <a:t>CC</a:t>
            </a:r>
            <a:r>
              <a:rPr lang="zh-CN" altLang="en-US">
                <a:solidFill>
                  <a:srgbClr val="0A10F4"/>
                </a:solidFill>
                <a:latin typeface="微软雅黑" panose="020B0503020204020204" pitchFamily="34" charset="-122"/>
                <a:ea typeface="微软雅黑" panose="020B0503020204020204" pitchFamily="34" charset="-122"/>
              </a:rPr>
              <a:t>送控制器译码，并根据</a:t>
            </a:r>
            <a:r>
              <a:rPr lang="en-US" altLang="zh-CN">
                <a:solidFill>
                  <a:srgbClr val="0A10F4"/>
                </a:solidFill>
                <a:latin typeface="微软雅黑" panose="020B0503020204020204" pitchFamily="34" charset="-122"/>
                <a:ea typeface="微软雅黑" panose="020B0503020204020204" pitchFamily="34" charset="-122"/>
              </a:rPr>
              <a:t>Rs</a:t>
            </a:r>
            <a:r>
              <a:rPr lang="zh-CN" altLang="en-US">
                <a:solidFill>
                  <a:srgbClr val="0A10F4"/>
                </a:solidFill>
                <a:latin typeface="微软雅黑" panose="020B0503020204020204" pitchFamily="34" charset="-122"/>
                <a:ea typeface="微软雅黑" panose="020B0503020204020204" pitchFamily="34" charset="-122"/>
              </a:rPr>
              <a:t>和</a:t>
            </a:r>
            <a:r>
              <a:rPr lang="en-US" altLang="zh-CN">
                <a:solidFill>
                  <a:srgbClr val="0A10F4"/>
                </a:solidFill>
                <a:latin typeface="微软雅黑" panose="020B0503020204020204" pitchFamily="34" charset="-122"/>
                <a:ea typeface="微软雅黑" panose="020B0503020204020204" pitchFamily="34" charset="-122"/>
              </a:rPr>
              <a:t>Rt</a:t>
            </a:r>
            <a:r>
              <a:rPr lang="zh-CN" altLang="en-US">
                <a:solidFill>
                  <a:srgbClr val="0A10F4"/>
                </a:solidFill>
                <a:latin typeface="微软雅黑" panose="020B0503020204020204" pitchFamily="34" charset="-122"/>
                <a:ea typeface="微软雅黑" panose="020B0503020204020204" pitchFamily="34" charset="-122"/>
              </a:rPr>
              <a:t>读取寄存器中数据</a:t>
            </a:r>
            <a:endParaRPr lang="en-US" altLang="zh-CN">
              <a:solidFill>
                <a:srgbClr val="0A10F4"/>
              </a:solidFill>
              <a:latin typeface="微软雅黑" panose="020B0503020204020204" pitchFamily="34" charset="-122"/>
              <a:ea typeface="微软雅黑" panose="020B0503020204020204" pitchFamily="34" charset="-122"/>
            </a:endParaRPr>
          </a:p>
          <a:p>
            <a:pPr marL="0" indent="0"/>
            <a:r>
              <a:rPr lang="zh-CN" altLang="en-US">
                <a:solidFill>
                  <a:srgbClr val="009900"/>
                </a:solidFill>
                <a:latin typeface="微软雅黑" panose="020B0503020204020204" pitchFamily="34" charset="-122"/>
                <a:ea typeface="微软雅黑" panose="020B0503020204020204" pitchFamily="34" charset="-122"/>
              </a:rPr>
              <a:t>加法器空闲，投机计算主存地址</a:t>
            </a:r>
            <a:endParaRPr lang="en-US" altLang="zh-CN">
              <a:solidFill>
                <a:srgbClr val="009900"/>
              </a:solidFill>
              <a:latin typeface="微软雅黑" panose="020B0503020204020204" pitchFamily="34" charset="-122"/>
              <a:ea typeface="微软雅黑" panose="020B0503020204020204" pitchFamily="34" charset="-122"/>
            </a:endParaRPr>
          </a:p>
        </p:txBody>
      </p:sp>
      <p:grpSp>
        <p:nvGrpSpPr>
          <p:cNvPr id="2" name="组合 72">
            <a:extLst>
              <a:ext uri="{FF2B5EF4-FFF2-40B4-BE49-F238E27FC236}">
                <a16:creationId xmlns:a16="http://schemas.microsoft.com/office/drawing/2014/main" id="{1AEBDB30-C136-CF19-67DF-2DAA474C0333}"/>
              </a:ext>
            </a:extLst>
          </p:cNvPr>
          <p:cNvGrpSpPr>
            <a:grpSpLocks/>
          </p:cNvGrpSpPr>
          <p:nvPr/>
        </p:nvGrpSpPr>
        <p:grpSpPr bwMode="auto">
          <a:xfrm>
            <a:off x="3441700" y="2513013"/>
            <a:ext cx="3930650" cy="2546350"/>
            <a:chOff x="3441160" y="2513426"/>
            <a:chExt cx="3931950" cy="2546599"/>
          </a:xfrm>
        </p:grpSpPr>
        <p:cxnSp>
          <p:nvCxnSpPr>
            <p:cNvPr id="163845" name="直接箭头连接符 6">
              <a:extLst>
                <a:ext uri="{FF2B5EF4-FFF2-40B4-BE49-F238E27FC236}">
                  <a16:creationId xmlns:a16="http://schemas.microsoft.com/office/drawing/2014/main" id="{AB7BB33C-7925-224E-0A98-DD1389034A70}"/>
                </a:ext>
              </a:extLst>
            </p:cNvPr>
            <p:cNvCxnSpPr>
              <a:cxnSpLocks noChangeShapeType="1"/>
            </p:cNvCxnSpPr>
            <p:nvPr/>
          </p:nvCxnSpPr>
          <p:spPr bwMode="auto">
            <a:xfrm flipH="1">
              <a:off x="4120610" y="4917716"/>
              <a:ext cx="1578003"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46" name="直接箭头连接符 28">
              <a:extLst>
                <a:ext uri="{FF2B5EF4-FFF2-40B4-BE49-F238E27FC236}">
                  <a16:creationId xmlns:a16="http://schemas.microsoft.com/office/drawing/2014/main" id="{C6455B98-13E4-512E-97E1-F150C80DB03D}"/>
                </a:ext>
              </a:extLst>
            </p:cNvPr>
            <p:cNvCxnSpPr>
              <a:cxnSpLocks noChangeShapeType="1"/>
            </p:cNvCxnSpPr>
            <p:nvPr/>
          </p:nvCxnSpPr>
          <p:spPr bwMode="auto">
            <a:xfrm flipH="1">
              <a:off x="5686192" y="4372025"/>
              <a:ext cx="1368000" cy="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163847" name="直接箭头连接符 29">
              <a:extLst>
                <a:ext uri="{FF2B5EF4-FFF2-40B4-BE49-F238E27FC236}">
                  <a16:creationId xmlns:a16="http://schemas.microsoft.com/office/drawing/2014/main" id="{A1408EA1-68BE-8703-1990-0B21EECF862C}"/>
                </a:ext>
              </a:extLst>
            </p:cNvPr>
            <p:cNvCxnSpPr>
              <a:cxnSpLocks noChangeShapeType="1"/>
            </p:cNvCxnSpPr>
            <p:nvPr/>
          </p:nvCxnSpPr>
          <p:spPr bwMode="auto">
            <a:xfrm>
              <a:off x="5686193" y="4372025"/>
              <a:ext cx="0" cy="545691"/>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48" name="直接箭头连接符 34">
              <a:extLst>
                <a:ext uri="{FF2B5EF4-FFF2-40B4-BE49-F238E27FC236}">
                  <a16:creationId xmlns:a16="http://schemas.microsoft.com/office/drawing/2014/main" id="{A94859CA-342C-CE6D-07BA-240FB41EF10B}"/>
                </a:ext>
              </a:extLst>
            </p:cNvPr>
            <p:cNvCxnSpPr>
              <a:cxnSpLocks noChangeShapeType="1"/>
            </p:cNvCxnSpPr>
            <p:nvPr/>
          </p:nvCxnSpPr>
          <p:spPr bwMode="auto">
            <a:xfrm>
              <a:off x="4126960" y="4880025"/>
              <a:ext cx="0" cy="180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49" name="直接箭头连接符 36">
              <a:extLst>
                <a:ext uri="{FF2B5EF4-FFF2-40B4-BE49-F238E27FC236}">
                  <a16:creationId xmlns:a16="http://schemas.microsoft.com/office/drawing/2014/main" id="{864F8542-67A4-CE7C-9EB9-4A31D7FB7F25}"/>
                </a:ext>
              </a:extLst>
            </p:cNvPr>
            <p:cNvCxnSpPr>
              <a:cxnSpLocks noChangeShapeType="1"/>
            </p:cNvCxnSpPr>
            <p:nvPr/>
          </p:nvCxnSpPr>
          <p:spPr bwMode="auto">
            <a:xfrm>
              <a:off x="3777710" y="4700025"/>
              <a:ext cx="0" cy="360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50" name="直接箭头连接符 39">
              <a:extLst>
                <a:ext uri="{FF2B5EF4-FFF2-40B4-BE49-F238E27FC236}">
                  <a16:creationId xmlns:a16="http://schemas.microsoft.com/office/drawing/2014/main" id="{FF1E3D40-E8B8-A30C-1442-47ED71388FFC}"/>
                </a:ext>
              </a:extLst>
            </p:cNvPr>
            <p:cNvCxnSpPr>
              <a:cxnSpLocks noChangeShapeType="1"/>
            </p:cNvCxnSpPr>
            <p:nvPr/>
          </p:nvCxnSpPr>
          <p:spPr bwMode="auto">
            <a:xfrm>
              <a:off x="3453860" y="4516050"/>
              <a:ext cx="0" cy="540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51" name="直接箭头连接符 44">
              <a:extLst>
                <a:ext uri="{FF2B5EF4-FFF2-40B4-BE49-F238E27FC236}">
                  <a16:creationId xmlns:a16="http://schemas.microsoft.com/office/drawing/2014/main" id="{0B6C59A3-066D-36F9-F9E7-B25B92402F0A}"/>
                </a:ext>
              </a:extLst>
            </p:cNvPr>
            <p:cNvCxnSpPr>
              <a:cxnSpLocks noChangeShapeType="1"/>
            </p:cNvCxnSpPr>
            <p:nvPr/>
          </p:nvCxnSpPr>
          <p:spPr bwMode="auto">
            <a:xfrm flipH="1">
              <a:off x="3441160" y="4525216"/>
              <a:ext cx="104400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52" name="直接箭头连接符 47">
              <a:extLst>
                <a:ext uri="{FF2B5EF4-FFF2-40B4-BE49-F238E27FC236}">
                  <a16:creationId xmlns:a16="http://schemas.microsoft.com/office/drawing/2014/main" id="{2D570004-1F33-1AF8-CE02-1E8C2EC7D1DA}"/>
                </a:ext>
              </a:extLst>
            </p:cNvPr>
            <p:cNvCxnSpPr>
              <a:cxnSpLocks noChangeShapeType="1"/>
            </p:cNvCxnSpPr>
            <p:nvPr/>
          </p:nvCxnSpPr>
          <p:spPr bwMode="auto">
            <a:xfrm>
              <a:off x="4485160" y="3962400"/>
              <a:ext cx="0" cy="575516"/>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53" name="直接箭头连接符 48">
              <a:extLst>
                <a:ext uri="{FF2B5EF4-FFF2-40B4-BE49-F238E27FC236}">
                  <a16:creationId xmlns:a16="http://schemas.microsoft.com/office/drawing/2014/main" id="{DE1B877A-9AAA-1865-A735-65C429CF38AD}"/>
                </a:ext>
              </a:extLst>
            </p:cNvPr>
            <p:cNvCxnSpPr>
              <a:cxnSpLocks noChangeShapeType="1"/>
            </p:cNvCxnSpPr>
            <p:nvPr/>
          </p:nvCxnSpPr>
          <p:spPr bwMode="auto">
            <a:xfrm flipH="1">
              <a:off x="4485160" y="3985466"/>
              <a:ext cx="216000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54" name="直接箭头连接符 49">
              <a:extLst>
                <a:ext uri="{FF2B5EF4-FFF2-40B4-BE49-F238E27FC236}">
                  <a16:creationId xmlns:a16="http://schemas.microsoft.com/office/drawing/2014/main" id="{49CA725A-2FA5-2705-A6A3-E00957E514DD}"/>
                </a:ext>
              </a:extLst>
            </p:cNvPr>
            <p:cNvCxnSpPr>
              <a:cxnSpLocks noChangeShapeType="1"/>
            </p:cNvCxnSpPr>
            <p:nvPr/>
          </p:nvCxnSpPr>
          <p:spPr bwMode="auto">
            <a:xfrm flipH="1">
              <a:off x="3755971" y="4710391"/>
              <a:ext cx="144000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55" name="直接箭头连接符 50">
              <a:extLst>
                <a:ext uri="{FF2B5EF4-FFF2-40B4-BE49-F238E27FC236}">
                  <a16:creationId xmlns:a16="http://schemas.microsoft.com/office/drawing/2014/main" id="{3998432C-167B-C6B0-9B2E-FE575ECB68C6}"/>
                </a:ext>
              </a:extLst>
            </p:cNvPr>
            <p:cNvCxnSpPr>
              <a:cxnSpLocks noChangeShapeType="1"/>
            </p:cNvCxnSpPr>
            <p:nvPr/>
          </p:nvCxnSpPr>
          <p:spPr bwMode="auto">
            <a:xfrm flipH="1">
              <a:off x="5176921" y="4218408"/>
              <a:ext cx="169200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56" name="直接箭头连接符 51">
              <a:extLst>
                <a:ext uri="{FF2B5EF4-FFF2-40B4-BE49-F238E27FC236}">
                  <a16:creationId xmlns:a16="http://schemas.microsoft.com/office/drawing/2014/main" id="{42E03CE7-218C-B6FF-38E6-6F606382AADF}"/>
                </a:ext>
              </a:extLst>
            </p:cNvPr>
            <p:cNvCxnSpPr>
              <a:cxnSpLocks noChangeShapeType="1"/>
            </p:cNvCxnSpPr>
            <p:nvPr/>
          </p:nvCxnSpPr>
          <p:spPr bwMode="auto">
            <a:xfrm flipH="1">
              <a:off x="6645160" y="2513426"/>
              <a:ext cx="0" cy="1508966"/>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57" name="直接箭头连接符 52">
              <a:extLst>
                <a:ext uri="{FF2B5EF4-FFF2-40B4-BE49-F238E27FC236}">
                  <a16:creationId xmlns:a16="http://schemas.microsoft.com/office/drawing/2014/main" id="{21F0F35E-6D40-8C2E-5DBF-FD52D673C5F5}"/>
                </a:ext>
              </a:extLst>
            </p:cNvPr>
            <p:cNvCxnSpPr>
              <a:cxnSpLocks noChangeShapeType="1"/>
            </p:cNvCxnSpPr>
            <p:nvPr/>
          </p:nvCxnSpPr>
          <p:spPr bwMode="auto">
            <a:xfrm flipH="1">
              <a:off x="6839271" y="2875759"/>
              <a:ext cx="0" cy="1332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58" name="直接箭头连接符 53">
              <a:extLst>
                <a:ext uri="{FF2B5EF4-FFF2-40B4-BE49-F238E27FC236}">
                  <a16:creationId xmlns:a16="http://schemas.microsoft.com/office/drawing/2014/main" id="{82DC8B56-5100-46AE-FC2A-4C0A100C8CB0}"/>
                </a:ext>
              </a:extLst>
            </p:cNvPr>
            <p:cNvCxnSpPr>
              <a:cxnSpLocks noChangeShapeType="1"/>
            </p:cNvCxnSpPr>
            <p:nvPr/>
          </p:nvCxnSpPr>
          <p:spPr bwMode="auto">
            <a:xfrm flipH="1">
              <a:off x="5195971" y="4220459"/>
              <a:ext cx="0" cy="504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3859" name="直接箭头连接符 54">
              <a:extLst>
                <a:ext uri="{FF2B5EF4-FFF2-40B4-BE49-F238E27FC236}">
                  <a16:creationId xmlns:a16="http://schemas.microsoft.com/office/drawing/2014/main" id="{807052D7-E956-8969-CF52-7A4A9D17BAF7}"/>
                </a:ext>
              </a:extLst>
            </p:cNvPr>
            <p:cNvCxnSpPr>
              <a:cxnSpLocks noChangeShapeType="1"/>
            </p:cNvCxnSpPr>
            <p:nvPr/>
          </p:nvCxnSpPr>
          <p:spPr bwMode="auto">
            <a:xfrm flipH="1">
              <a:off x="6826571" y="2884925"/>
              <a:ext cx="546539" cy="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163860" name="直接箭头连接符 55">
              <a:extLst>
                <a:ext uri="{FF2B5EF4-FFF2-40B4-BE49-F238E27FC236}">
                  <a16:creationId xmlns:a16="http://schemas.microsoft.com/office/drawing/2014/main" id="{CFA11319-23D3-D2E9-E7B0-A3C122EB5E80}"/>
                </a:ext>
              </a:extLst>
            </p:cNvPr>
            <p:cNvCxnSpPr>
              <a:cxnSpLocks noChangeShapeType="1"/>
            </p:cNvCxnSpPr>
            <p:nvPr/>
          </p:nvCxnSpPr>
          <p:spPr bwMode="auto">
            <a:xfrm flipH="1">
              <a:off x="6617110" y="2513426"/>
              <a:ext cx="756000" cy="15899"/>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grpSp>
      <p:cxnSp>
        <p:nvCxnSpPr>
          <p:cNvPr id="163861" name="直接连接符 24">
            <a:extLst>
              <a:ext uri="{FF2B5EF4-FFF2-40B4-BE49-F238E27FC236}">
                <a16:creationId xmlns:a16="http://schemas.microsoft.com/office/drawing/2014/main" id="{DE0E8CA8-3D81-E9AC-95BF-1D632F659A1A}"/>
              </a:ext>
            </a:extLst>
          </p:cNvPr>
          <p:cNvCxnSpPr>
            <a:cxnSpLocks noChangeShapeType="1"/>
          </p:cNvCxnSpPr>
          <p:nvPr/>
        </p:nvCxnSpPr>
        <p:spPr bwMode="auto">
          <a:xfrm>
            <a:off x="8940800" y="2528888"/>
            <a:ext cx="0" cy="10445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nvGrpSpPr>
          <p:cNvPr id="3" name="组合 81">
            <a:extLst>
              <a:ext uri="{FF2B5EF4-FFF2-40B4-BE49-F238E27FC236}">
                <a16:creationId xmlns:a16="http://schemas.microsoft.com/office/drawing/2014/main" id="{1F716164-5FD0-3B48-5DF9-2076E24291CB}"/>
              </a:ext>
            </a:extLst>
          </p:cNvPr>
          <p:cNvGrpSpPr>
            <a:grpSpLocks/>
          </p:cNvGrpSpPr>
          <p:nvPr/>
        </p:nvGrpSpPr>
        <p:grpSpPr bwMode="auto">
          <a:xfrm>
            <a:off x="3071813" y="1765300"/>
            <a:ext cx="5902325" cy="3303588"/>
            <a:chOff x="3071095" y="1765190"/>
            <a:chExt cx="5903651" cy="3304421"/>
          </a:xfrm>
        </p:grpSpPr>
        <p:grpSp>
          <p:nvGrpSpPr>
            <p:cNvPr id="163863" name="组合 76">
              <a:extLst>
                <a:ext uri="{FF2B5EF4-FFF2-40B4-BE49-F238E27FC236}">
                  <a16:creationId xmlns:a16="http://schemas.microsoft.com/office/drawing/2014/main" id="{65968EE1-F198-5560-2430-B56BE150EE7F}"/>
                </a:ext>
              </a:extLst>
            </p:cNvPr>
            <p:cNvGrpSpPr>
              <a:grpSpLocks/>
            </p:cNvGrpSpPr>
            <p:nvPr/>
          </p:nvGrpSpPr>
          <p:grpSpPr bwMode="auto">
            <a:xfrm>
              <a:off x="3071095" y="2545012"/>
              <a:ext cx="5903651" cy="2524599"/>
              <a:chOff x="3072320" y="2529325"/>
              <a:chExt cx="5903651" cy="2524599"/>
            </a:xfrm>
          </p:grpSpPr>
          <p:cxnSp>
            <p:nvCxnSpPr>
              <p:cNvPr id="163864" name="直接箭头连接符 58">
                <a:extLst>
                  <a:ext uri="{FF2B5EF4-FFF2-40B4-BE49-F238E27FC236}">
                    <a16:creationId xmlns:a16="http://schemas.microsoft.com/office/drawing/2014/main" id="{0EFC7147-A772-0D78-7D49-CDDABD4AAB49}"/>
                  </a:ext>
                </a:extLst>
              </p:cNvPr>
              <p:cNvCxnSpPr>
                <a:cxnSpLocks noChangeShapeType="1"/>
              </p:cNvCxnSpPr>
              <p:nvPr/>
            </p:nvCxnSpPr>
            <p:spPr bwMode="auto">
              <a:xfrm flipH="1" flipV="1">
                <a:off x="8945030" y="2529325"/>
                <a:ext cx="0" cy="1044000"/>
              </a:xfrm>
              <a:prstGeom prst="straightConnector1">
                <a:avLst/>
              </a:prstGeom>
              <a:noFill/>
              <a:ln w="57150">
                <a:solidFill>
                  <a:srgbClr val="009900"/>
                </a:solidFill>
                <a:round/>
                <a:headEnd/>
                <a:tailEnd/>
              </a:ln>
              <a:extLst>
                <a:ext uri="{909E8E84-426E-40DD-AFC4-6F175D3DCCD1}">
                  <a14:hiddenFill xmlns:a14="http://schemas.microsoft.com/office/drawing/2010/main">
                    <a:noFill/>
                  </a14:hiddenFill>
                </a:ext>
              </a:extLst>
            </p:spPr>
          </p:cxnSp>
          <p:cxnSp>
            <p:nvCxnSpPr>
              <p:cNvPr id="163865" name="直接箭头连接符 63">
                <a:extLst>
                  <a:ext uri="{FF2B5EF4-FFF2-40B4-BE49-F238E27FC236}">
                    <a16:creationId xmlns:a16="http://schemas.microsoft.com/office/drawing/2014/main" id="{711A85FC-AA13-FACD-A685-8FADE4F81624}"/>
                  </a:ext>
                </a:extLst>
              </p:cNvPr>
              <p:cNvCxnSpPr>
                <a:cxnSpLocks noChangeShapeType="1"/>
              </p:cNvCxnSpPr>
              <p:nvPr/>
            </p:nvCxnSpPr>
            <p:spPr bwMode="auto">
              <a:xfrm flipH="1">
                <a:off x="3755971" y="3573325"/>
                <a:ext cx="5220000" cy="0"/>
              </a:xfrm>
              <a:prstGeom prst="straightConnector1">
                <a:avLst/>
              </a:prstGeom>
              <a:noFill/>
              <a:ln w="57150">
                <a:solidFill>
                  <a:srgbClr val="009900"/>
                </a:solidFill>
                <a:round/>
                <a:headEnd/>
                <a:tailEnd/>
              </a:ln>
              <a:extLst>
                <a:ext uri="{909E8E84-426E-40DD-AFC4-6F175D3DCCD1}">
                  <a14:hiddenFill xmlns:a14="http://schemas.microsoft.com/office/drawing/2010/main">
                    <a:noFill/>
                  </a14:hiddenFill>
                </a:ext>
              </a:extLst>
            </p:spPr>
          </p:cxnSp>
          <p:cxnSp>
            <p:nvCxnSpPr>
              <p:cNvPr id="163866" name="直接箭头连接符 64">
                <a:extLst>
                  <a:ext uri="{FF2B5EF4-FFF2-40B4-BE49-F238E27FC236}">
                    <a16:creationId xmlns:a16="http://schemas.microsoft.com/office/drawing/2014/main" id="{E01A4C13-11E8-0879-F245-C707D9882230}"/>
                  </a:ext>
                </a:extLst>
              </p:cNvPr>
              <p:cNvCxnSpPr>
                <a:cxnSpLocks noChangeShapeType="1"/>
              </p:cNvCxnSpPr>
              <p:nvPr/>
            </p:nvCxnSpPr>
            <p:spPr bwMode="auto">
              <a:xfrm flipH="1">
                <a:off x="8491050" y="2529325"/>
                <a:ext cx="468000" cy="0"/>
              </a:xfrm>
              <a:prstGeom prst="straightConnector1">
                <a:avLst/>
              </a:prstGeom>
              <a:noFill/>
              <a:ln w="57150">
                <a:solidFill>
                  <a:srgbClr val="009900"/>
                </a:solidFill>
                <a:round/>
                <a:headEnd/>
                <a:tailEnd/>
              </a:ln>
              <a:extLst>
                <a:ext uri="{909E8E84-426E-40DD-AFC4-6F175D3DCCD1}">
                  <a14:hiddenFill xmlns:a14="http://schemas.microsoft.com/office/drawing/2010/main">
                    <a:noFill/>
                  </a14:hiddenFill>
                </a:ext>
              </a:extLst>
            </p:spPr>
          </p:cxnSp>
          <p:cxnSp>
            <p:nvCxnSpPr>
              <p:cNvPr id="163867" name="直接箭头连接符 65">
                <a:extLst>
                  <a:ext uri="{FF2B5EF4-FFF2-40B4-BE49-F238E27FC236}">
                    <a16:creationId xmlns:a16="http://schemas.microsoft.com/office/drawing/2014/main" id="{999E347C-60E9-D33F-61D0-EC43062BF30E}"/>
                  </a:ext>
                </a:extLst>
              </p:cNvPr>
              <p:cNvCxnSpPr>
                <a:cxnSpLocks noChangeShapeType="1"/>
              </p:cNvCxnSpPr>
              <p:nvPr/>
            </p:nvCxnSpPr>
            <p:spPr bwMode="auto">
              <a:xfrm>
                <a:off x="3771360" y="3282949"/>
                <a:ext cx="0" cy="288000"/>
              </a:xfrm>
              <a:prstGeom prst="straightConnector1">
                <a:avLst/>
              </a:prstGeom>
              <a:noFill/>
              <a:ln w="57150">
                <a:solidFill>
                  <a:srgbClr val="009900"/>
                </a:solidFill>
                <a:round/>
                <a:headEnd type="triangle" w="med" len="med"/>
                <a:tailEnd/>
              </a:ln>
              <a:extLst>
                <a:ext uri="{909E8E84-426E-40DD-AFC4-6F175D3DCCD1}">
                  <a14:hiddenFill xmlns:a14="http://schemas.microsoft.com/office/drawing/2010/main">
                    <a:noFill/>
                  </a14:hiddenFill>
                </a:ext>
              </a:extLst>
            </p:spPr>
          </p:cxnSp>
          <p:cxnSp>
            <p:nvCxnSpPr>
              <p:cNvPr id="163868" name="直接箭头连接符 68">
                <a:extLst>
                  <a:ext uri="{FF2B5EF4-FFF2-40B4-BE49-F238E27FC236}">
                    <a16:creationId xmlns:a16="http://schemas.microsoft.com/office/drawing/2014/main" id="{92B440C2-BBD6-3399-8853-31465D8DE9AA}"/>
                  </a:ext>
                </a:extLst>
              </p:cNvPr>
              <p:cNvCxnSpPr>
                <a:cxnSpLocks noChangeShapeType="1"/>
              </p:cNvCxnSpPr>
              <p:nvPr/>
            </p:nvCxnSpPr>
            <p:spPr bwMode="auto">
              <a:xfrm>
                <a:off x="3093550" y="4333924"/>
                <a:ext cx="0" cy="720000"/>
              </a:xfrm>
              <a:prstGeom prst="straightConnector1">
                <a:avLst/>
              </a:prstGeom>
              <a:noFill/>
              <a:ln w="57150">
                <a:solidFill>
                  <a:srgbClr val="009900"/>
                </a:solidFill>
                <a:round/>
                <a:headEnd type="triangle" w="med" len="med"/>
                <a:tailEnd/>
              </a:ln>
              <a:extLst>
                <a:ext uri="{909E8E84-426E-40DD-AFC4-6F175D3DCCD1}">
                  <a14:hiddenFill xmlns:a14="http://schemas.microsoft.com/office/drawing/2010/main">
                    <a:noFill/>
                  </a14:hiddenFill>
                </a:ext>
              </a:extLst>
            </p:spPr>
          </p:cxnSp>
          <p:cxnSp>
            <p:nvCxnSpPr>
              <p:cNvPr id="163869" name="直接箭头连接符 70">
                <a:extLst>
                  <a:ext uri="{FF2B5EF4-FFF2-40B4-BE49-F238E27FC236}">
                    <a16:creationId xmlns:a16="http://schemas.microsoft.com/office/drawing/2014/main" id="{51A7C5C2-1972-85DA-2462-CC55845F7E6A}"/>
                  </a:ext>
                </a:extLst>
              </p:cNvPr>
              <p:cNvCxnSpPr>
                <a:cxnSpLocks noChangeShapeType="1"/>
              </p:cNvCxnSpPr>
              <p:nvPr/>
            </p:nvCxnSpPr>
            <p:spPr bwMode="auto">
              <a:xfrm flipH="1">
                <a:off x="3072320" y="3692572"/>
                <a:ext cx="1116000" cy="0"/>
              </a:xfrm>
              <a:prstGeom prst="straightConnector1">
                <a:avLst/>
              </a:prstGeom>
              <a:noFill/>
              <a:ln w="57150">
                <a:solidFill>
                  <a:srgbClr val="009900"/>
                </a:solidFill>
                <a:round/>
                <a:headEnd/>
                <a:tailEnd/>
              </a:ln>
              <a:extLst>
                <a:ext uri="{909E8E84-426E-40DD-AFC4-6F175D3DCCD1}">
                  <a14:hiddenFill xmlns:a14="http://schemas.microsoft.com/office/drawing/2010/main">
                    <a:noFill/>
                  </a14:hiddenFill>
                </a:ext>
              </a:extLst>
            </p:spPr>
          </p:cxnSp>
          <p:cxnSp>
            <p:nvCxnSpPr>
              <p:cNvPr id="163870" name="直接箭头连接符 71">
                <a:extLst>
                  <a:ext uri="{FF2B5EF4-FFF2-40B4-BE49-F238E27FC236}">
                    <a16:creationId xmlns:a16="http://schemas.microsoft.com/office/drawing/2014/main" id="{81DC9F91-25E9-25CD-1981-FEE94B6D5B99}"/>
                  </a:ext>
                </a:extLst>
              </p:cNvPr>
              <p:cNvCxnSpPr>
                <a:cxnSpLocks noChangeShapeType="1"/>
              </p:cNvCxnSpPr>
              <p:nvPr/>
            </p:nvCxnSpPr>
            <p:spPr bwMode="auto">
              <a:xfrm>
                <a:off x="4175620" y="3248859"/>
                <a:ext cx="0" cy="459541"/>
              </a:xfrm>
              <a:prstGeom prst="straightConnector1">
                <a:avLst/>
              </a:prstGeom>
              <a:noFill/>
              <a:ln w="57150">
                <a:solidFill>
                  <a:srgbClr val="009900"/>
                </a:solidFill>
                <a:round/>
                <a:headEnd type="triangle" w="med" len="med"/>
                <a:tailEnd/>
              </a:ln>
              <a:extLst>
                <a:ext uri="{909E8E84-426E-40DD-AFC4-6F175D3DCCD1}">
                  <a14:hiddenFill xmlns:a14="http://schemas.microsoft.com/office/drawing/2010/main">
                    <a:noFill/>
                  </a14:hiddenFill>
                </a:ext>
              </a:extLst>
            </p:spPr>
          </p:cxnSp>
          <p:cxnSp>
            <p:nvCxnSpPr>
              <p:cNvPr id="163871" name="直接箭头连接符 74">
                <a:extLst>
                  <a:ext uri="{FF2B5EF4-FFF2-40B4-BE49-F238E27FC236}">
                    <a16:creationId xmlns:a16="http://schemas.microsoft.com/office/drawing/2014/main" id="{271C1F2B-0275-C871-E403-6EBD34AEC9F8}"/>
                  </a:ext>
                </a:extLst>
              </p:cNvPr>
              <p:cNvCxnSpPr>
                <a:cxnSpLocks noChangeShapeType="1"/>
              </p:cNvCxnSpPr>
              <p:nvPr/>
            </p:nvCxnSpPr>
            <p:spPr bwMode="auto">
              <a:xfrm>
                <a:off x="3093550" y="3674400"/>
                <a:ext cx="0" cy="288000"/>
              </a:xfrm>
              <a:prstGeom prst="straightConnector1">
                <a:avLst/>
              </a:prstGeom>
              <a:noFill/>
              <a:ln w="57150">
                <a:solidFill>
                  <a:srgbClr val="009900"/>
                </a:solidFill>
                <a:round/>
                <a:headEnd/>
                <a:tailEnd/>
              </a:ln>
              <a:extLst>
                <a:ext uri="{909E8E84-426E-40DD-AFC4-6F175D3DCCD1}">
                  <a14:hiddenFill xmlns:a14="http://schemas.microsoft.com/office/drawing/2010/main">
                    <a:noFill/>
                  </a14:hiddenFill>
                </a:ext>
              </a:extLst>
            </p:spPr>
          </p:cxnSp>
        </p:grpSp>
        <p:cxnSp>
          <p:nvCxnSpPr>
            <p:cNvPr id="163872" name="直接箭头连接符 79">
              <a:extLst>
                <a:ext uri="{FF2B5EF4-FFF2-40B4-BE49-F238E27FC236}">
                  <a16:creationId xmlns:a16="http://schemas.microsoft.com/office/drawing/2014/main" id="{7E130036-525F-244E-F3B7-7796522AB7B6}"/>
                </a:ext>
              </a:extLst>
            </p:cNvPr>
            <p:cNvCxnSpPr>
              <a:cxnSpLocks noChangeShapeType="1"/>
            </p:cNvCxnSpPr>
            <p:nvPr/>
          </p:nvCxnSpPr>
          <p:spPr bwMode="auto">
            <a:xfrm>
              <a:off x="3496321" y="2736850"/>
              <a:ext cx="1" cy="301775"/>
            </a:xfrm>
            <a:prstGeom prst="straightConnector1">
              <a:avLst/>
            </a:prstGeom>
            <a:noFill/>
            <a:ln w="57150">
              <a:solidFill>
                <a:srgbClr val="009900"/>
              </a:solidFill>
              <a:round/>
              <a:headEnd type="triangle" w="med" len="med"/>
              <a:tailEnd/>
            </a:ln>
            <a:extLst>
              <a:ext uri="{909E8E84-426E-40DD-AFC4-6F175D3DCCD1}">
                <a14:hiddenFill xmlns:a14="http://schemas.microsoft.com/office/drawing/2010/main">
                  <a:noFill/>
                </a14:hiddenFill>
              </a:ext>
            </a:extLst>
          </p:spPr>
        </p:cxnSp>
        <p:cxnSp>
          <p:nvCxnSpPr>
            <p:cNvPr id="163873" name="直接箭头连接符 83">
              <a:extLst>
                <a:ext uri="{FF2B5EF4-FFF2-40B4-BE49-F238E27FC236}">
                  <a16:creationId xmlns:a16="http://schemas.microsoft.com/office/drawing/2014/main" id="{DEB7775F-1340-9841-EA99-2670E33AAD2B}"/>
                </a:ext>
              </a:extLst>
            </p:cNvPr>
            <p:cNvCxnSpPr>
              <a:cxnSpLocks noChangeShapeType="1"/>
            </p:cNvCxnSpPr>
            <p:nvPr/>
          </p:nvCxnSpPr>
          <p:spPr bwMode="auto">
            <a:xfrm>
              <a:off x="4503335" y="2721522"/>
              <a:ext cx="1" cy="301775"/>
            </a:xfrm>
            <a:prstGeom prst="straightConnector1">
              <a:avLst/>
            </a:prstGeom>
            <a:noFill/>
            <a:ln w="57150">
              <a:solidFill>
                <a:srgbClr val="009900"/>
              </a:solidFill>
              <a:round/>
              <a:headEnd type="triangle" w="med" len="med"/>
              <a:tailEnd/>
            </a:ln>
            <a:extLst>
              <a:ext uri="{909E8E84-426E-40DD-AFC4-6F175D3DCCD1}">
                <a14:hiddenFill xmlns:a14="http://schemas.microsoft.com/office/drawing/2010/main">
                  <a:noFill/>
                </a14:hiddenFill>
              </a:ext>
            </a:extLst>
          </p:spPr>
        </p:cxnSp>
        <p:cxnSp>
          <p:nvCxnSpPr>
            <p:cNvPr id="163874" name="直接箭头连接符 85">
              <a:extLst>
                <a:ext uri="{FF2B5EF4-FFF2-40B4-BE49-F238E27FC236}">
                  <a16:creationId xmlns:a16="http://schemas.microsoft.com/office/drawing/2014/main" id="{076C2AD7-DE37-5265-BCEC-92A3E33BFBEC}"/>
                </a:ext>
              </a:extLst>
            </p:cNvPr>
            <p:cNvCxnSpPr>
              <a:cxnSpLocks noChangeShapeType="1"/>
            </p:cNvCxnSpPr>
            <p:nvPr/>
          </p:nvCxnSpPr>
          <p:spPr bwMode="auto">
            <a:xfrm>
              <a:off x="4033435" y="1765190"/>
              <a:ext cx="1" cy="540000"/>
            </a:xfrm>
            <a:prstGeom prst="straightConnector1">
              <a:avLst/>
            </a:prstGeom>
            <a:noFill/>
            <a:ln w="57150">
              <a:solidFill>
                <a:srgbClr val="009900"/>
              </a:solidFill>
              <a:round/>
              <a:headEnd type="triangle" w="med" len="med"/>
              <a:tailEnd/>
            </a:ln>
            <a:extLst>
              <a:ext uri="{909E8E84-426E-40DD-AFC4-6F175D3DCCD1}">
                <a14:hiddenFill xmlns:a14="http://schemas.microsoft.com/office/drawing/2010/main">
                  <a:noFill/>
                </a14:hiddenFill>
              </a:ext>
            </a:extLst>
          </p:spPr>
        </p:cxnSp>
      </p:grpSp>
      <p:sp>
        <p:nvSpPr>
          <p:cNvPr id="132105" name="矩形 82">
            <a:extLst>
              <a:ext uri="{FF2B5EF4-FFF2-40B4-BE49-F238E27FC236}">
                <a16:creationId xmlns:a16="http://schemas.microsoft.com/office/drawing/2014/main" id="{CE1432C1-E3EB-C301-4F95-BC959D32E113}"/>
              </a:ext>
            </a:extLst>
          </p:cNvPr>
          <p:cNvSpPr>
            <a:spLocks noChangeArrowheads="1"/>
          </p:cNvSpPr>
          <p:nvPr/>
        </p:nvSpPr>
        <p:spPr bwMode="auto">
          <a:xfrm>
            <a:off x="6167438" y="0"/>
            <a:ext cx="2976562" cy="1776413"/>
          </a:xfrm>
          <a:prstGeom prst="rect">
            <a:avLst/>
          </a:prstGeom>
          <a:solidFill>
            <a:schemeClr val="bg1"/>
          </a:solidFill>
          <a:ln w="9525">
            <a:solidFill>
              <a:schemeClr val="tx1"/>
            </a:solidFill>
            <a:miter lim="800000"/>
            <a:headEnd/>
            <a:tailEnd/>
          </a:ln>
        </p:spPr>
        <p:txBody>
          <a:bodyPr>
            <a:spAutoFit/>
          </a:bodyPr>
          <a:lstStyle/>
          <a:p>
            <a:pPr>
              <a:lnSpc>
                <a:spcPct val="114000"/>
              </a:lnSpc>
            </a:pPr>
            <a:r>
              <a:rPr lang="zh-CN" altLang="en-US">
                <a:latin typeface="微软雅黑" panose="020B0503020204020204" pitchFamily="34" charset="-122"/>
                <a:ea typeface="微软雅黑" panose="020B0503020204020204" pitchFamily="34" charset="-122"/>
              </a:rPr>
              <a:t>投机计算的地址暂存</a:t>
            </a:r>
            <a:r>
              <a:rPr lang="en-US" altLang="zh-CN">
                <a:latin typeface="微软雅黑" panose="020B0503020204020204" pitchFamily="34" charset="-122"/>
                <a:ea typeface="微软雅黑" panose="020B0503020204020204" pitchFamily="34" charset="-122"/>
              </a:rPr>
              <a:t>MAR</a:t>
            </a:r>
            <a:r>
              <a:rPr lang="zh-CN" altLang="en-US">
                <a:latin typeface="微软雅黑" panose="020B0503020204020204" pitchFamily="34" charset="-122"/>
                <a:ea typeface="微软雅黑" panose="020B0503020204020204" pitchFamily="34" charset="-122"/>
              </a:rPr>
              <a:t>中。若译码发现是</a:t>
            </a:r>
            <a:r>
              <a:rPr lang="en-US" altLang="zh-CN">
                <a:latin typeface="微软雅黑" panose="020B0503020204020204" pitchFamily="34" charset="-122"/>
                <a:ea typeface="微软雅黑" panose="020B0503020204020204" pitchFamily="34" charset="-122"/>
              </a:rPr>
              <a:t>Load/Store</a:t>
            </a:r>
            <a:r>
              <a:rPr lang="zh-CN" altLang="en-US">
                <a:latin typeface="微软雅黑" panose="020B0503020204020204" pitchFamily="34" charset="-122"/>
                <a:ea typeface="微软雅黑" panose="020B0503020204020204" pitchFamily="34" charset="-122"/>
              </a:rPr>
              <a:t>指令则投机成功，使得</a:t>
            </a:r>
            <a:r>
              <a:rPr lang="en-US" altLang="zh-CN">
                <a:latin typeface="微软雅黑" panose="020B0503020204020204" pitchFamily="34" charset="-122"/>
                <a:ea typeface="微软雅黑" panose="020B0503020204020204" pitchFamily="34" charset="-122"/>
              </a:rPr>
              <a:t>Load/Store</a:t>
            </a:r>
            <a:r>
              <a:rPr lang="zh-CN" altLang="en-US">
                <a:latin typeface="微软雅黑" panose="020B0503020204020204" pitchFamily="34" charset="-122"/>
                <a:ea typeface="微软雅黑" panose="020B0503020204020204" pitchFamily="34" charset="-122"/>
              </a:rPr>
              <a:t>指令减少一个时钟周期；</a:t>
            </a:r>
            <a:r>
              <a:rPr lang="zh-CN" altLang="en-US">
                <a:solidFill>
                  <a:srgbClr val="FF0000"/>
                </a:solidFill>
                <a:latin typeface="微软雅黑" panose="020B0503020204020204" pitchFamily="34" charset="-122"/>
                <a:ea typeface="微软雅黑" panose="020B0503020204020204" pitchFamily="34" charset="-122"/>
              </a:rPr>
              <a:t>若不是，则只要保证</a:t>
            </a:r>
            <a:r>
              <a:rPr lang="en-US" altLang="zh-CN">
                <a:solidFill>
                  <a:srgbClr val="FF0000"/>
                </a:solidFill>
                <a:latin typeface="微软雅黑" panose="020B0503020204020204" pitchFamily="34" charset="-122"/>
                <a:ea typeface="微软雅黑" panose="020B0503020204020204" pitchFamily="34" charset="-122"/>
              </a:rPr>
              <a:t>MAR</a:t>
            </a:r>
            <a:r>
              <a:rPr lang="zh-CN" altLang="en-US">
                <a:solidFill>
                  <a:srgbClr val="FF0000"/>
                </a:solidFill>
                <a:latin typeface="微软雅黑" panose="020B0503020204020204" pitchFamily="34" charset="-122"/>
                <a:ea typeface="微软雅黑" panose="020B0503020204020204" pitchFamily="34" charset="-122"/>
              </a:rPr>
              <a:t>不送总线即可（</a:t>
            </a:r>
            <a:r>
              <a:rPr lang="en-US" altLang="zh-CN">
                <a:solidFill>
                  <a:srgbClr val="FF0000"/>
                </a:solidFill>
                <a:latin typeface="微软雅黑" panose="020B0503020204020204" pitchFamily="34" charset="-122"/>
                <a:ea typeface="微软雅黑" panose="020B0503020204020204" pitchFamily="34" charset="-122"/>
              </a:rPr>
              <a:t>MARout=0</a:t>
            </a:r>
            <a:r>
              <a:rPr lang="zh-CN" altLang="en-US">
                <a:solidFill>
                  <a:srgbClr val="FF0000"/>
                </a:solidFill>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132106" name="矩形 86">
            <a:extLst>
              <a:ext uri="{FF2B5EF4-FFF2-40B4-BE49-F238E27FC236}">
                <a16:creationId xmlns:a16="http://schemas.microsoft.com/office/drawing/2014/main" id="{4CB96F7E-0EFF-B2F8-D187-467E1A707288}"/>
              </a:ext>
            </a:extLst>
          </p:cNvPr>
          <p:cNvSpPr>
            <a:spLocks noChangeArrowheads="1"/>
          </p:cNvSpPr>
          <p:nvPr/>
        </p:nvSpPr>
        <p:spPr bwMode="auto">
          <a:xfrm>
            <a:off x="73025" y="3808413"/>
            <a:ext cx="2074863"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4000"/>
              </a:lnSpc>
            </a:pPr>
            <a:r>
              <a:rPr lang="zh-CN" altLang="zh-CN" sz="1800">
                <a:latin typeface="微软雅黑" panose="020B0503020204020204" pitchFamily="34" charset="-122"/>
                <a:ea typeface="微软雅黑" panose="020B0503020204020204" pitchFamily="34" charset="-122"/>
              </a:rPr>
              <a:t>有效控制信号及其取值为：</a:t>
            </a:r>
            <a:endParaRPr lang="en-US" altLang="zh-CN" sz="1800">
              <a:latin typeface="微软雅黑" panose="020B0503020204020204" pitchFamily="34" charset="-122"/>
              <a:ea typeface="微软雅黑" panose="020B0503020204020204" pitchFamily="34" charset="-122"/>
            </a:endParaRPr>
          </a:p>
          <a:p>
            <a:pPr>
              <a:lnSpc>
                <a:spcPct val="114000"/>
              </a:lnSpc>
            </a:pPr>
            <a:r>
              <a:rPr lang="en-US" altLang="zh-CN" sz="1800">
                <a:latin typeface="微软雅黑" panose="020B0503020204020204" pitchFamily="34" charset="-122"/>
                <a:ea typeface="微软雅黑" panose="020B0503020204020204" pitchFamily="34" charset="-122"/>
              </a:rPr>
              <a:t>ExtOP=1(</a:t>
            </a:r>
            <a:r>
              <a:rPr lang="zh-CN" altLang="en-US" sz="1800">
                <a:latin typeface="微软雅黑" panose="020B0503020204020204" pitchFamily="34" charset="-122"/>
                <a:ea typeface="微软雅黑" panose="020B0503020204020204" pitchFamily="34" charset="-122"/>
              </a:rPr>
              <a:t>符扩</a:t>
            </a:r>
            <a:r>
              <a:rPr lang="en-US" altLang="zh-CN" sz="1800">
                <a:latin typeface="微软雅黑" panose="020B0503020204020204" pitchFamily="34" charset="-122"/>
                <a:ea typeface="微软雅黑" panose="020B0503020204020204" pitchFamily="34" charset="-122"/>
              </a:rPr>
              <a:t>)</a:t>
            </a:r>
            <a:r>
              <a:rPr lang="zh-CN" altLang="zh-CN"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Add1MUX=1</a:t>
            </a:r>
            <a:r>
              <a:rPr lang="zh-CN" altLang="zh-CN"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Add2MUX=0</a:t>
            </a:r>
            <a:r>
              <a:rPr lang="zh-CN" altLang="zh-CN" sz="1800">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MARWr=1</a:t>
            </a:r>
            <a:r>
              <a:rPr lang="zh-CN" altLang="zh-CN"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a:lnSpc>
                <a:spcPct val="114000"/>
              </a:lnSpc>
            </a:pPr>
            <a:r>
              <a:rPr lang="zh-CN" altLang="zh-CN" sz="1800">
                <a:solidFill>
                  <a:schemeClr val="accent1"/>
                </a:solidFill>
                <a:latin typeface="微软雅黑" panose="020B0503020204020204" pitchFamily="34" charset="-122"/>
                <a:ea typeface="微软雅黑" panose="020B0503020204020204" pitchFamily="34" charset="-122"/>
              </a:rPr>
              <a:t>其他写使能信号全部为</a:t>
            </a:r>
            <a:r>
              <a:rPr lang="en-US" altLang="zh-CN" sz="1800">
                <a:solidFill>
                  <a:schemeClr val="accent1"/>
                </a:solidFill>
                <a:latin typeface="微软雅黑" panose="020B0503020204020204" pitchFamily="34" charset="-122"/>
                <a:ea typeface="微软雅黑" panose="020B0503020204020204" pitchFamily="34" charset="-122"/>
              </a:rPr>
              <a:t>0</a:t>
            </a:r>
            <a:endParaRPr lang="zh-CN" altLang="en-US" sz="1800">
              <a:solidFill>
                <a:schemeClr val="accent1"/>
              </a:solidFill>
              <a:latin typeface="微软雅黑" panose="020B0503020204020204" pitchFamily="34" charset="-122"/>
              <a:ea typeface="微软雅黑" panose="020B0503020204020204" pitchFamily="34" charset="-122"/>
            </a:endParaRPr>
          </a:p>
        </p:txBody>
      </p:sp>
      <p:grpSp>
        <p:nvGrpSpPr>
          <p:cNvPr id="5" name="组合 1">
            <a:extLst>
              <a:ext uri="{FF2B5EF4-FFF2-40B4-BE49-F238E27FC236}">
                <a16:creationId xmlns:a16="http://schemas.microsoft.com/office/drawing/2014/main" id="{47A140DE-31FA-1513-9B0E-3603BC04FA6E}"/>
              </a:ext>
            </a:extLst>
          </p:cNvPr>
          <p:cNvGrpSpPr>
            <a:grpSpLocks/>
          </p:cNvGrpSpPr>
          <p:nvPr/>
        </p:nvGrpSpPr>
        <p:grpSpPr bwMode="auto">
          <a:xfrm>
            <a:off x="6183313" y="4529138"/>
            <a:ext cx="863600" cy="546100"/>
            <a:chOff x="6183313" y="4529138"/>
            <a:chExt cx="863600" cy="546100"/>
          </a:xfrm>
        </p:grpSpPr>
        <p:cxnSp>
          <p:nvCxnSpPr>
            <p:cNvPr id="90" name="直接连接符 89">
              <a:extLst>
                <a:ext uri="{FF2B5EF4-FFF2-40B4-BE49-F238E27FC236}">
                  <a16:creationId xmlns:a16="http://schemas.microsoft.com/office/drawing/2014/main" id="{E40BE6E7-F57C-1820-AB95-89DAC41632F5}"/>
                </a:ext>
              </a:extLst>
            </p:cNvPr>
            <p:cNvCxnSpPr/>
            <p:nvPr/>
          </p:nvCxnSpPr>
          <p:spPr bwMode="auto">
            <a:xfrm>
              <a:off x="6183313" y="4532313"/>
              <a:ext cx="8636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EB97EAA-8DD7-D067-BFB4-F3C09878F654}"/>
                </a:ext>
              </a:extLst>
            </p:cNvPr>
            <p:cNvCxnSpPr/>
            <p:nvPr/>
          </p:nvCxnSpPr>
          <p:spPr bwMode="auto">
            <a:xfrm>
              <a:off x="6457950" y="4684713"/>
              <a:ext cx="576263"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9F3ED067-C68A-9BCE-E5DB-D325CA21FC2B}"/>
                </a:ext>
              </a:extLst>
            </p:cNvPr>
            <p:cNvCxnSpPr/>
            <p:nvPr/>
          </p:nvCxnSpPr>
          <p:spPr bwMode="auto">
            <a:xfrm>
              <a:off x="6202363" y="4529138"/>
              <a:ext cx="0" cy="53975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453C11FA-F543-311D-638D-9C1767F828A8}"/>
                </a:ext>
              </a:extLst>
            </p:cNvPr>
            <p:cNvCxnSpPr/>
            <p:nvPr/>
          </p:nvCxnSpPr>
          <p:spPr bwMode="auto">
            <a:xfrm>
              <a:off x="6464300" y="4679950"/>
              <a:ext cx="0" cy="395288"/>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63882" name="Picture 44">
            <a:extLst>
              <a:ext uri="{FF2B5EF4-FFF2-40B4-BE49-F238E27FC236}">
                <a16:creationId xmlns:a16="http://schemas.microsoft.com/office/drawing/2014/main" id="{B0C837E0-0588-4D98-4544-FC021E1DD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5056188"/>
            <a:ext cx="22098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2" name="矩形 15">
            <a:extLst>
              <a:ext uri="{FF2B5EF4-FFF2-40B4-BE49-F238E27FC236}">
                <a16:creationId xmlns:a16="http://schemas.microsoft.com/office/drawing/2014/main" id="{B049B4BE-20F5-E095-6C04-19DA4ECA9CC6}"/>
              </a:ext>
            </a:extLst>
          </p:cNvPr>
          <p:cNvSpPr>
            <a:spLocks noChangeArrowheads="1"/>
          </p:cNvSpPr>
          <p:nvPr/>
        </p:nvSpPr>
        <p:spPr bwMode="auto">
          <a:xfrm>
            <a:off x="5964238" y="5111750"/>
            <a:ext cx="3179762" cy="1631950"/>
          </a:xfrm>
          <a:prstGeom prst="rect">
            <a:avLst/>
          </a:prstGeom>
          <a:solidFill>
            <a:schemeClr val="bg1"/>
          </a:solidFill>
          <a:ln w="9525">
            <a:solidFill>
              <a:schemeClr val="tx1"/>
            </a:solidFill>
            <a:miter lim="800000"/>
            <a:headEnd/>
            <a:tailEnd/>
          </a:ln>
        </p:spPr>
        <p:txBody>
          <a:bodyPr>
            <a:spAutoFit/>
          </a:bodyPr>
          <a:lstStyle/>
          <a:p>
            <a:pPr>
              <a:lnSpc>
                <a:spcPct val="125000"/>
              </a:lnSpc>
            </a:pPr>
            <a:r>
              <a:rPr lang="zh-CN" altLang="en-US">
                <a:solidFill>
                  <a:schemeClr val="accent1"/>
                </a:solidFill>
                <a:latin typeface="微软雅黑" panose="020B0503020204020204" pitchFamily="34" charset="-122"/>
                <a:ea typeface="微软雅黑" panose="020B0503020204020204" pitchFamily="34" charset="-122"/>
              </a:rPr>
              <a:t>当前时钟结束时，</a:t>
            </a:r>
            <a:r>
              <a:rPr lang="en-US" altLang="zh-CN">
                <a:solidFill>
                  <a:schemeClr val="accent1"/>
                </a:solidFill>
                <a:latin typeface="微软雅黑" panose="020B0503020204020204" pitchFamily="34" charset="-122"/>
                <a:ea typeface="微软雅黑" panose="020B0503020204020204" pitchFamily="34" charset="-122"/>
              </a:rPr>
              <a:t>MAR</a:t>
            </a:r>
            <a:r>
              <a:rPr lang="zh-CN" altLang="en-US">
                <a:solidFill>
                  <a:schemeClr val="accent1"/>
                </a:solidFill>
                <a:latin typeface="微软雅黑" panose="020B0503020204020204" pitchFamily="34" charset="-122"/>
                <a:ea typeface="微软雅黑" panose="020B0503020204020204" pitchFamily="34" charset="-122"/>
              </a:rPr>
              <a:t>输入端有新值，在</a:t>
            </a:r>
            <a:r>
              <a:rPr lang="en-US" altLang="zh-CN">
                <a:solidFill>
                  <a:schemeClr val="accent1"/>
                </a:solidFill>
                <a:latin typeface="微软雅黑" panose="020B0503020204020204" pitchFamily="34" charset="-122"/>
                <a:ea typeface="微软雅黑" panose="020B0503020204020204" pitchFamily="34" charset="-122"/>
              </a:rPr>
              <a:t>MARWr</a:t>
            </a:r>
            <a:r>
              <a:rPr lang="zh-CN" altLang="en-US">
                <a:solidFill>
                  <a:schemeClr val="accent1"/>
                </a:solidFill>
                <a:latin typeface="微软雅黑" panose="020B0503020204020204" pitchFamily="34" charset="-122"/>
                <a:ea typeface="微软雅黑" panose="020B0503020204020204" pitchFamily="34" charset="-122"/>
              </a:rPr>
              <a:t>控制下，下个时钟到来后的</a:t>
            </a:r>
            <a:r>
              <a:rPr lang="en-US" altLang="zh-CN">
                <a:solidFill>
                  <a:schemeClr val="accent1"/>
                </a:solidFill>
                <a:latin typeface="微软雅黑" panose="020B0503020204020204" pitchFamily="34" charset="-122"/>
                <a:ea typeface="微软雅黑" panose="020B0503020204020204" pitchFamily="34" charset="-122"/>
              </a:rPr>
              <a:t>clk-to-Q</a:t>
            </a:r>
            <a:r>
              <a:rPr lang="zh-CN" altLang="en-US">
                <a:solidFill>
                  <a:schemeClr val="accent1"/>
                </a:solidFill>
                <a:latin typeface="微软雅黑" panose="020B0503020204020204" pitchFamily="34" charset="-122"/>
                <a:ea typeface="微软雅黑" panose="020B0503020204020204" pitchFamily="34" charset="-122"/>
              </a:rPr>
              <a:t>时可用。</a:t>
            </a:r>
            <a:endParaRPr lang="en-US" altLang="zh-CN">
              <a:solidFill>
                <a:schemeClr val="accent1"/>
              </a:solidFill>
              <a:latin typeface="微软雅黑" panose="020B0503020204020204" pitchFamily="34" charset="-122"/>
              <a:ea typeface="微软雅黑" panose="020B0503020204020204" pitchFamily="34" charset="-122"/>
            </a:endParaRPr>
          </a:p>
          <a:p>
            <a:pPr>
              <a:lnSpc>
                <a:spcPct val="125000"/>
              </a:lnSpc>
            </a:pPr>
            <a:r>
              <a:rPr lang="zh-CN" altLang="en-US">
                <a:latin typeface="微软雅黑" panose="020B0503020204020204" pitchFamily="34" charset="-122"/>
                <a:ea typeface="微软雅黑" panose="020B0503020204020204" pitchFamily="34" charset="-122"/>
              </a:rPr>
              <a:t>下个时钟开始，在控制器生成的控制信号控制下执行指令</a:t>
            </a:r>
            <a:r>
              <a:rPr lang="zh-CN" altLang="en-US">
                <a:ea typeface="宋体" panose="02010600030101010101" pitchFamily="2" charset="-122"/>
              </a:rPr>
              <a:t>。</a:t>
            </a:r>
            <a:endParaRPr lang="en-US" altLang="zh-CN">
              <a:ea typeface="宋体" panose="02010600030101010101" pitchFamily="2" charset="-122"/>
            </a:endParaRPr>
          </a:p>
        </p:txBody>
      </p:sp>
      <p:sp>
        <p:nvSpPr>
          <p:cNvPr id="163884" name="矩形 47">
            <a:extLst>
              <a:ext uri="{FF2B5EF4-FFF2-40B4-BE49-F238E27FC236}">
                <a16:creationId xmlns:a16="http://schemas.microsoft.com/office/drawing/2014/main" id="{F3570947-BC9A-5C61-5A8B-C91F2822BF80}"/>
              </a:ext>
            </a:extLst>
          </p:cNvPr>
          <p:cNvSpPr>
            <a:spLocks noChangeArrowheads="1"/>
          </p:cNvSpPr>
          <p:nvPr/>
        </p:nvSpPr>
        <p:spPr bwMode="auto">
          <a:xfrm>
            <a:off x="1924050" y="904875"/>
            <a:ext cx="677863" cy="293688"/>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85" name="矩形 48">
            <a:extLst>
              <a:ext uri="{FF2B5EF4-FFF2-40B4-BE49-F238E27FC236}">
                <a16:creationId xmlns:a16="http://schemas.microsoft.com/office/drawing/2014/main" id="{056E0D30-EDB1-15CC-1B4C-E06C25C687F6}"/>
              </a:ext>
            </a:extLst>
          </p:cNvPr>
          <p:cNvSpPr>
            <a:spLocks noChangeArrowheads="1"/>
          </p:cNvSpPr>
          <p:nvPr/>
        </p:nvSpPr>
        <p:spPr bwMode="auto">
          <a:xfrm>
            <a:off x="4351338" y="869950"/>
            <a:ext cx="677862" cy="293688"/>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86" name="矩形 49">
            <a:extLst>
              <a:ext uri="{FF2B5EF4-FFF2-40B4-BE49-F238E27FC236}">
                <a16:creationId xmlns:a16="http://schemas.microsoft.com/office/drawing/2014/main" id="{BB0D2BB6-2BAE-16E4-2441-8A71A538FBAC}"/>
              </a:ext>
            </a:extLst>
          </p:cNvPr>
          <p:cNvSpPr>
            <a:spLocks noChangeArrowheads="1"/>
          </p:cNvSpPr>
          <p:nvPr/>
        </p:nvSpPr>
        <p:spPr bwMode="auto">
          <a:xfrm>
            <a:off x="4521200" y="1344613"/>
            <a:ext cx="654050"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87" name="矩形 50">
            <a:extLst>
              <a:ext uri="{FF2B5EF4-FFF2-40B4-BE49-F238E27FC236}">
                <a16:creationId xmlns:a16="http://schemas.microsoft.com/office/drawing/2014/main" id="{05BA1CC4-7CE0-6BFA-D65A-86314FEBE936}"/>
              </a:ext>
            </a:extLst>
          </p:cNvPr>
          <p:cNvSpPr>
            <a:spLocks noChangeArrowheads="1"/>
          </p:cNvSpPr>
          <p:nvPr/>
        </p:nvSpPr>
        <p:spPr bwMode="auto">
          <a:xfrm>
            <a:off x="2105025" y="2901950"/>
            <a:ext cx="947738"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88" name="矩形 51">
            <a:extLst>
              <a:ext uri="{FF2B5EF4-FFF2-40B4-BE49-F238E27FC236}">
                <a16:creationId xmlns:a16="http://schemas.microsoft.com/office/drawing/2014/main" id="{CACFB443-48D1-7D40-4F32-20D611E40ACA}"/>
              </a:ext>
            </a:extLst>
          </p:cNvPr>
          <p:cNvSpPr>
            <a:spLocks noChangeArrowheads="1"/>
          </p:cNvSpPr>
          <p:nvPr/>
        </p:nvSpPr>
        <p:spPr bwMode="auto">
          <a:xfrm>
            <a:off x="4972050" y="2879725"/>
            <a:ext cx="949325"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89" name="矩形 52">
            <a:extLst>
              <a:ext uri="{FF2B5EF4-FFF2-40B4-BE49-F238E27FC236}">
                <a16:creationId xmlns:a16="http://schemas.microsoft.com/office/drawing/2014/main" id="{565D9020-3D82-F401-D6EB-3ACD228EE0B1}"/>
              </a:ext>
            </a:extLst>
          </p:cNvPr>
          <p:cNvSpPr>
            <a:spLocks noChangeArrowheads="1"/>
          </p:cNvSpPr>
          <p:nvPr/>
        </p:nvSpPr>
        <p:spPr bwMode="auto">
          <a:xfrm>
            <a:off x="2082800" y="1377950"/>
            <a:ext cx="519113"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90" name="矩形 53">
            <a:extLst>
              <a:ext uri="{FF2B5EF4-FFF2-40B4-BE49-F238E27FC236}">
                <a16:creationId xmlns:a16="http://schemas.microsoft.com/office/drawing/2014/main" id="{44AF10AC-CD4F-C1EB-D79C-79CC125526BE}"/>
              </a:ext>
            </a:extLst>
          </p:cNvPr>
          <p:cNvSpPr>
            <a:spLocks noChangeArrowheads="1"/>
          </p:cNvSpPr>
          <p:nvPr/>
        </p:nvSpPr>
        <p:spPr bwMode="auto">
          <a:xfrm>
            <a:off x="2239963" y="5092700"/>
            <a:ext cx="520700"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91" name="矩形 54">
            <a:extLst>
              <a:ext uri="{FF2B5EF4-FFF2-40B4-BE49-F238E27FC236}">
                <a16:creationId xmlns:a16="http://schemas.microsoft.com/office/drawing/2014/main" id="{100B2E3A-6B2E-862A-527D-55B6A9A54EF0}"/>
              </a:ext>
            </a:extLst>
          </p:cNvPr>
          <p:cNvSpPr>
            <a:spLocks noChangeArrowheads="1"/>
          </p:cNvSpPr>
          <p:nvPr/>
        </p:nvSpPr>
        <p:spPr bwMode="auto">
          <a:xfrm>
            <a:off x="5311775" y="6097588"/>
            <a:ext cx="711200"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92" name="矩形 55">
            <a:extLst>
              <a:ext uri="{FF2B5EF4-FFF2-40B4-BE49-F238E27FC236}">
                <a16:creationId xmlns:a16="http://schemas.microsoft.com/office/drawing/2014/main" id="{BE8FC8CB-A23A-3A32-078D-71A1234BF54A}"/>
              </a:ext>
            </a:extLst>
          </p:cNvPr>
          <p:cNvSpPr>
            <a:spLocks noChangeArrowheads="1"/>
          </p:cNvSpPr>
          <p:nvPr/>
        </p:nvSpPr>
        <p:spPr bwMode="auto">
          <a:xfrm>
            <a:off x="4983163" y="5116513"/>
            <a:ext cx="520700"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93" name="矩形 56">
            <a:extLst>
              <a:ext uri="{FF2B5EF4-FFF2-40B4-BE49-F238E27FC236}">
                <a16:creationId xmlns:a16="http://schemas.microsoft.com/office/drawing/2014/main" id="{77CBFE2B-ADA8-997A-825C-DB9B0530D1BF}"/>
              </a:ext>
            </a:extLst>
          </p:cNvPr>
          <p:cNvSpPr>
            <a:spLocks noChangeArrowheads="1"/>
          </p:cNvSpPr>
          <p:nvPr/>
        </p:nvSpPr>
        <p:spPr bwMode="auto">
          <a:xfrm>
            <a:off x="2093913" y="3794125"/>
            <a:ext cx="541337" cy="293688"/>
          </a:xfrm>
          <a:prstGeom prst="rect">
            <a:avLst/>
          </a:prstGeom>
          <a:solidFill>
            <a:schemeClr val="tx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94" name="矩形 57">
            <a:extLst>
              <a:ext uri="{FF2B5EF4-FFF2-40B4-BE49-F238E27FC236}">
                <a16:creationId xmlns:a16="http://schemas.microsoft.com/office/drawing/2014/main" id="{4A937FCD-A33A-E112-5145-F4DACC2AD5C1}"/>
              </a:ext>
            </a:extLst>
          </p:cNvPr>
          <p:cNvSpPr>
            <a:spLocks noChangeArrowheads="1"/>
          </p:cNvSpPr>
          <p:nvPr/>
        </p:nvSpPr>
        <p:spPr bwMode="auto">
          <a:xfrm>
            <a:off x="6521450" y="2011363"/>
            <a:ext cx="655638"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95" name="矩形 58">
            <a:extLst>
              <a:ext uri="{FF2B5EF4-FFF2-40B4-BE49-F238E27FC236}">
                <a16:creationId xmlns:a16="http://schemas.microsoft.com/office/drawing/2014/main" id="{2A6C1B71-1B63-CD59-B298-F960DC06F5AC}"/>
              </a:ext>
            </a:extLst>
          </p:cNvPr>
          <p:cNvSpPr>
            <a:spLocks noChangeArrowheads="1"/>
          </p:cNvSpPr>
          <p:nvPr/>
        </p:nvSpPr>
        <p:spPr bwMode="auto">
          <a:xfrm>
            <a:off x="8091488" y="3987800"/>
            <a:ext cx="654050"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96" name="矩形 59">
            <a:extLst>
              <a:ext uri="{FF2B5EF4-FFF2-40B4-BE49-F238E27FC236}">
                <a16:creationId xmlns:a16="http://schemas.microsoft.com/office/drawing/2014/main" id="{53051DE8-70B3-A31F-AC29-9A86D03F5AB1}"/>
              </a:ext>
            </a:extLst>
          </p:cNvPr>
          <p:cNvSpPr>
            <a:spLocks noChangeArrowheads="1"/>
          </p:cNvSpPr>
          <p:nvPr/>
        </p:nvSpPr>
        <p:spPr bwMode="auto">
          <a:xfrm>
            <a:off x="8169275" y="4416425"/>
            <a:ext cx="655638" cy="293688"/>
          </a:xfrm>
          <a:prstGeom prst="rect">
            <a:avLst/>
          </a:prstGeom>
          <a:solidFill>
            <a:srgbClr val="00B05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3897" name="矩形 60">
            <a:extLst>
              <a:ext uri="{FF2B5EF4-FFF2-40B4-BE49-F238E27FC236}">
                <a16:creationId xmlns:a16="http://schemas.microsoft.com/office/drawing/2014/main" id="{5FDAA83A-01B2-3C3A-D209-5D3B2072BFBE}"/>
              </a:ext>
            </a:extLst>
          </p:cNvPr>
          <p:cNvSpPr>
            <a:spLocks noChangeArrowheads="1"/>
          </p:cNvSpPr>
          <p:nvPr/>
        </p:nvSpPr>
        <p:spPr bwMode="auto">
          <a:xfrm>
            <a:off x="3551238" y="0"/>
            <a:ext cx="2763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400"/>
              </a:lnSpc>
              <a:spcBef>
                <a:spcPct val="10000"/>
              </a:spcBef>
            </a:pP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2</a:t>
            </a:r>
            <a:r>
              <a:rPr lang="zh-CN" altLang="en-US" sz="1800">
                <a:latin typeface="微软雅黑" panose="020B0503020204020204" pitchFamily="34" charset="-122"/>
                <a:ea typeface="微软雅黑" panose="020B0503020204020204" pitchFamily="34" charset="-122"/>
              </a:rPr>
              <a:t>）译码并取数（公共操作）记为 </a:t>
            </a:r>
            <a:r>
              <a:rPr lang="en-US" altLang="zh-CN" sz="1800">
                <a:latin typeface="微软雅黑" panose="020B0503020204020204" pitchFamily="34" charset="-122"/>
                <a:ea typeface="微软雅黑" panose="020B0503020204020204" pitchFamily="34" charset="-122"/>
              </a:rPr>
              <a:t>Rfetch/ID</a:t>
            </a:r>
          </a:p>
        </p:txBody>
      </p:sp>
      <p:sp>
        <p:nvSpPr>
          <p:cNvPr id="163898" name="矩形 61">
            <a:extLst>
              <a:ext uri="{FF2B5EF4-FFF2-40B4-BE49-F238E27FC236}">
                <a16:creationId xmlns:a16="http://schemas.microsoft.com/office/drawing/2014/main" id="{2822E1EF-F564-D925-983C-05CC8F628446}"/>
              </a:ext>
            </a:extLst>
          </p:cNvPr>
          <p:cNvSpPr>
            <a:spLocks noChangeArrowheads="1"/>
          </p:cNvSpPr>
          <p:nvPr/>
        </p:nvSpPr>
        <p:spPr bwMode="auto">
          <a:xfrm>
            <a:off x="7048500" y="3911600"/>
            <a:ext cx="977900"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a:latin typeface="微软雅黑" panose="020B0503020204020204" pitchFamily="34" charset="-122"/>
                <a:ea typeface="微软雅黑" panose="020B0503020204020204" pitchFamily="34" charset="-122"/>
              </a:rPr>
              <a:t>控制器</a:t>
            </a:r>
            <a:endParaRPr lang="en-US" altLang="zh-CN" sz="1400">
              <a:latin typeface="微软雅黑" panose="020B0503020204020204" pitchFamily="34" charset="-122"/>
              <a:ea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rPr>
              <a:t>（如</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有限状态机）</a:t>
            </a:r>
            <a:endParaRPr lang="zh-CN" altLang="en-US" sz="14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32100">
                                            <p:txEl>
                                              <p:pRg st="0" end="0"/>
                                            </p:txEl>
                                          </p:spTgt>
                                        </p:tgtEl>
                                        <p:attrNameLst>
                                          <p:attrName>style.visibility</p:attrName>
                                        </p:attrNameLst>
                                      </p:cBhvr>
                                      <p:to>
                                        <p:strVal val="visible"/>
                                      </p:to>
                                    </p:set>
                                    <p:animEffect transition="in" filter="randombar(horizontal)">
                                      <p:cBhvr>
                                        <p:cTn id="7" dur="500"/>
                                        <p:tgtEl>
                                          <p:spTgt spid="1321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132100">
                                            <p:txEl>
                                              <p:pRg st="1" end="1"/>
                                            </p:txEl>
                                          </p:spTgt>
                                        </p:tgtEl>
                                        <p:attrNameLst>
                                          <p:attrName>style.visibility</p:attrName>
                                        </p:attrNameLst>
                                      </p:cBhvr>
                                      <p:to>
                                        <p:strVal val="visible"/>
                                      </p:to>
                                    </p:set>
                                    <p:animEffect transition="in" filter="randombar(horizontal)">
                                      <p:cBhvr>
                                        <p:cTn id="22" dur="500"/>
                                        <p:tgtEl>
                                          <p:spTgt spid="132100">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32106"/>
                                        </p:tgtEl>
                                        <p:attrNameLst>
                                          <p:attrName>style.visibility</p:attrName>
                                        </p:attrNameLst>
                                      </p:cBhvr>
                                      <p:to>
                                        <p:strVal val="visible"/>
                                      </p:to>
                                    </p:set>
                                    <p:animEffect transition="in" filter="randombar(horizontal)">
                                      <p:cBhvr>
                                        <p:cTn id="32" dur="500"/>
                                        <p:tgtEl>
                                          <p:spTgt spid="1321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32105"/>
                                        </p:tgtEl>
                                        <p:attrNameLst>
                                          <p:attrName>style.visibility</p:attrName>
                                        </p:attrNameLst>
                                      </p:cBhvr>
                                      <p:to>
                                        <p:strVal val="visible"/>
                                      </p:to>
                                    </p:set>
                                    <p:animEffect transition="in" filter="randombar(horizontal)">
                                      <p:cBhvr>
                                        <p:cTn id="37" dur="500"/>
                                        <p:tgtEl>
                                          <p:spTgt spid="1321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32102"/>
                                        </p:tgtEl>
                                        <p:attrNameLst>
                                          <p:attrName>style.visibility</p:attrName>
                                        </p:attrNameLst>
                                      </p:cBhvr>
                                      <p:to>
                                        <p:strVal val="visible"/>
                                      </p:to>
                                    </p:set>
                                    <p:animEffect transition="in" filter="randombar(horizontal)">
                                      <p:cBhvr>
                                        <p:cTn id="42" dur="500"/>
                                        <p:tgtEl>
                                          <p:spTgt spid="132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5" grpId="0" bldLvl="0" animBg="1"/>
      <p:bldP spid="132106" grpId="0"/>
      <p:bldP spid="132102"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图片 1">
            <a:extLst>
              <a:ext uri="{FF2B5EF4-FFF2-40B4-BE49-F238E27FC236}">
                <a16:creationId xmlns:a16="http://schemas.microsoft.com/office/drawing/2014/main" id="{46645225-E0E1-038E-F19C-425C170BD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88" y="1328738"/>
            <a:ext cx="8886825" cy="552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6" name="Rectangle 2">
            <a:extLst>
              <a:ext uri="{FF2B5EF4-FFF2-40B4-BE49-F238E27FC236}">
                <a16:creationId xmlns:a16="http://schemas.microsoft.com/office/drawing/2014/main" id="{78139D7E-3779-84F0-E973-E650A32F972C}"/>
              </a:ext>
            </a:extLst>
          </p:cNvPr>
          <p:cNvSpPr>
            <a:spLocks noGrp="1" noChangeArrowheads="1"/>
          </p:cNvSpPr>
          <p:nvPr>
            <p:ph type="title"/>
          </p:nvPr>
        </p:nvSpPr>
        <p:spPr>
          <a:xfrm>
            <a:off x="444500" y="163513"/>
            <a:ext cx="3941763" cy="427037"/>
          </a:xfrm>
        </p:spPr>
        <p:txBody>
          <a:bodyPr/>
          <a:lstStyle/>
          <a:p>
            <a:r>
              <a:rPr lang="zh-CN" altLang="en-US">
                <a:ea typeface="宋体" panose="02010600030101010101" pitchFamily="2" charset="-122"/>
              </a:rPr>
              <a:t>各类指令执行过程分析</a:t>
            </a:r>
          </a:p>
        </p:txBody>
      </p:sp>
      <p:sp>
        <p:nvSpPr>
          <p:cNvPr id="133124" name="Rectangle 3">
            <a:extLst>
              <a:ext uri="{FF2B5EF4-FFF2-40B4-BE49-F238E27FC236}">
                <a16:creationId xmlns:a16="http://schemas.microsoft.com/office/drawing/2014/main" id="{674195D7-2F0E-3AD2-4B84-84686A3EAD5B}"/>
              </a:ext>
            </a:extLst>
          </p:cNvPr>
          <p:cNvSpPr>
            <a:spLocks noGrp="1" noChangeArrowheads="1"/>
          </p:cNvSpPr>
          <p:nvPr>
            <p:ph idx="1"/>
          </p:nvPr>
        </p:nvSpPr>
        <p:spPr>
          <a:xfrm>
            <a:off x="120650" y="655638"/>
            <a:ext cx="8188325" cy="336550"/>
          </a:xfrm>
        </p:spPr>
        <p:txBody>
          <a:bodyPr/>
          <a:lstStyle/>
          <a:p>
            <a:pPr marL="0" indent="0">
              <a:lnSpc>
                <a:spcPts val="2400"/>
              </a:lnSpc>
              <a:spcBef>
                <a:spcPct val="10000"/>
              </a:spcBef>
              <a:buFontTx/>
              <a:buNone/>
            </a:pPr>
            <a:r>
              <a:rPr lang="zh-CN" altLang="en-US">
                <a:solidFill>
                  <a:srgbClr val="0A10F4"/>
                </a:solidFill>
                <a:latin typeface="微软雅黑" panose="020B0503020204020204" pitchFamily="34" charset="-122"/>
                <a:ea typeface="微软雅黑" panose="020B0503020204020204" pitchFamily="34" charset="-122"/>
              </a:rPr>
              <a:t>进行</a:t>
            </a:r>
            <a:r>
              <a:rPr lang="en-US" altLang="zh-CN">
                <a:solidFill>
                  <a:srgbClr val="0A10F4"/>
                </a:solidFill>
                <a:latin typeface="微软雅黑" panose="020B0503020204020204" pitchFamily="34" charset="-122"/>
                <a:ea typeface="微软雅黑" panose="020B0503020204020204" pitchFamily="34" charset="-122"/>
              </a:rPr>
              <a:t>ALU</a:t>
            </a:r>
            <a:r>
              <a:rPr lang="zh-CN" altLang="en-US">
                <a:solidFill>
                  <a:srgbClr val="0A10F4"/>
                </a:solidFill>
                <a:latin typeface="微软雅黑" panose="020B0503020204020204" pitchFamily="34" charset="-122"/>
                <a:ea typeface="微软雅黑" panose="020B0503020204020204" pitchFamily="34" charset="-122"/>
              </a:rPr>
              <a:t>运算并将结果存入</a:t>
            </a:r>
            <a:r>
              <a:rPr lang="en-US" altLang="zh-CN">
                <a:solidFill>
                  <a:srgbClr val="0A10F4"/>
                </a:solidFill>
                <a:latin typeface="微软雅黑" panose="020B0503020204020204" pitchFamily="34" charset="-122"/>
                <a:ea typeface="微软雅黑" panose="020B0503020204020204" pitchFamily="34" charset="-122"/>
              </a:rPr>
              <a:t>ALUout</a:t>
            </a:r>
            <a:r>
              <a:rPr lang="zh-CN" altLang="en-US">
                <a:solidFill>
                  <a:srgbClr val="0A10F4"/>
                </a:solidFill>
                <a:latin typeface="微软雅黑" panose="020B0503020204020204" pitchFamily="34" charset="-122"/>
                <a:ea typeface="微软雅黑" panose="020B0503020204020204" pitchFamily="34" charset="-122"/>
              </a:rPr>
              <a:t>，再将相应结果分别写入</a:t>
            </a:r>
            <a:r>
              <a:rPr lang="en-US" altLang="zh-CN">
                <a:solidFill>
                  <a:srgbClr val="0A10F4"/>
                </a:solidFill>
                <a:latin typeface="微软雅黑" panose="020B0503020204020204" pitchFamily="34" charset="-122"/>
                <a:ea typeface="微软雅黑" panose="020B0503020204020204" pitchFamily="34" charset="-122"/>
              </a:rPr>
              <a:t>Rt</a:t>
            </a:r>
            <a:r>
              <a:rPr lang="zh-CN" altLang="en-US">
                <a:solidFill>
                  <a:srgbClr val="0A10F4"/>
                </a:solidFill>
                <a:latin typeface="微软雅黑" panose="020B0503020204020204" pitchFamily="34" charset="-122"/>
                <a:ea typeface="微软雅黑" panose="020B0503020204020204" pitchFamily="34" charset="-122"/>
              </a:rPr>
              <a:t>和</a:t>
            </a:r>
            <a:r>
              <a:rPr lang="en-US" altLang="zh-CN">
                <a:solidFill>
                  <a:srgbClr val="0A10F4"/>
                </a:solidFill>
                <a:latin typeface="微软雅黑" panose="020B0503020204020204" pitchFamily="34" charset="-122"/>
                <a:ea typeface="微软雅黑" panose="020B0503020204020204" pitchFamily="34" charset="-122"/>
              </a:rPr>
              <a:t>CC</a:t>
            </a:r>
            <a:r>
              <a:rPr lang="zh-CN" altLang="en-US">
                <a:solidFill>
                  <a:srgbClr val="0A10F4"/>
                </a:solidFill>
                <a:latin typeface="微软雅黑" panose="020B0503020204020204" pitchFamily="34" charset="-122"/>
                <a:ea typeface="微软雅黑" panose="020B0503020204020204" pitchFamily="34" charset="-122"/>
              </a:rPr>
              <a:t>寄存器。</a:t>
            </a:r>
            <a:endParaRPr lang="en-US" altLang="zh-CN">
              <a:latin typeface="微软雅黑" panose="020B0503020204020204" pitchFamily="34" charset="-122"/>
              <a:ea typeface="微软雅黑" panose="020B0503020204020204" pitchFamily="34" charset="-122"/>
            </a:endParaRPr>
          </a:p>
        </p:txBody>
      </p:sp>
      <p:sp>
        <p:nvSpPr>
          <p:cNvPr id="133125" name="Rectangle 3">
            <a:extLst>
              <a:ext uri="{FF2B5EF4-FFF2-40B4-BE49-F238E27FC236}">
                <a16:creationId xmlns:a16="http://schemas.microsoft.com/office/drawing/2014/main" id="{5387A913-AF1C-B642-3643-E6C23844FA9B}"/>
              </a:ext>
            </a:extLst>
          </p:cNvPr>
          <p:cNvSpPr txBox="1">
            <a:spLocks noChangeArrowheads="1"/>
          </p:cNvSpPr>
          <p:nvPr/>
        </p:nvSpPr>
        <p:spPr bwMode="auto">
          <a:xfrm>
            <a:off x="212725" y="1298575"/>
            <a:ext cx="42227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algn="just">
              <a:lnSpc>
                <a:spcPts val="2800"/>
              </a:lnSpc>
              <a:spcBef>
                <a:spcPct val="10000"/>
              </a:spcBef>
            </a:pPr>
            <a:r>
              <a:rPr lang="en-US" altLang="zh-CN" sz="1800">
                <a:solidFill>
                  <a:srgbClr val="A50021"/>
                </a:solidFill>
                <a:latin typeface="微软雅黑" panose="020B0503020204020204" pitchFamily="34" charset="-122"/>
                <a:ea typeface="微软雅黑" panose="020B0503020204020204" pitchFamily="34" charset="-122"/>
              </a:rPr>
              <a:t>RExec</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BMUX=1</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ALUOP=?(</a:t>
            </a:r>
            <a:r>
              <a:rPr lang="zh-CN" altLang="en-US" sz="1800">
                <a:solidFill>
                  <a:srgbClr val="0A10F4"/>
                </a:solidFill>
                <a:latin typeface="微软雅黑" panose="020B0503020204020204" pitchFamily="34" charset="-122"/>
                <a:ea typeface="微软雅黑" panose="020B0503020204020204" pitchFamily="34" charset="-122"/>
              </a:rPr>
              <a:t>由指令操作码决定，不同的取值控制</a:t>
            </a:r>
            <a:r>
              <a:rPr lang="en-US" altLang="zh-CN" sz="1800">
                <a:solidFill>
                  <a:srgbClr val="0A10F4"/>
                </a:solidFill>
                <a:latin typeface="微软雅黑" panose="020B0503020204020204" pitchFamily="34" charset="-122"/>
                <a:ea typeface="微软雅黑" panose="020B0503020204020204" pitchFamily="34" charset="-122"/>
              </a:rPr>
              <a:t>ALU</a:t>
            </a:r>
            <a:r>
              <a:rPr lang="zh-CN" altLang="en-US" sz="1800">
                <a:solidFill>
                  <a:srgbClr val="0A10F4"/>
                </a:solidFill>
                <a:latin typeface="微软雅黑" panose="020B0503020204020204" pitchFamily="34" charset="-122"/>
                <a:ea typeface="微软雅黑" panose="020B0503020204020204" pitchFamily="34" charset="-122"/>
              </a:rPr>
              <a:t>进行不同运算</a:t>
            </a:r>
            <a:r>
              <a:rPr lang="en-US" altLang="zh-CN" sz="1800">
                <a:solidFill>
                  <a:srgbClr val="0A10F4"/>
                </a:solidFill>
                <a:latin typeface="微软雅黑" panose="020B0503020204020204" pitchFamily="34" charset="-122"/>
                <a:ea typeface="微软雅黑" panose="020B0503020204020204" pitchFamily="34" charset="-122"/>
              </a:rPr>
              <a:t>)</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ALUoutWr=1</a:t>
            </a:r>
            <a:r>
              <a:rPr lang="zh-CN" altLang="en-US" sz="1800">
                <a:solidFill>
                  <a:schemeClr val="accent1"/>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CCWr=1</a:t>
            </a:r>
            <a:r>
              <a:rPr lang="zh-CN" altLang="en-US" sz="1800">
                <a:solidFill>
                  <a:srgbClr val="0A10F4"/>
                </a:solidFill>
                <a:latin typeface="微软雅黑" panose="020B0503020204020204" pitchFamily="34" charset="-122"/>
                <a:ea typeface="微软雅黑" panose="020B0503020204020204" pitchFamily="34" charset="-122"/>
              </a:rPr>
              <a:t>，三态门及其他写使能信号全部为</a:t>
            </a:r>
            <a:r>
              <a:rPr lang="en-US" altLang="zh-CN" sz="1800">
                <a:solidFill>
                  <a:srgbClr val="0A10F4"/>
                </a:solidFill>
                <a:latin typeface="微软雅黑" panose="020B0503020204020204" pitchFamily="34" charset="-122"/>
                <a:ea typeface="微软雅黑" panose="020B0503020204020204" pitchFamily="34" charset="-122"/>
              </a:rPr>
              <a:t>0</a:t>
            </a:r>
            <a:r>
              <a:rPr lang="zh-CN" altLang="en-US" sz="1800">
                <a:solidFill>
                  <a:srgbClr val="0A10F4"/>
                </a:solidFill>
                <a:latin typeface="微软雅黑" panose="020B0503020204020204" pitchFamily="34" charset="-122"/>
                <a:ea typeface="微软雅黑" panose="020B0503020204020204" pitchFamily="34" charset="-122"/>
              </a:rPr>
              <a:t>。</a:t>
            </a:r>
            <a:endParaRPr lang="en-US" altLang="zh-CN" sz="1800">
              <a:solidFill>
                <a:srgbClr val="0A10F4"/>
              </a:solidFill>
              <a:latin typeface="微软雅黑" panose="020B0503020204020204" pitchFamily="34" charset="-122"/>
              <a:ea typeface="微软雅黑" panose="020B0503020204020204" pitchFamily="34" charset="-122"/>
            </a:endParaRPr>
          </a:p>
          <a:p>
            <a:pPr algn="just">
              <a:lnSpc>
                <a:spcPts val="2800"/>
              </a:lnSpc>
              <a:spcBef>
                <a:spcPct val="10000"/>
              </a:spcBef>
            </a:pPr>
            <a:endParaRPr lang="zh-CN" altLang="en-US" sz="1800">
              <a:solidFill>
                <a:srgbClr val="0A10F4"/>
              </a:solidFill>
              <a:latin typeface="微软雅黑" panose="020B0503020204020204" pitchFamily="34" charset="-122"/>
              <a:ea typeface="微软雅黑" panose="020B0503020204020204" pitchFamily="34" charset="-122"/>
            </a:endParaRPr>
          </a:p>
          <a:p>
            <a:pPr>
              <a:lnSpc>
                <a:spcPts val="2800"/>
              </a:lnSpc>
              <a:spcBef>
                <a:spcPct val="10000"/>
              </a:spcBef>
            </a:pPr>
            <a:r>
              <a:rPr lang="en-US" altLang="zh-CN" sz="1800">
                <a:solidFill>
                  <a:srgbClr val="A50021"/>
                </a:solidFill>
                <a:latin typeface="微软雅黑" panose="020B0503020204020204" pitchFamily="34" charset="-122"/>
                <a:ea typeface="微软雅黑" panose="020B0503020204020204" pitchFamily="34" charset="-122"/>
              </a:rPr>
              <a:t>RFinish</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RegMUX=1</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RegWr=1</a:t>
            </a:r>
            <a:r>
              <a:rPr lang="zh-CN" altLang="en-US" sz="1800">
                <a:solidFill>
                  <a:srgbClr val="0A10F4"/>
                </a:solidFill>
                <a:latin typeface="微软雅黑" panose="020B0503020204020204" pitchFamily="34" charset="-122"/>
                <a:ea typeface="微软雅黑" panose="020B0503020204020204" pitchFamily="34" charset="-122"/>
              </a:rPr>
              <a:t>、其他写使能信号全部为</a:t>
            </a:r>
            <a:r>
              <a:rPr lang="en-US" altLang="zh-CN" sz="1800">
                <a:solidFill>
                  <a:srgbClr val="0A10F4"/>
                </a:solidFill>
                <a:latin typeface="微软雅黑" panose="020B0503020204020204" pitchFamily="34" charset="-122"/>
                <a:ea typeface="微软雅黑" panose="020B0503020204020204" pitchFamily="34" charset="-122"/>
              </a:rPr>
              <a:t>0</a:t>
            </a:r>
            <a:r>
              <a:rPr lang="zh-CN" altLang="en-US" sz="1800">
                <a:solidFill>
                  <a:srgbClr val="0A10F4"/>
                </a:solidFill>
                <a:latin typeface="微软雅黑" panose="020B0503020204020204" pitchFamily="34" charset="-122"/>
                <a:ea typeface="微软雅黑" panose="020B0503020204020204" pitchFamily="34" charset="-122"/>
              </a:rPr>
              <a:t>。</a:t>
            </a:r>
          </a:p>
        </p:txBody>
      </p:sp>
      <p:cxnSp>
        <p:nvCxnSpPr>
          <p:cNvPr id="4" name="直接连接符 3">
            <a:extLst>
              <a:ext uri="{FF2B5EF4-FFF2-40B4-BE49-F238E27FC236}">
                <a16:creationId xmlns:a16="http://schemas.microsoft.com/office/drawing/2014/main" id="{DE2F4F82-1EAF-FFCB-9DD0-C7C1BCAE142E}"/>
              </a:ext>
            </a:extLst>
          </p:cNvPr>
          <p:cNvCxnSpPr/>
          <p:nvPr/>
        </p:nvCxnSpPr>
        <p:spPr bwMode="auto">
          <a:xfrm>
            <a:off x="6661150" y="3327400"/>
            <a:ext cx="132715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F958CA7-A755-7116-E3DC-54010DE0842F}"/>
              </a:ext>
            </a:extLst>
          </p:cNvPr>
          <p:cNvCxnSpPr/>
          <p:nvPr/>
        </p:nvCxnSpPr>
        <p:spPr bwMode="auto">
          <a:xfrm>
            <a:off x="7988300" y="3321050"/>
            <a:ext cx="0" cy="1836738"/>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81D34984-955B-5F55-19B9-17A641CFF923}"/>
              </a:ext>
            </a:extLst>
          </p:cNvPr>
          <p:cNvCxnSpPr/>
          <p:nvPr/>
        </p:nvCxnSpPr>
        <p:spPr bwMode="auto">
          <a:xfrm>
            <a:off x="6661150" y="3670300"/>
            <a:ext cx="612775"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D246333-F4C2-DF01-5F80-13A160BC2101}"/>
              </a:ext>
            </a:extLst>
          </p:cNvPr>
          <p:cNvCxnSpPr/>
          <p:nvPr/>
        </p:nvCxnSpPr>
        <p:spPr bwMode="auto">
          <a:xfrm>
            <a:off x="7273925" y="3657600"/>
            <a:ext cx="0" cy="1008063"/>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CF77628-90BB-CC67-4BCB-A818E4D9FC10}"/>
              </a:ext>
            </a:extLst>
          </p:cNvPr>
          <p:cNvCxnSpPr/>
          <p:nvPr/>
        </p:nvCxnSpPr>
        <p:spPr bwMode="auto">
          <a:xfrm>
            <a:off x="7105650" y="4908550"/>
            <a:ext cx="0" cy="287338"/>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64F0496-B650-2F9B-ECEA-CD8097F01A27}"/>
              </a:ext>
            </a:extLst>
          </p:cNvPr>
          <p:cNvCxnSpPr/>
          <p:nvPr/>
        </p:nvCxnSpPr>
        <p:spPr bwMode="auto">
          <a:xfrm>
            <a:off x="7556500" y="5594350"/>
            <a:ext cx="0" cy="287338"/>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9DDC7CB-BAD8-AD66-B6E2-821BACDE637E}"/>
              </a:ext>
            </a:extLst>
          </p:cNvPr>
          <p:cNvCxnSpPr/>
          <p:nvPr/>
        </p:nvCxnSpPr>
        <p:spPr bwMode="auto">
          <a:xfrm>
            <a:off x="7366000" y="5594350"/>
            <a:ext cx="0" cy="179388"/>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A035DE9-6979-69BF-1FFD-B4FBB300868B}"/>
              </a:ext>
            </a:extLst>
          </p:cNvPr>
          <p:cNvCxnSpPr/>
          <p:nvPr/>
        </p:nvCxnSpPr>
        <p:spPr bwMode="auto">
          <a:xfrm>
            <a:off x="6765925" y="5761038"/>
            <a:ext cx="612775"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2328CCB-A8D1-8644-0F8A-BCF9E0007120}"/>
              </a:ext>
            </a:extLst>
          </p:cNvPr>
          <p:cNvCxnSpPr/>
          <p:nvPr/>
        </p:nvCxnSpPr>
        <p:spPr bwMode="auto">
          <a:xfrm>
            <a:off x="6765925" y="5741988"/>
            <a:ext cx="0" cy="396875"/>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7B6A8B0-FDA3-C14F-FF68-4E6167A9CDA0}"/>
              </a:ext>
            </a:extLst>
          </p:cNvPr>
          <p:cNvCxnSpPr/>
          <p:nvPr/>
        </p:nvCxnSpPr>
        <p:spPr bwMode="auto">
          <a:xfrm>
            <a:off x="6365875" y="6126163"/>
            <a:ext cx="396875"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1D28F63A-E919-ACAB-05AF-8E92EF5AC80C}"/>
              </a:ext>
            </a:extLst>
          </p:cNvPr>
          <p:cNvCxnSpPr/>
          <p:nvPr/>
        </p:nvCxnSpPr>
        <p:spPr bwMode="auto">
          <a:xfrm>
            <a:off x="5121275" y="6126163"/>
            <a:ext cx="504825"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300B6D9D-1D3A-95F5-F488-2666689391B3}"/>
              </a:ext>
            </a:extLst>
          </p:cNvPr>
          <p:cNvCxnSpPr/>
          <p:nvPr/>
        </p:nvCxnSpPr>
        <p:spPr bwMode="auto">
          <a:xfrm>
            <a:off x="7480300" y="6229350"/>
            <a:ext cx="0" cy="252413"/>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59A944F-94CE-1F39-6610-0DCF2FF323DA}"/>
              </a:ext>
            </a:extLst>
          </p:cNvPr>
          <p:cNvCxnSpPr/>
          <p:nvPr/>
        </p:nvCxnSpPr>
        <p:spPr bwMode="auto">
          <a:xfrm>
            <a:off x="7473950" y="6494463"/>
            <a:ext cx="12954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A67A808A-54F1-3779-7DF2-177A82608AEA}"/>
              </a:ext>
            </a:extLst>
          </p:cNvPr>
          <p:cNvCxnSpPr/>
          <p:nvPr/>
        </p:nvCxnSpPr>
        <p:spPr bwMode="auto">
          <a:xfrm>
            <a:off x="8769350" y="1966913"/>
            <a:ext cx="0" cy="4535487"/>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955AFD2-EE5C-0890-C807-9FFA1E01820B}"/>
              </a:ext>
            </a:extLst>
          </p:cNvPr>
          <p:cNvCxnSpPr/>
          <p:nvPr/>
        </p:nvCxnSpPr>
        <p:spPr bwMode="auto">
          <a:xfrm>
            <a:off x="8132763" y="1966913"/>
            <a:ext cx="6477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5A186EB7-DF5A-83C4-9763-8962CDF013AE}"/>
              </a:ext>
            </a:extLst>
          </p:cNvPr>
          <p:cNvCxnSpPr/>
          <p:nvPr/>
        </p:nvCxnSpPr>
        <p:spPr bwMode="auto">
          <a:xfrm>
            <a:off x="8132763" y="1936750"/>
            <a:ext cx="0" cy="287338"/>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C2A11F3-0B3A-EBCB-A478-3E8DDF9E1CE4}"/>
              </a:ext>
            </a:extLst>
          </p:cNvPr>
          <p:cNvCxnSpPr/>
          <p:nvPr/>
        </p:nvCxnSpPr>
        <p:spPr bwMode="auto">
          <a:xfrm>
            <a:off x="7931150" y="2451100"/>
            <a:ext cx="0" cy="252413"/>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B7782632-C958-468A-B9FA-01FA5344377A}"/>
              </a:ext>
            </a:extLst>
          </p:cNvPr>
          <p:cNvCxnSpPr/>
          <p:nvPr/>
        </p:nvCxnSpPr>
        <p:spPr bwMode="auto">
          <a:xfrm>
            <a:off x="6099175" y="2678113"/>
            <a:ext cx="183515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F19060C5-44C9-0488-CB90-EC28AC71C08F}"/>
              </a:ext>
            </a:extLst>
          </p:cNvPr>
          <p:cNvCxnSpPr/>
          <p:nvPr/>
        </p:nvCxnSpPr>
        <p:spPr bwMode="auto">
          <a:xfrm>
            <a:off x="6099175" y="2665413"/>
            <a:ext cx="0" cy="250825"/>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4888" name="组合 88">
            <a:extLst>
              <a:ext uri="{FF2B5EF4-FFF2-40B4-BE49-F238E27FC236}">
                <a16:creationId xmlns:a16="http://schemas.microsoft.com/office/drawing/2014/main" id="{099F82D2-F8B0-F4E3-C395-1CDA9FE93162}"/>
              </a:ext>
            </a:extLst>
          </p:cNvPr>
          <p:cNvGrpSpPr>
            <a:grpSpLocks/>
          </p:cNvGrpSpPr>
          <p:nvPr/>
        </p:nvGrpSpPr>
        <p:grpSpPr bwMode="auto">
          <a:xfrm>
            <a:off x="1563688" y="3263900"/>
            <a:ext cx="3963987" cy="2603500"/>
            <a:chOff x="3441160" y="2513426"/>
            <a:chExt cx="3931950" cy="2546599"/>
          </a:xfrm>
        </p:grpSpPr>
        <p:cxnSp>
          <p:nvCxnSpPr>
            <p:cNvPr id="90" name="直接箭头连接符 89">
              <a:extLst>
                <a:ext uri="{FF2B5EF4-FFF2-40B4-BE49-F238E27FC236}">
                  <a16:creationId xmlns:a16="http://schemas.microsoft.com/office/drawing/2014/main" id="{13DFCF70-AA13-B04C-AFBA-5675931AA88A}"/>
                </a:ext>
              </a:extLst>
            </p:cNvPr>
            <p:cNvCxnSpPr/>
            <p:nvPr/>
          </p:nvCxnSpPr>
          <p:spPr bwMode="auto">
            <a:xfrm flipH="1">
              <a:off x="4119842" y="4917167"/>
              <a:ext cx="1579394" cy="0"/>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91" name="直接箭头连接符 90">
              <a:extLst>
                <a:ext uri="{FF2B5EF4-FFF2-40B4-BE49-F238E27FC236}">
                  <a16:creationId xmlns:a16="http://schemas.microsoft.com/office/drawing/2014/main" id="{5F56D1F6-4CA9-DDD4-8397-EF7B18DEAE37}"/>
                </a:ext>
              </a:extLst>
            </p:cNvPr>
            <p:cNvCxnSpPr/>
            <p:nvPr/>
          </p:nvCxnSpPr>
          <p:spPr bwMode="auto">
            <a:xfrm flipH="1">
              <a:off x="5686639" y="4372133"/>
              <a:ext cx="1366813" cy="0"/>
            </a:xfrm>
            <a:prstGeom prst="straightConnector1">
              <a:avLst/>
            </a:prstGeom>
            <a:noFill/>
            <a:ln w="57150" cap="flat" cmpd="sng" algn="ctr">
              <a:solidFill>
                <a:schemeClr val="accent4">
                  <a:lumMod val="50000"/>
                  <a:lumOff val="50000"/>
                </a:schemeClr>
              </a:solidFill>
              <a:prstDash val="solid"/>
              <a:round/>
              <a:headEnd type="triangle" w="med" len="med"/>
              <a:tailEnd type="none" w="med" len="med"/>
            </a:ln>
            <a:effectLst/>
          </p:spPr>
        </p:cxnSp>
        <p:cxnSp>
          <p:nvCxnSpPr>
            <p:cNvPr id="92" name="直接箭头连接符 91">
              <a:extLst>
                <a:ext uri="{FF2B5EF4-FFF2-40B4-BE49-F238E27FC236}">
                  <a16:creationId xmlns:a16="http://schemas.microsoft.com/office/drawing/2014/main" id="{637ADC08-85AB-AC50-E689-7CA2EEEFA2EB}"/>
                </a:ext>
              </a:extLst>
            </p:cNvPr>
            <p:cNvCxnSpPr/>
            <p:nvPr/>
          </p:nvCxnSpPr>
          <p:spPr bwMode="auto">
            <a:xfrm>
              <a:off x="5686639" y="4372133"/>
              <a:ext cx="0" cy="545034"/>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93" name="直接箭头连接符 92">
              <a:extLst>
                <a:ext uri="{FF2B5EF4-FFF2-40B4-BE49-F238E27FC236}">
                  <a16:creationId xmlns:a16="http://schemas.microsoft.com/office/drawing/2014/main" id="{5E987E8A-8143-2A2F-1D67-1CDF5A865889}"/>
                </a:ext>
              </a:extLst>
            </p:cNvPr>
            <p:cNvCxnSpPr/>
            <p:nvPr/>
          </p:nvCxnSpPr>
          <p:spPr bwMode="auto">
            <a:xfrm>
              <a:off x="4127716" y="4879900"/>
              <a:ext cx="0" cy="180125"/>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164893" name="直接箭头连接符 93">
              <a:extLst>
                <a:ext uri="{FF2B5EF4-FFF2-40B4-BE49-F238E27FC236}">
                  <a16:creationId xmlns:a16="http://schemas.microsoft.com/office/drawing/2014/main" id="{0B14391D-2E92-E64B-A042-9A149FFA1F6E}"/>
                </a:ext>
              </a:extLst>
            </p:cNvPr>
            <p:cNvCxnSpPr>
              <a:cxnSpLocks noChangeShapeType="1"/>
            </p:cNvCxnSpPr>
            <p:nvPr/>
          </p:nvCxnSpPr>
          <p:spPr bwMode="auto">
            <a:xfrm>
              <a:off x="3777710" y="4700025"/>
              <a:ext cx="0" cy="360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95" name="直接箭头连接符 94">
              <a:extLst>
                <a:ext uri="{FF2B5EF4-FFF2-40B4-BE49-F238E27FC236}">
                  <a16:creationId xmlns:a16="http://schemas.microsoft.com/office/drawing/2014/main" id="{4AA34D97-2663-5094-C2EB-A0356163EF08}"/>
                </a:ext>
              </a:extLst>
            </p:cNvPr>
            <p:cNvCxnSpPr/>
            <p:nvPr/>
          </p:nvCxnSpPr>
          <p:spPr bwMode="auto">
            <a:xfrm>
              <a:off x="3453757" y="4516544"/>
              <a:ext cx="0" cy="538824"/>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96" name="直接箭头连接符 95">
              <a:extLst>
                <a:ext uri="{FF2B5EF4-FFF2-40B4-BE49-F238E27FC236}">
                  <a16:creationId xmlns:a16="http://schemas.microsoft.com/office/drawing/2014/main" id="{06D3A17A-7C7C-DCA9-6B19-FE9C522A6486}"/>
                </a:ext>
              </a:extLst>
            </p:cNvPr>
            <p:cNvCxnSpPr/>
            <p:nvPr/>
          </p:nvCxnSpPr>
          <p:spPr bwMode="auto">
            <a:xfrm flipH="1">
              <a:off x="3441160" y="4525860"/>
              <a:ext cx="1044006" cy="0"/>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97" name="直接箭头连接符 96">
              <a:extLst>
                <a:ext uri="{FF2B5EF4-FFF2-40B4-BE49-F238E27FC236}">
                  <a16:creationId xmlns:a16="http://schemas.microsoft.com/office/drawing/2014/main" id="{B3A8C1D1-DD9B-9359-4ACC-A796D302920B}"/>
                </a:ext>
              </a:extLst>
            </p:cNvPr>
            <p:cNvCxnSpPr/>
            <p:nvPr/>
          </p:nvCxnSpPr>
          <p:spPr bwMode="auto">
            <a:xfrm>
              <a:off x="4485166" y="3962193"/>
              <a:ext cx="0" cy="576090"/>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98" name="直接箭头连接符 97">
              <a:extLst>
                <a:ext uri="{FF2B5EF4-FFF2-40B4-BE49-F238E27FC236}">
                  <a16:creationId xmlns:a16="http://schemas.microsoft.com/office/drawing/2014/main" id="{9EC4C23B-1DBE-69E9-6B70-225FD7F8E107}"/>
                </a:ext>
              </a:extLst>
            </p:cNvPr>
            <p:cNvCxnSpPr/>
            <p:nvPr/>
          </p:nvCxnSpPr>
          <p:spPr bwMode="auto">
            <a:xfrm flipH="1">
              <a:off x="4485166" y="3985484"/>
              <a:ext cx="2160447" cy="0"/>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164898" name="直接箭头连接符 98">
              <a:extLst>
                <a:ext uri="{FF2B5EF4-FFF2-40B4-BE49-F238E27FC236}">
                  <a16:creationId xmlns:a16="http://schemas.microsoft.com/office/drawing/2014/main" id="{D6AAD7A6-AD7B-1F52-58E8-A635639D5C72}"/>
                </a:ext>
              </a:extLst>
            </p:cNvPr>
            <p:cNvCxnSpPr>
              <a:cxnSpLocks noChangeShapeType="1"/>
            </p:cNvCxnSpPr>
            <p:nvPr/>
          </p:nvCxnSpPr>
          <p:spPr bwMode="auto">
            <a:xfrm flipH="1">
              <a:off x="3755971" y="4710391"/>
              <a:ext cx="144000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4899" name="直接箭头连接符 99">
              <a:extLst>
                <a:ext uri="{FF2B5EF4-FFF2-40B4-BE49-F238E27FC236}">
                  <a16:creationId xmlns:a16="http://schemas.microsoft.com/office/drawing/2014/main" id="{5F7128A3-2DA8-2892-AB35-27D2853AE46D}"/>
                </a:ext>
              </a:extLst>
            </p:cNvPr>
            <p:cNvCxnSpPr>
              <a:cxnSpLocks noChangeShapeType="1"/>
            </p:cNvCxnSpPr>
            <p:nvPr/>
          </p:nvCxnSpPr>
          <p:spPr bwMode="auto">
            <a:xfrm flipH="1">
              <a:off x="5176921" y="4218408"/>
              <a:ext cx="169200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01" name="直接箭头连接符 100">
              <a:extLst>
                <a:ext uri="{FF2B5EF4-FFF2-40B4-BE49-F238E27FC236}">
                  <a16:creationId xmlns:a16="http://schemas.microsoft.com/office/drawing/2014/main" id="{C4CEAA91-824F-1540-2B53-E9520C9171C6}"/>
                </a:ext>
              </a:extLst>
            </p:cNvPr>
            <p:cNvCxnSpPr/>
            <p:nvPr/>
          </p:nvCxnSpPr>
          <p:spPr bwMode="auto">
            <a:xfrm flipH="1">
              <a:off x="6645613" y="2513426"/>
              <a:ext cx="0" cy="1509326"/>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164901" name="直接箭头连接符 101">
              <a:extLst>
                <a:ext uri="{FF2B5EF4-FFF2-40B4-BE49-F238E27FC236}">
                  <a16:creationId xmlns:a16="http://schemas.microsoft.com/office/drawing/2014/main" id="{C6E55EC9-BD19-CD99-6678-69E2182208F2}"/>
                </a:ext>
              </a:extLst>
            </p:cNvPr>
            <p:cNvCxnSpPr>
              <a:cxnSpLocks noChangeShapeType="1"/>
            </p:cNvCxnSpPr>
            <p:nvPr/>
          </p:nvCxnSpPr>
          <p:spPr bwMode="auto">
            <a:xfrm flipH="1">
              <a:off x="6839271" y="2875759"/>
              <a:ext cx="0" cy="1332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4902" name="直接箭头连接符 102">
              <a:extLst>
                <a:ext uri="{FF2B5EF4-FFF2-40B4-BE49-F238E27FC236}">
                  <a16:creationId xmlns:a16="http://schemas.microsoft.com/office/drawing/2014/main" id="{50A1C154-3D64-60EA-79EC-B2B91AEBE7A7}"/>
                </a:ext>
              </a:extLst>
            </p:cNvPr>
            <p:cNvCxnSpPr>
              <a:cxnSpLocks noChangeShapeType="1"/>
            </p:cNvCxnSpPr>
            <p:nvPr/>
          </p:nvCxnSpPr>
          <p:spPr bwMode="auto">
            <a:xfrm flipH="1">
              <a:off x="5195971" y="4220459"/>
              <a:ext cx="0" cy="504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4903" name="直接箭头连接符 103">
              <a:extLst>
                <a:ext uri="{FF2B5EF4-FFF2-40B4-BE49-F238E27FC236}">
                  <a16:creationId xmlns:a16="http://schemas.microsoft.com/office/drawing/2014/main" id="{BDE30139-3643-1164-B604-8284F35150BE}"/>
                </a:ext>
              </a:extLst>
            </p:cNvPr>
            <p:cNvCxnSpPr>
              <a:cxnSpLocks noChangeShapeType="1"/>
            </p:cNvCxnSpPr>
            <p:nvPr/>
          </p:nvCxnSpPr>
          <p:spPr bwMode="auto">
            <a:xfrm flipH="1">
              <a:off x="6826571" y="2884925"/>
              <a:ext cx="546539" cy="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105" name="直接箭头连接符 104">
              <a:extLst>
                <a:ext uri="{FF2B5EF4-FFF2-40B4-BE49-F238E27FC236}">
                  <a16:creationId xmlns:a16="http://schemas.microsoft.com/office/drawing/2014/main" id="{97457A6E-F68C-8B4E-BC7A-62DD20DB8A61}"/>
                </a:ext>
              </a:extLst>
            </p:cNvPr>
            <p:cNvCxnSpPr/>
            <p:nvPr/>
          </p:nvCxnSpPr>
          <p:spPr bwMode="auto">
            <a:xfrm flipH="1">
              <a:off x="6617268" y="2513426"/>
              <a:ext cx="755842" cy="15528"/>
            </a:xfrm>
            <a:prstGeom prst="straightConnector1">
              <a:avLst/>
            </a:prstGeom>
            <a:noFill/>
            <a:ln w="57150" cap="flat" cmpd="sng" algn="ctr">
              <a:solidFill>
                <a:schemeClr val="accent4">
                  <a:lumMod val="50000"/>
                  <a:lumOff val="50000"/>
                </a:schemeClr>
              </a:solidFill>
              <a:prstDash val="solid"/>
              <a:round/>
              <a:headEnd type="triangle" w="med" len="med"/>
              <a:tailEnd type="none" w="med" len="med"/>
            </a:ln>
            <a:effectLst/>
          </p:spPr>
        </p:cxnSp>
      </p:grpSp>
      <p:cxnSp>
        <p:nvCxnSpPr>
          <p:cNvPr id="106" name="直接连接符 105">
            <a:extLst>
              <a:ext uri="{FF2B5EF4-FFF2-40B4-BE49-F238E27FC236}">
                <a16:creationId xmlns:a16="http://schemas.microsoft.com/office/drawing/2014/main" id="{A1441E43-6369-9C69-D22E-48ACE4A5C69D}"/>
              </a:ext>
            </a:extLst>
          </p:cNvPr>
          <p:cNvCxnSpPr/>
          <p:nvPr/>
        </p:nvCxnSpPr>
        <p:spPr bwMode="auto">
          <a:xfrm>
            <a:off x="4344988" y="5311775"/>
            <a:ext cx="865187" cy="0"/>
          </a:xfrm>
          <a:prstGeom prst="line">
            <a:avLst/>
          </a:prstGeom>
          <a:ln w="57150">
            <a:solidFill>
              <a:schemeClr val="accent4">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B46FEE0D-5B8D-52BB-6766-65A69CE16B70}"/>
              </a:ext>
            </a:extLst>
          </p:cNvPr>
          <p:cNvCxnSpPr/>
          <p:nvPr/>
        </p:nvCxnSpPr>
        <p:spPr bwMode="auto">
          <a:xfrm>
            <a:off x="4621213" y="5464175"/>
            <a:ext cx="576262" cy="0"/>
          </a:xfrm>
          <a:prstGeom prst="line">
            <a:avLst/>
          </a:prstGeom>
          <a:ln w="57150">
            <a:solidFill>
              <a:schemeClr val="accent4">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9B1716E4-199B-F79B-A4A8-5356EE0D9BB6}"/>
              </a:ext>
            </a:extLst>
          </p:cNvPr>
          <p:cNvCxnSpPr/>
          <p:nvPr/>
        </p:nvCxnSpPr>
        <p:spPr bwMode="auto">
          <a:xfrm>
            <a:off x="4364038" y="5308600"/>
            <a:ext cx="0" cy="612775"/>
          </a:xfrm>
          <a:prstGeom prst="line">
            <a:avLst/>
          </a:prstGeom>
          <a:ln w="57150">
            <a:solidFill>
              <a:schemeClr val="accent4">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B47DED7-5A7F-FDCF-D5FD-8833043E6E34}"/>
              </a:ext>
            </a:extLst>
          </p:cNvPr>
          <p:cNvCxnSpPr/>
          <p:nvPr/>
        </p:nvCxnSpPr>
        <p:spPr bwMode="auto">
          <a:xfrm>
            <a:off x="4627563" y="5459413"/>
            <a:ext cx="0" cy="468312"/>
          </a:xfrm>
          <a:prstGeom prst="line">
            <a:avLst/>
          </a:prstGeom>
          <a:ln w="57150">
            <a:solidFill>
              <a:schemeClr val="accent4">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4909" name="矩形 47">
            <a:extLst>
              <a:ext uri="{FF2B5EF4-FFF2-40B4-BE49-F238E27FC236}">
                <a16:creationId xmlns:a16="http://schemas.microsoft.com/office/drawing/2014/main" id="{860D9103-6C6B-99F3-4D91-9DECB82F2A2B}"/>
              </a:ext>
            </a:extLst>
          </p:cNvPr>
          <p:cNvSpPr>
            <a:spLocks noChangeArrowheads="1"/>
          </p:cNvSpPr>
          <p:nvPr/>
        </p:nvSpPr>
        <p:spPr bwMode="auto">
          <a:xfrm>
            <a:off x="422275" y="5880100"/>
            <a:ext cx="519113" cy="292100"/>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4910" name="矩形 48">
            <a:extLst>
              <a:ext uri="{FF2B5EF4-FFF2-40B4-BE49-F238E27FC236}">
                <a16:creationId xmlns:a16="http://schemas.microsoft.com/office/drawing/2014/main" id="{B8DBC230-9213-5B0E-F1FA-EC0AAC7A6B43}"/>
              </a:ext>
            </a:extLst>
          </p:cNvPr>
          <p:cNvSpPr>
            <a:spLocks noChangeArrowheads="1"/>
          </p:cNvSpPr>
          <p:nvPr/>
        </p:nvSpPr>
        <p:spPr bwMode="auto">
          <a:xfrm>
            <a:off x="3165475" y="5935663"/>
            <a:ext cx="519113"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4911" name="矩形 49">
            <a:extLst>
              <a:ext uri="{FF2B5EF4-FFF2-40B4-BE49-F238E27FC236}">
                <a16:creationId xmlns:a16="http://schemas.microsoft.com/office/drawing/2014/main" id="{2A65025C-EAA2-4461-B966-BBA05795043C}"/>
              </a:ext>
            </a:extLst>
          </p:cNvPr>
          <p:cNvSpPr>
            <a:spLocks noChangeArrowheads="1"/>
          </p:cNvSpPr>
          <p:nvPr/>
        </p:nvSpPr>
        <p:spPr bwMode="auto">
          <a:xfrm>
            <a:off x="276225" y="4581525"/>
            <a:ext cx="541338" cy="293688"/>
          </a:xfrm>
          <a:prstGeom prst="rect">
            <a:avLst/>
          </a:prstGeom>
          <a:solidFill>
            <a:schemeClr val="tx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4912" name="矩形 50">
            <a:extLst>
              <a:ext uri="{FF2B5EF4-FFF2-40B4-BE49-F238E27FC236}">
                <a16:creationId xmlns:a16="http://schemas.microsoft.com/office/drawing/2014/main" id="{960547FC-48C0-93B8-BCF7-FDE7541C3E1C}"/>
              </a:ext>
            </a:extLst>
          </p:cNvPr>
          <p:cNvSpPr>
            <a:spLocks noChangeArrowheads="1"/>
          </p:cNvSpPr>
          <p:nvPr/>
        </p:nvSpPr>
        <p:spPr bwMode="auto">
          <a:xfrm>
            <a:off x="5969000" y="1558925"/>
            <a:ext cx="947738"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4913" name="矩形 51">
            <a:extLst>
              <a:ext uri="{FF2B5EF4-FFF2-40B4-BE49-F238E27FC236}">
                <a16:creationId xmlns:a16="http://schemas.microsoft.com/office/drawing/2014/main" id="{BAC1F23A-FA7B-BC4F-D813-2F11AC05C351}"/>
              </a:ext>
            </a:extLst>
          </p:cNvPr>
          <p:cNvSpPr>
            <a:spLocks noChangeArrowheads="1"/>
          </p:cNvSpPr>
          <p:nvPr/>
        </p:nvSpPr>
        <p:spPr bwMode="auto">
          <a:xfrm>
            <a:off x="7978775" y="2416175"/>
            <a:ext cx="835025"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4914" name="矩形 52">
            <a:extLst>
              <a:ext uri="{FF2B5EF4-FFF2-40B4-BE49-F238E27FC236}">
                <a16:creationId xmlns:a16="http://schemas.microsoft.com/office/drawing/2014/main" id="{3F4E0116-977B-079A-FD99-3632749624A4}"/>
              </a:ext>
            </a:extLst>
          </p:cNvPr>
          <p:cNvSpPr>
            <a:spLocks noChangeArrowheads="1"/>
          </p:cNvSpPr>
          <p:nvPr/>
        </p:nvSpPr>
        <p:spPr bwMode="auto">
          <a:xfrm>
            <a:off x="7932738" y="5981700"/>
            <a:ext cx="836612"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4915" name="矩形 53">
            <a:extLst>
              <a:ext uri="{FF2B5EF4-FFF2-40B4-BE49-F238E27FC236}">
                <a16:creationId xmlns:a16="http://schemas.microsoft.com/office/drawing/2014/main" id="{AF120A7A-AB4C-B76E-629C-A38CC9EFA59E}"/>
              </a:ext>
            </a:extLst>
          </p:cNvPr>
          <p:cNvSpPr>
            <a:spLocks noChangeArrowheads="1"/>
          </p:cNvSpPr>
          <p:nvPr/>
        </p:nvSpPr>
        <p:spPr bwMode="auto">
          <a:xfrm>
            <a:off x="4681538" y="2778125"/>
            <a:ext cx="655637"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4916" name="矩形 54">
            <a:extLst>
              <a:ext uri="{FF2B5EF4-FFF2-40B4-BE49-F238E27FC236}">
                <a16:creationId xmlns:a16="http://schemas.microsoft.com/office/drawing/2014/main" id="{8E7AE914-839A-5FA9-270C-13DD523D582D}"/>
              </a:ext>
            </a:extLst>
          </p:cNvPr>
          <p:cNvSpPr>
            <a:spLocks noChangeArrowheads="1"/>
          </p:cNvSpPr>
          <p:nvPr/>
        </p:nvSpPr>
        <p:spPr bwMode="auto">
          <a:xfrm>
            <a:off x="4535488" y="1863725"/>
            <a:ext cx="744537"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4917" name="矩形 55">
            <a:extLst>
              <a:ext uri="{FF2B5EF4-FFF2-40B4-BE49-F238E27FC236}">
                <a16:creationId xmlns:a16="http://schemas.microsoft.com/office/drawing/2014/main" id="{5F7EA7C7-F311-4813-9F3A-B4BCEF3ABE1C}"/>
              </a:ext>
            </a:extLst>
          </p:cNvPr>
          <p:cNvSpPr>
            <a:spLocks noChangeArrowheads="1"/>
          </p:cNvSpPr>
          <p:nvPr/>
        </p:nvSpPr>
        <p:spPr bwMode="auto">
          <a:xfrm>
            <a:off x="6251575" y="4784725"/>
            <a:ext cx="654050"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4918" name="矩形 58">
            <a:extLst>
              <a:ext uri="{FF2B5EF4-FFF2-40B4-BE49-F238E27FC236}">
                <a16:creationId xmlns:a16="http://schemas.microsoft.com/office/drawing/2014/main" id="{ECB7AE97-F6E6-CD91-4024-7CF257779BC6}"/>
              </a:ext>
            </a:extLst>
          </p:cNvPr>
          <p:cNvSpPr>
            <a:spLocks noChangeArrowheads="1"/>
          </p:cNvSpPr>
          <p:nvPr/>
        </p:nvSpPr>
        <p:spPr bwMode="auto">
          <a:xfrm>
            <a:off x="6330950" y="5235575"/>
            <a:ext cx="654050" cy="293688"/>
          </a:xfrm>
          <a:prstGeom prst="rect">
            <a:avLst/>
          </a:prstGeom>
          <a:solidFill>
            <a:srgbClr val="00B05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4919" name="矩形 63">
            <a:extLst>
              <a:ext uri="{FF2B5EF4-FFF2-40B4-BE49-F238E27FC236}">
                <a16:creationId xmlns:a16="http://schemas.microsoft.com/office/drawing/2014/main" id="{FB029D84-C6AD-01CA-33B0-95656CBF8250}"/>
              </a:ext>
            </a:extLst>
          </p:cNvPr>
          <p:cNvSpPr>
            <a:spLocks noChangeArrowheads="1"/>
          </p:cNvSpPr>
          <p:nvPr/>
        </p:nvSpPr>
        <p:spPr bwMode="auto">
          <a:xfrm>
            <a:off x="4210050" y="0"/>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400"/>
              </a:lnSpc>
              <a:spcBef>
                <a:spcPct val="10000"/>
              </a:spcBef>
            </a:pP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3</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R-</a:t>
            </a:r>
            <a:r>
              <a:rPr lang="zh-CN" altLang="en-US" sz="1800">
                <a:latin typeface="微软雅黑" panose="020B0503020204020204" pitchFamily="34" charset="-122"/>
                <a:ea typeface="微软雅黑" panose="020B0503020204020204" pitchFamily="34" charset="-122"/>
              </a:rPr>
              <a:t>型指令的执行，需要两个时钟周期，记为 </a:t>
            </a:r>
            <a:r>
              <a:rPr lang="en-US" altLang="zh-CN" sz="1800">
                <a:latin typeface="微软雅黑" panose="020B0503020204020204" pitchFamily="34" charset="-122"/>
                <a:ea typeface="微软雅黑" panose="020B0503020204020204" pitchFamily="34" charset="-122"/>
              </a:rPr>
              <a:t>RExec</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RFinish</a:t>
            </a:r>
            <a:r>
              <a:rPr lang="zh-CN" altLang="en-US" sz="1800">
                <a:latin typeface="微软雅黑" panose="020B0503020204020204" pitchFamily="34" charset="-122"/>
                <a:ea typeface="微软雅黑" panose="020B0503020204020204" pitchFamily="34" charset="-122"/>
              </a:rPr>
              <a:t>状态</a:t>
            </a:r>
            <a:endParaRPr lang="en-US" altLang="zh-CN" sz="1800">
              <a:latin typeface="微软雅黑" panose="020B0503020204020204" pitchFamily="34" charset="-122"/>
              <a:ea typeface="微软雅黑" panose="020B0503020204020204" pitchFamily="34" charset="-122"/>
            </a:endParaRPr>
          </a:p>
        </p:txBody>
      </p:sp>
      <p:sp>
        <p:nvSpPr>
          <p:cNvPr id="164920" name="矩形 58">
            <a:extLst>
              <a:ext uri="{FF2B5EF4-FFF2-40B4-BE49-F238E27FC236}">
                <a16:creationId xmlns:a16="http://schemas.microsoft.com/office/drawing/2014/main" id="{E163AD44-36C6-3B02-912F-4B841DC463AF}"/>
              </a:ext>
            </a:extLst>
          </p:cNvPr>
          <p:cNvSpPr>
            <a:spLocks noChangeArrowheads="1"/>
          </p:cNvSpPr>
          <p:nvPr/>
        </p:nvSpPr>
        <p:spPr bwMode="auto">
          <a:xfrm>
            <a:off x="5219700" y="4673600"/>
            <a:ext cx="977900"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a:latin typeface="微软雅黑" panose="020B0503020204020204" pitchFamily="34" charset="-122"/>
                <a:ea typeface="微软雅黑" panose="020B0503020204020204" pitchFamily="34" charset="-122"/>
              </a:rPr>
              <a:t>控制器</a:t>
            </a:r>
            <a:endParaRPr lang="en-US" altLang="zh-CN" sz="1400">
              <a:latin typeface="微软雅黑" panose="020B0503020204020204" pitchFamily="34" charset="-122"/>
              <a:ea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rPr>
              <a:t>（如</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有限状态机）</a:t>
            </a:r>
            <a:endParaRPr lang="zh-CN" altLang="en-US" sz="14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3124">
                                            <p:txEl>
                                              <p:pRg st="0" end="0"/>
                                            </p:txEl>
                                          </p:spTgt>
                                        </p:tgtEl>
                                        <p:attrNameLst>
                                          <p:attrName>style.visibility</p:attrName>
                                        </p:attrNameLst>
                                      </p:cBhvr>
                                      <p:to>
                                        <p:strVal val="visible"/>
                                      </p:to>
                                    </p:set>
                                    <p:animEffect transition="in" filter="randombar(horizontal)">
                                      <p:cBhvr>
                                        <p:cTn id="7" dur="500"/>
                                        <p:tgtEl>
                                          <p:spTgt spid="1331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133125">
                                            <p:txEl>
                                              <p:pRg st="0" end="0"/>
                                            </p:txEl>
                                          </p:spTgt>
                                        </p:tgtEl>
                                        <p:attrNameLst>
                                          <p:attrName>style.visibility</p:attrName>
                                        </p:attrNameLst>
                                      </p:cBhvr>
                                      <p:to>
                                        <p:strVal val="visible"/>
                                      </p:to>
                                    </p:set>
                                    <p:animEffect transition="in" filter="randombar(horizontal)">
                                      <p:cBhvr>
                                        <p:cTn id="12" dur="500"/>
                                        <p:tgtEl>
                                          <p:spTgt spid="13312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133125">
                                            <p:txEl>
                                              <p:pRg st="2" end="2"/>
                                            </p:txEl>
                                          </p:spTgt>
                                        </p:tgtEl>
                                        <p:attrNameLst>
                                          <p:attrName>style.visibility</p:attrName>
                                        </p:attrNameLst>
                                      </p:cBhvr>
                                      <p:to>
                                        <p:strVal val="visible"/>
                                      </p:to>
                                    </p:set>
                                    <p:animEffect transition="in" filter="randombar(horizontal)">
                                      <p:cBhvr>
                                        <p:cTn id="17" dur="500"/>
                                        <p:tgtEl>
                                          <p:spTgt spid="1331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57">
            <a:extLst>
              <a:ext uri="{FF2B5EF4-FFF2-40B4-BE49-F238E27FC236}">
                <a16:creationId xmlns:a16="http://schemas.microsoft.com/office/drawing/2014/main" id="{72C26042-D11F-9A03-51E2-C7CFC5DDEF48}"/>
              </a:ext>
            </a:extLst>
          </p:cNvPr>
          <p:cNvSpPr>
            <a:spLocks noChangeArrowheads="1"/>
          </p:cNvSpPr>
          <p:nvPr/>
        </p:nvSpPr>
        <p:spPr bwMode="auto">
          <a:xfrm>
            <a:off x="3976688" y="2641600"/>
            <a:ext cx="855662" cy="361950"/>
          </a:xfrm>
          <a:prstGeom prst="rect">
            <a:avLst/>
          </a:prstGeom>
          <a:solidFill>
            <a:srgbClr val="FF8398"/>
          </a:solidFill>
          <a:ln w="50800">
            <a:solidFill>
              <a:srgbClr val="FE9AAB"/>
            </a:solidFill>
            <a:miter lim="800000"/>
            <a:headEnd/>
            <a:tailEnd/>
          </a:ln>
        </p:spPr>
        <p:txBody>
          <a:bodyPr wrap="none" anchor="ctr"/>
          <a:lstStyle/>
          <a:p>
            <a:pPr algn="ctr"/>
            <a:endParaRPr lang="zh-CN" altLang="en-US">
              <a:ea typeface="宋体" panose="02010600030101010101" pitchFamily="2" charset="-122"/>
            </a:endParaRPr>
          </a:p>
        </p:txBody>
      </p:sp>
      <p:sp>
        <p:nvSpPr>
          <p:cNvPr id="165890" name="Rectangle 2">
            <a:extLst>
              <a:ext uri="{FF2B5EF4-FFF2-40B4-BE49-F238E27FC236}">
                <a16:creationId xmlns:a16="http://schemas.microsoft.com/office/drawing/2014/main" id="{942229C6-6618-369E-7B0F-98716773C58E}"/>
              </a:ext>
            </a:extLst>
          </p:cNvPr>
          <p:cNvSpPr>
            <a:spLocks noGrp="1" noChangeArrowheads="1"/>
          </p:cNvSpPr>
          <p:nvPr>
            <p:ph type="title"/>
          </p:nvPr>
        </p:nvSpPr>
        <p:spPr>
          <a:xfrm>
            <a:off x="444500" y="0"/>
            <a:ext cx="7499350" cy="693738"/>
          </a:xfrm>
        </p:spPr>
        <p:txBody>
          <a:bodyPr/>
          <a:lstStyle/>
          <a:p>
            <a:r>
              <a:rPr lang="zh-CN" altLang="en-US" sz="2400">
                <a:ea typeface="宋体" panose="02010600030101010101" pitchFamily="2" charset="-122"/>
              </a:rPr>
              <a:t>状态元件内容和控制信号取值的改变：在时钟到来后的一定延时后发生</a:t>
            </a:r>
          </a:p>
        </p:txBody>
      </p:sp>
      <p:sp>
        <p:nvSpPr>
          <p:cNvPr id="165891" name="Text Box 35">
            <a:extLst>
              <a:ext uri="{FF2B5EF4-FFF2-40B4-BE49-F238E27FC236}">
                <a16:creationId xmlns:a16="http://schemas.microsoft.com/office/drawing/2014/main" id="{E12C9EA5-DA24-16A5-0C34-7238FA2C879C}"/>
              </a:ext>
            </a:extLst>
          </p:cNvPr>
          <p:cNvSpPr txBox="1">
            <a:spLocks noChangeArrowheads="1"/>
          </p:cNvSpPr>
          <p:nvPr/>
        </p:nvSpPr>
        <p:spPr bwMode="auto">
          <a:xfrm>
            <a:off x="825500" y="2311400"/>
            <a:ext cx="1397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solidFill>
                  <a:srgbClr val="FF00FF"/>
                </a:solidFill>
                <a:ea typeface="宋体" panose="02010600030101010101" pitchFamily="2" charset="-122"/>
              </a:rPr>
              <a:t>周期</a:t>
            </a:r>
            <a:r>
              <a:rPr lang="en-US" altLang="zh-CN">
                <a:solidFill>
                  <a:srgbClr val="FF00FF"/>
                </a:solidFill>
                <a:ea typeface="宋体" panose="02010600030101010101" pitchFamily="2" charset="-122"/>
              </a:rPr>
              <a:t>1</a:t>
            </a:r>
          </a:p>
          <a:p>
            <a:pPr>
              <a:spcBef>
                <a:spcPct val="50000"/>
              </a:spcBef>
            </a:pPr>
            <a:r>
              <a:rPr lang="zh-CN" altLang="en-US">
                <a:ea typeface="宋体" panose="02010600030101010101" pitchFamily="2" charset="-122"/>
              </a:rPr>
              <a:t>取指令</a:t>
            </a:r>
            <a:endParaRPr lang="en-US" altLang="zh-CN">
              <a:ea typeface="宋体" panose="02010600030101010101" pitchFamily="2" charset="-122"/>
            </a:endParaRPr>
          </a:p>
          <a:p>
            <a:pPr>
              <a:spcBef>
                <a:spcPct val="50000"/>
              </a:spcBef>
            </a:pPr>
            <a:r>
              <a:rPr lang="en-US" altLang="zh-CN">
                <a:ea typeface="宋体" panose="02010600030101010101" pitchFamily="2" charset="-122"/>
              </a:rPr>
              <a:t>(PC</a:t>
            </a:r>
            <a:r>
              <a:rPr lang="zh-CN" altLang="en-US">
                <a:ea typeface="宋体" panose="02010600030101010101" pitchFamily="2" charset="-122"/>
              </a:rPr>
              <a:t>中为当前指令地址</a:t>
            </a:r>
            <a:r>
              <a:rPr lang="en-US" altLang="zh-CN">
                <a:ea typeface="宋体" panose="02010600030101010101" pitchFamily="2" charset="-122"/>
              </a:rPr>
              <a:t>)</a:t>
            </a:r>
          </a:p>
          <a:p>
            <a:pPr>
              <a:spcBef>
                <a:spcPct val="50000"/>
              </a:spcBef>
            </a:pPr>
            <a:r>
              <a:rPr lang="zh-CN" altLang="en-US">
                <a:ea typeface="宋体" panose="02010600030101010101" pitchFamily="2" charset="-122"/>
              </a:rPr>
              <a:t>计算</a:t>
            </a:r>
            <a:r>
              <a:rPr lang="en-US" altLang="zh-CN">
                <a:ea typeface="宋体" panose="02010600030101010101" pitchFamily="2" charset="-122"/>
              </a:rPr>
              <a:t>PC+4</a:t>
            </a:r>
            <a:endParaRPr lang="zh-CN" altLang="en-US">
              <a:ea typeface="宋体" panose="02010600030101010101" pitchFamily="2" charset="-122"/>
            </a:endParaRPr>
          </a:p>
        </p:txBody>
      </p:sp>
      <p:sp>
        <p:nvSpPr>
          <p:cNvPr id="165892" name="Text Box 41">
            <a:extLst>
              <a:ext uri="{FF2B5EF4-FFF2-40B4-BE49-F238E27FC236}">
                <a16:creationId xmlns:a16="http://schemas.microsoft.com/office/drawing/2014/main" id="{41B9BC8C-2240-FF70-741F-9D19D6E0EC3C}"/>
              </a:ext>
            </a:extLst>
          </p:cNvPr>
          <p:cNvSpPr txBox="1">
            <a:spLocks noChangeArrowheads="1"/>
          </p:cNvSpPr>
          <p:nvPr/>
        </p:nvSpPr>
        <p:spPr bwMode="auto">
          <a:xfrm>
            <a:off x="2540000" y="2311400"/>
            <a:ext cx="11176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solidFill>
                  <a:srgbClr val="FF00FF"/>
                </a:solidFill>
                <a:ea typeface="宋体" panose="02010600030101010101" pitchFamily="2" charset="-122"/>
              </a:rPr>
              <a:t>周期</a:t>
            </a:r>
            <a:r>
              <a:rPr lang="en-US" altLang="zh-CN">
                <a:solidFill>
                  <a:srgbClr val="FF00FF"/>
                </a:solidFill>
                <a:ea typeface="宋体" panose="02010600030101010101" pitchFamily="2" charset="-122"/>
              </a:rPr>
              <a:t>2</a:t>
            </a:r>
          </a:p>
          <a:p>
            <a:pPr>
              <a:spcBef>
                <a:spcPct val="50000"/>
              </a:spcBef>
            </a:pPr>
            <a:r>
              <a:rPr lang="zh-CN" altLang="en-US">
                <a:ea typeface="宋体" panose="02010600030101010101" pitchFamily="2" charset="-122"/>
              </a:rPr>
              <a:t>译码</a:t>
            </a:r>
          </a:p>
          <a:p>
            <a:pPr>
              <a:spcBef>
                <a:spcPct val="50000"/>
              </a:spcBef>
            </a:pPr>
            <a:r>
              <a:rPr lang="zh-CN" altLang="en-US">
                <a:ea typeface="宋体" panose="02010600030101010101" pitchFamily="2" charset="-122"/>
              </a:rPr>
              <a:t>取寄存器</a:t>
            </a:r>
          </a:p>
          <a:p>
            <a:pPr>
              <a:spcBef>
                <a:spcPct val="50000"/>
              </a:spcBef>
            </a:pPr>
            <a:r>
              <a:rPr lang="zh-CN" altLang="en-US">
                <a:ea typeface="宋体" panose="02010600030101010101" pitchFamily="2" charset="-122"/>
              </a:rPr>
              <a:t>投机计算</a:t>
            </a:r>
          </a:p>
        </p:txBody>
      </p:sp>
      <p:sp>
        <p:nvSpPr>
          <p:cNvPr id="165893" name="Text Box 42">
            <a:extLst>
              <a:ext uri="{FF2B5EF4-FFF2-40B4-BE49-F238E27FC236}">
                <a16:creationId xmlns:a16="http://schemas.microsoft.com/office/drawing/2014/main" id="{49E2F8A6-169E-64BC-6EBF-434F7BDF150D}"/>
              </a:ext>
            </a:extLst>
          </p:cNvPr>
          <p:cNvSpPr txBox="1">
            <a:spLocks noChangeArrowheads="1"/>
          </p:cNvSpPr>
          <p:nvPr/>
        </p:nvSpPr>
        <p:spPr bwMode="auto">
          <a:xfrm>
            <a:off x="1651000" y="4368800"/>
            <a:ext cx="838200" cy="1446213"/>
          </a:xfrm>
          <a:prstGeom prst="rect">
            <a:avLst/>
          </a:prstGeom>
          <a:solidFill>
            <a:srgbClr val="FFC000"/>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lgn="ctr">
              <a:spcBef>
                <a:spcPct val="50000"/>
              </a:spcBef>
            </a:pPr>
            <a:r>
              <a:rPr lang="en-US" altLang="zh-CN">
                <a:ea typeface="宋体" panose="02010600030101010101" pitchFamily="2" charset="-122"/>
              </a:rPr>
              <a:t>PC+4 </a:t>
            </a:r>
            <a:r>
              <a:rPr lang="zh-CN" altLang="en-US">
                <a:ea typeface="宋体" panose="02010600030101010101" pitchFamily="2" charset="-122"/>
              </a:rPr>
              <a:t>写入</a:t>
            </a:r>
            <a:r>
              <a:rPr lang="en-US" altLang="zh-CN">
                <a:ea typeface="宋体" panose="02010600030101010101" pitchFamily="2" charset="-122"/>
              </a:rPr>
              <a:t>PC</a:t>
            </a:r>
          </a:p>
          <a:p>
            <a:pPr algn="ctr">
              <a:spcBef>
                <a:spcPct val="50000"/>
              </a:spcBef>
            </a:pPr>
            <a:r>
              <a:rPr lang="zh-CN" altLang="en-US">
                <a:ea typeface="宋体" panose="02010600030101010101" pitchFamily="2" charset="-122"/>
              </a:rPr>
              <a:t>指令 写入</a:t>
            </a:r>
            <a:r>
              <a:rPr lang="en-US" altLang="zh-CN">
                <a:ea typeface="宋体" panose="02010600030101010101" pitchFamily="2" charset="-122"/>
              </a:rPr>
              <a:t>IR</a:t>
            </a:r>
          </a:p>
        </p:txBody>
      </p:sp>
      <p:sp>
        <p:nvSpPr>
          <p:cNvPr id="165894" name="Text Box 44">
            <a:extLst>
              <a:ext uri="{FF2B5EF4-FFF2-40B4-BE49-F238E27FC236}">
                <a16:creationId xmlns:a16="http://schemas.microsoft.com/office/drawing/2014/main" id="{32E7BA4E-FE10-5D83-A72D-90FD9AA35354}"/>
              </a:ext>
            </a:extLst>
          </p:cNvPr>
          <p:cNvSpPr txBox="1">
            <a:spLocks noChangeArrowheads="1"/>
          </p:cNvSpPr>
          <p:nvPr/>
        </p:nvSpPr>
        <p:spPr bwMode="auto">
          <a:xfrm>
            <a:off x="901700" y="749300"/>
            <a:ext cx="1477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r>
              <a:rPr lang="zh-CN" altLang="en-US">
                <a:ea typeface="宋体" panose="02010600030101010101" pitchFamily="2" charset="-122"/>
              </a:rPr>
              <a:t>控制信号：</a:t>
            </a:r>
            <a:endParaRPr lang="en-US" altLang="zh-CN">
              <a:ea typeface="宋体" panose="02010600030101010101" pitchFamily="2" charset="-122"/>
            </a:endParaRPr>
          </a:p>
          <a:p>
            <a:r>
              <a:rPr lang="en-US" altLang="zh-CN">
                <a:ea typeface="宋体" panose="02010600030101010101" pitchFamily="2" charset="-122"/>
              </a:rPr>
              <a:t>PCwr=1</a:t>
            </a:r>
          </a:p>
          <a:p>
            <a:r>
              <a:rPr lang="en-US" altLang="zh-CN">
                <a:ea typeface="宋体" panose="02010600030101010101" pitchFamily="2" charset="-122"/>
              </a:rPr>
              <a:t>IRwr=1 …</a:t>
            </a:r>
          </a:p>
        </p:txBody>
      </p:sp>
      <p:sp>
        <p:nvSpPr>
          <p:cNvPr id="165895" name="Text Box 45">
            <a:extLst>
              <a:ext uri="{FF2B5EF4-FFF2-40B4-BE49-F238E27FC236}">
                <a16:creationId xmlns:a16="http://schemas.microsoft.com/office/drawing/2014/main" id="{A537F6AD-4BC5-16C2-0D01-1C2891E02BE7}"/>
              </a:ext>
            </a:extLst>
          </p:cNvPr>
          <p:cNvSpPr txBox="1">
            <a:spLocks noChangeArrowheads="1"/>
          </p:cNvSpPr>
          <p:nvPr/>
        </p:nvSpPr>
        <p:spPr bwMode="auto">
          <a:xfrm>
            <a:off x="2438400" y="736600"/>
            <a:ext cx="1295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r>
              <a:rPr lang="zh-CN" altLang="en-US">
                <a:ea typeface="宋体" panose="02010600030101010101" pitchFamily="2" charset="-122"/>
              </a:rPr>
              <a:t>控制信号：</a:t>
            </a:r>
            <a:endParaRPr lang="en-US" altLang="zh-CN">
              <a:ea typeface="宋体" panose="02010600030101010101" pitchFamily="2" charset="-122"/>
            </a:endParaRPr>
          </a:p>
          <a:p>
            <a:r>
              <a:rPr lang="en-US" altLang="zh-CN">
                <a:ea typeface="宋体" panose="02010600030101010101" pitchFamily="2" charset="-122"/>
              </a:rPr>
              <a:t>PCwr=0</a:t>
            </a:r>
          </a:p>
          <a:p>
            <a:r>
              <a:rPr lang="en-US" altLang="zh-CN">
                <a:ea typeface="宋体" panose="02010600030101010101" pitchFamily="2" charset="-122"/>
              </a:rPr>
              <a:t>IRwr=0</a:t>
            </a:r>
          </a:p>
          <a:p>
            <a:r>
              <a:rPr lang="en-US" altLang="zh-CN">
                <a:solidFill>
                  <a:srgbClr val="FF0000"/>
                </a:solidFill>
                <a:ea typeface="宋体" panose="02010600030101010101" pitchFamily="2" charset="-122"/>
              </a:rPr>
              <a:t>MARwr=1</a:t>
            </a:r>
            <a:r>
              <a:rPr lang="en-US" altLang="zh-CN">
                <a:ea typeface="宋体" panose="02010600030101010101" pitchFamily="2" charset="-122"/>
              </a:rPr>
              <a:t>  …</a:t>
            </a:r>
          </a:p>
        </p:txBody>
      </p:sp>
      <p:sp>
        <p:nvSpPr>
          <p:cNvPr id="165896" name="Text Box 47">
            <a:extLst>
              <a:ext uri="{FF2B5EF4-FFF2-40B4-BE49-F238E27FC236}">
                <a16:creationId xmlns:a16="http://schemas.microsoft.com/office/drawing/2014/main" id="{5A5086F7-C066-3755-C318-45666D1EE402}"/>
              </a:ext>
            </a:extLst>
          </p:cNvPr>
          <p:cNvSpPr txBox="1">
            <a:spLocks noChangeArrowheads="1"/>
          </p:cNvSpPr>
          <p:nvPr/>
        </p:nvSpPr>
        <p:spPr bwMode="auto">
          <a:xfrm>
            <a:off x="2451100" y="3835400"/>
            <a:ext cx="1117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ea typeface="宋体" panose="02010600030101010101" pitchFamily="2" charset="-122"/>
              </a:rPr>
              <a:t>信号和数据到达各处入口</a:t>
            </a:r>
          </a:p>
        </p:txBody>
      </p:sp>
      <p:sp>
        <p:nvSpPr>
          <p:cNvPr id="165897" name="Text Box 48">
            <a:extLst>
              <a:ext uri="{FF2B5EF4-FFF2-40B4-BE49-F238E27FC236}">
                <a16:creationId xmlns:a16="http://schemas.microsoft.com/office/drawing/2014/main" id="{0137231D-6802-A566-F4F8-7224B6614784}"/>
              </a:ext>
            </a:extLst>
          </p:cNvPr>
          <p:cNvSpPr txBox="1">
            <a:spLocks noChangeArrowheads="1"/>
          </p:cNvSpPr>
          <p:nvPr/>
        </p:nvSpPr>
        <p:spPr bwMode="auto">
          <a:xfrm>
            <a:off x="2451100" y="4724400"/>
            <a:ext cx="1117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ea typeface="宋体" panose="02010600030101010101" pitchFamily="2" charset="-122"/>
              </a:rPr>
              <a:t>投机计算结果到达</a:t>
            </a:r>
            <a:r>
              <a:rPr lang="en-US" altLang="zh-CN">
                <a:ea typeface="宋体" panose="02010600030101010101" pitchFamily="2" charset="-122"/>
              </a:rPr>
              <a:t>MAR</a:t>
            </a:r>
            <a:r>
              <a:rPr lang="zh-CN" altLang="en-US">
                <a:ea typeface="宋体" panose="02010600030101010101" pitchFamily="2" charset="-122"/>
              </a:rPr>
              <a:t>寄存器</a:t>
            </a:r>
            <a:endParaRPr lang="en-US" altLang="zh-CN">
              <a:ea typeface="宋体" panose="02010600030101010101" pitchFamily="2" charset="-122"/>
            </a:endParaRPr>
          </a:p>
        </p:txBody>
      </p:sp>
      <p:sp>
        <p:nvSpPr>
          <p:cNvPr id="165898" name="Text Box 49">
            <a:extLst>
              <a:ext uri="{FF2B5EF4-FFF2-40B4-BE49-F238E27FC236}">
                <a16:creationId xmlns:a16="http://schemas.microsoft.com/office/drawing/2014/main" id="{96D58D2C-7DFF-39F2-4F70-0D596E3C360D}"/>
              </a:ext>
            </a:extLst>
          </p:cNvPr>
          <p:cNvSpPr txBox="1">
            <a:spLocks noChangeArrowheads="1"/>
          </p:cNvSpPr>
          <p:nvPr/>
        </p:nvSpPr>
        <p:spPr bwMode="auto">
          <a:xfrm>
            <a:off x="3975100" y="2286000"/>
            <a:ext cx="11176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solidFill>
                  <a:srgbClr val="FF00FF"/>
                </a:solidFill>
                <a:ea typeface="宋体" panose="02010600030101010101" pitchFamily="2" charset="-122"/>
              </a:rPr>
              <a:t>周期</a:t>
            </a:r>
            <a:r>
              <a:rPr lang="en-US" altLang="zh-CN">
                <a:solidFill>
                  <a:srgbClr val="FF00FF"/>
                </a:solidFill>
                <a:ea typeface="宋体" panose="02010600030101010101" pitchFamily="2" charset="-122"/>
              </a:rPr>
              <a:t>3</a:t>
            </a:r>
          </a:p>
          <a:p>
            <a:pPr>
              <a:spcBef>
                <a:spcPct val="50000"/>
              </a:spcBef>
            </a:pPr>
            <a:r>
              <a:rPr lang="en-US" altLang="zh-CN">
                <a:ea typeface="宋体" panose="02010600030101010101" pitchFamily="2" charset="-122"/>
              </a:rPr>
              <a:t>R-type</a:t>
            </a:r>
          </a:p>
          <a:p>
            <a:pPr>
              <a:spcBef>
                <a:spcPct val="50000"/>
              </a:spcBef>
            </a:pPr>
            <a:r>
              <a:rPr lang="en-US" altLang="zh-CN">
                <a:ea typeface="宋体" panose="02010600030101010101" pitchFamily="2" charset="-122"/>
              </a:rPr>
              <a:t>ALU</a:t>
            </a:r>
            <a:r>
              <a:rPr lang="zh-CN" altLang="en-US">
                <a:ea typeface="宋体" panose="02010600030101010101" pitchFamily="2" charset="-122"/>
              </a:rPr>
              <a:t>运算</a:t>
            </a:r>
            <a:endParaRPr lang="en-US" altLang="zh-CN">
              <a:ea typeface="宋体" panose="02010600030101010101" pitchFamily="2" charset="-122"/>
            </a:endParaRPr>
          </a:p>
          <a:p>
            <a:pPr>
              <a:spcBef>
                <a:spcPct val="50000"/>
              </a:spcBef>
            </a:pPr>
            <a:r>
              <a:rPr lang="zh-CN" altLang="en-US" i="1" u="sng">
                <a:ea typeface="宋体" panose="02010600030101010101" pitchFamily="2" charset="-122"/>
              </a:rPr>
              <a:t>运算结果</a:t>
            </a:r>
            <a:r>
              <a:rPr lang="zh-CN" altLang="en-US">
                <a:ea typeface="宋体" panose="02010600030101010101" pitchFamily="2" charset="-122"/>
              </a:rPr>
              <a:t>到达暂存器入口</a:t>
            </a:r>
            <a:endParaRPr lang="en-US" altLang="zh-CN">
              <a:ea typeface="宋体" panose="02010600030101010101" pitchFamily="2" charset="-122"/>
            </a:endParaRPr>
          </a:p>
        </p:txBody>
      </p:sp>
      <p:sp>
        <p:nvSpPr>
          <p:cNvPr id="165899" name="Text Box 50">
            <a:extLst>
              <a:ext uri="{FF2B5EF4-FFF2-40B4-BE49-F238E27FC236}">
                <a16:creationId xmlns:a16="http://schemas.microsoft.com/office/drawing/2014/main" id="{3AFCF2E4-8E4F-8DD1-C943-A256FA4922E3}"/>
              </a:ext>
            </a:extLst>
          </p:cNvPr>
          <p:cNvSpPr txBox="1">
            <a:spLocks noChangeArrowheads="1"/>
          </p:cNvSpPr>
          <p:nvPr/>
        </p:nvSpPr>
        <p:spPr bwMode="auto">
          <a:xfrm>
            <a:off x="7035800" y="2273300"/>
            <a:ext cx="13335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solidFill>
                  <a:srgbClr val="FF00FF"/>
                </a:solidFill>
                <a:ea typeface="宋体" panose="02010600030101010101" pitchFamily="2" charset="-122"/>
              </a:rPr>
              <a:t>另一条新指令的周期</a:t>
            </a:r>
            <a:r>
              <a:rPr lang="en-US" altLang="zh-CN">
                <a:solidFill>
                  <a:srgbClr val="FF00FF"/>
                </a:solidFill>
                <a:ea typeface="宋体" panose="02010600030101010101" pitchFamily="2" charset="-122"/>
              </a:rPr>
              <a:t>1</a:t>
            </a:r>
          </a:p>
          <a:p>
            <a:pPr>
              <a:spcBef>
                <a:spcPct val="50000"/>
              </a:spcBef>
            </a:pPr>
            <a:r>
              <a:rPr lang="en-US" altLang="zh-CN">
                <a:solidFill>
                  <a:srgbClr val="FF00FF"/>
                </a:solidFill>
                <a:ea typeface="宋体" panose="02010600030101010101" pitchFamily="2" charset="-122"/>
              </a:rPr>
              <a:t>…</a:t>
            </a:r>
          </a:p>
        </p:txBody>
      </p:sp>
      <p:sp>
        <p:nvSpPr>
          <p:cNvPr id="165900" name="Text Box 47">
            <a:extLst>
              <a:ext uri="{FF2B5EF4-FFF2-40B4-BE49-F238E27FC236}">
                <a16:creationId xmlns:a16="http://schemas.microsoft.com/office/drawing/2014/main" id="{FC4E846B-EA64-781E-E744-23E14794D8C8}"/>
              </a:ext>
            </a:extLst>
          </p:cNvPr>
          <p:cNvSpPr txBox="1">
            <a:spLocks noChangeArrowheads="1"/>
          </p:cNvSpPr>
          <p:nvPr/>
        </p:nvSpPr>
        <p:spPr bwMode="auto">
          <a:xfrm>
            <a:off x="5283200" y="4051300"/>
            <a:ext cx="1044575" cy="2185988"/>
          </a:xfrm>
          <a:prstGeom prst="rect">
            <a:avLst/>
          </a:prstGeom>
          <a:solidFill>
            <a:srgbClr val="FFC000"/>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i="1" u="sng">
                <a:ea typeface="宋体" panose="02010600030101010101" pitchFamily="2" charset="-122"/>
              </a:rPr>
              <a:t>信息</a:t>
            </a:r>
            <a:r>
              <a:rPr lang="zh-CN" altLang="en-US">
                <a:ea typeface="宋体" panose="02010600030101010101" pitchFamily="2" charset="-122"/>
              </a:rPr>
              <a:t>持续稳定在寄存器组入口</a:t>
            </a:r>
            <a:endParaRPr lang="en-US" altLang="zh-CN">
              <a:ea typeface="宋体" panose="02010600030101010101" pitchFamily="2" charset="-122"/>
            </a:endParaRPr>
          </a:p>
          <a:p>
            <a:pPr>
              <a:spcBef>
                <a:spcPct val="50000"/>
              </a:spcBef>
            </a:pPr>
            <a:r>
              <a:rPr lang="zh-CN" altLang="en-US">
                <a:ea typeface="宋体" panose="02010600030101010101" pitchFamily="2" charset="-122"/>
              </a:rPr>
              <a:t>运算结果写入</a:t>
            </a:r>
            <a:r>
              <a:rPr lang="en-US" altLang="zh-CN">
                <a:ea typeface="宋体" panose="02010600030101010101" pitchFamily="2" charset="-122"/>
              </a:rPr>
              <a:t>ALUout</a:t>
            </a:r>
            <a:r>
              <a:rPr lang="zh-CN" altLang="en-US">
                <a:ea typeface="宋体" panose="02010600030101010101" pitchFamily="2" charset="-122"/>
              </a:rPr>
              <a:t>寄存器</a:t>
            </a:r>
          </a:p>
        </p:txBody>
      </p:sp>
      <p:sp>
        <p:nvSpPr>
          <p:cNvPr id="165901" name="Text Box 48">
            <a:extLst>
              <a:ext uri="{FF2B5EF4-FFF2-40B4-BE49-F238E27FC236}">
                <a16:creationId xmlns:a16="http://schemas.microsoft.com/office/drawing/2014/main" id="{D8B1430F-B750-7D8F-D944-908DB20D8977}"/>
              </a:ext>
            </a:extLst>
          </p:cNvPr>
          <p:cNvSpPr txBox="1">
            <a:spLocks noChangeArrowheads="1"/>
          </p:cNvSpPr>
          <p:nvPr/>
        </p:nvSpPr>
        <p:spPr bwMode="auto">
          <a:xfrm>
            <a:off x="3429000" y="4203700"/>
            <a:ext cx="774700" cy="1816100"/>
          </a:xfrm>
          <a:prstGeom prst="rect">
            <a:avLst/>
          </a:prstGeom>
          <a:solidFill>
            <a:srgbClr val="FFC000"/>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ea typeface="宋体" panose="02010600030101010101" pitchFamily="2" charset="-122"/>
              </a:rPr>
              <a:t>投机计算结果写入</a:t>
            </a:r>
            <a:r>
              <a:rPr lang="en-US" altLang="zh-CN">
                <a:ea typeface="宋体" panose="02010600030101010101" pitchFamily="2" charset="-122"/>
              </a:rPr>
              <a:t>MAR</a:t>
            </a:r>
            <a:r>
              <a:rPr lang="zh-CN" altLang="en-US">
                <a:ea typeface="宋体" panose="02010600030101010101" pitchFamily="2" charset="-122"/>
              </a:rPr>
              <a:t>寄存器</a:t>
            </a:r>
            <a:endParaRPr lang="en-US" altLang="zh-CN">
              <a:ea typeface="宋体" panose="02010600030101010101" pitchFamily="2" charset="-122"/>
            </a:endParaRPr>
          </a:p>
        </p:txBody>
      </p:sp>
      <p:sp>
        <p:nvSpPr>
          <p:cNvPr id="165902" name="Text Box 45">
            <a:extLst>
              <a:ext uri="{FF2B5EF4-FFF2-40B4-BE49-F238E27FC236}">
                <a16:creationId xmlns:a16="http://schemas.microsoft.com/office/drawing/2014/main" id="{8B008A26-8796-F4BC-BA1A-391CA6CBA233}"/>
              </a:ext>
            </a:extLst>
          </p:cNvPr>
          <p:cNvSpPr txBox="1">
            <a:spLocks noChangeArrowheads="1"/>
          </p:cNvSpPr>
          <p:nvPr/>
        </p:nvSpPr>
        <p:spPr bwMode="auto">
          <a:xfrm>
            <a:off x="4038600" y="673100"/>
            <a:ext cx="13604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r>
              <a:rPr lang="zh-CN" altLang="en-US">
                <a:ea typeface="宋体" panose="02010600030101010101" pitchFamily="2" charset="-122"/>
              </a:rPr>
              <a:t>控制信号：</a:t>
            </a:r>
            <a:endParaRPr lang="en-US" altLang="zh-CN">
              <a:ea typeface="宋体" panose="02010600030101010101" pitchFamily="2" charset="-122"/>
            </a:endParaRPr>
          </a:p>
          <a:p>
            <a:r>
              <a:rPr lang="en-US" altLang="zh-CN">
                <a:ea typeface="宋体" panose="02010600030101010101" pitchFamily="2" charset="-122"/>
              </a:rPr>
              <a:t>Regwr=0</a:t>
            </a:r>
          </a:p>
          <a:p>
            <a:r>
              <a:rPr lang="en-US" altLang="zh-CN">
                <a:solidFill>
                  <a:schemeClr val="accent1"/>
                </a:solidFill>
                <a:latin typeface="微软雅黑" panose="020B0503020204020204" pitchFamily="34" charset="-122"/>
                <a:ea typeface="微软雅黑" panose="020B0503020204020204" pitchFamily="34" charset="-122"/>
              </a:rPr>
              <a:t>ALUoutWr</a:t>
            </a:r>
            <a:r>
              <a:rPr lang="zh-CN" altLang="en-US">
                <a:solidFill>
                  <a:schemeClr val="accent1"/>
                </a:solidFill>
                <a:latin typeface="微软雅黑" panose="020B0503020204020204" pitchFamily="34" charset="-122"/>
                <a:ea typeface="微软雅黑" panose="020B0503020204020204" pitchFamily="34" charset="-122"/>
              </a:rPr>
              <a:t>、</a:t>
            </a:r>
            <a:r>
              <a:rPr lang="en-US" altLang="zh-CN">
                <a:solidFill>
                  <a:schemeClr val="accent1"/>
                </a:solidFill>
                <a:latin typeface="微软雅黑" panose="020B0503020204020204" pitchFamily="34" charset="-122"/>
                <a:ea typeface="微软雅黑" panose="020B0503020204020204" pitchFamily="34" charset="-122"/>
              </a:rPr>
              <a:t>CCWr=1</a:t>
            </a:r>
            <a:endParaRPr lang="en-US" altLang="zh-CN">
              <a:ea typeface="宋体" panose="02010600030101010101" pitchFamily="2" charset="-122"/>
            </a:endParaRPr>
          </a:p>
          <a:p>
            <a:r>
              <a:rPr lang="en-US" altLang="zh-CN">
                <a:ea typeface="宋体" panose="02010600030101010101" pitchFamily="2" charset="-122"/>
              </a:rPr>
              <a:t>….</a:t>
            </a:r>
          </a:p>
        </p:txBody>
      </p:sp>
      <p:sp>
        <p:nvSpPr>
          <p:cNvPr id="165903" name="Line 46">
            <a:extLst>
              <a:ext uri="{FF2B5EF4-FFF2-40B4-BE49-F238E27FC236}">
                <a16:creationId xmlns:a16="http://schemas.microsoft.com/office/drawing/2014/main" id="{04F88AD7-69BA-DCE5-C1B7-4A8DA0F9B34B}"/>
              </a:ext>
            </a:extLst>
          </p:cNvPr>
          <p:cNvSpPr>
            <a:spLocks noChangeShapeType="1"/>
          </p:cNvSpPr>
          <p:nvPr/>
        </p:nvSpPr>
        <p:spPr bwMode="auto">
          <a:xfrm>
            <a:off x="5351463" y="977900"/>
            <a:ext cx="9525" cy="3098800"/>
          </a:xfrm>
          <a:prstGeom prst="line">
            <a:avLst/>
          </a:prstGeom>
          <a:noFill/>
          <a:ln w="107950" cmpd="tri">
            <a:solidFill>
              <a:schemeClr val="hlink"/>
            </a:solidFill>
            <a:prstDash val="sysDash"/>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5904" name="Line 46">
            <a:extLst>
              <a:ext uri="{FF2B5EF4-FFF2-40B4-BE49-F238E27FC236}">
                <a16:creationId xmlns:a16="http://schemas.microsoft.com/office/drawing/2014/main" id="{2A26A90C-2FBE-6CE7-BC96-512E90BD740A}"/>
              </a:ext>
            </a:extLst>
          </p:cNvPr>
          <p:cNvSpPr>
            <a:spLocks noChangeShapeType="1"/>
          </p:cNvSpPr>
          <p:nvPr/>
        </p:nvSpPr>
        <p:spPr bwMode="auto">
          <a:xfrm>
            <a:off x="3822700" y="914400"/>
            <a:ext cx="20638" cy="3289300"/>
          </a:xfrm>
          <a:prstGeom prst="line">
            <a:avLst/>
          </a:prstGeom>
          <a:noFill/>
          <a:ln w="107950" cmpd="tri">
            <a:solidFill>
              <a:schemeClr val="hlink"/>
            </a:solidFill>
            <a:prstDash val="sysDash"/>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5905" name="Line 46">
            <a:extLst>
              <a:ext uri="{FF2B5EF4-FFF2-40B4-BE49-F238E27FC236}">
                <a16:creationId xmlns:a16="http://schemas.microsoft.com/office/drawing/2014/main" id="{E9EAF506-346F-BA9E-4871-2909369C5F61}"/>
              </a:ext>
            </a:extLst>
          </p:cNvPr>
          <p:cNvSpPr>
            <a:spLocks noChangeShapeType="1"/>
          </p:cNvSpPr>
          <p:nvPr/>
        </p:nvSpPr>
        <p:spPr bwMode="auto">
          <a:xfrm>
            <a:off x="2335213" y="863600"/>
            <a:ext cx="0" cy="3517900"/>
          </a:xfrm>
          <a:prstGeom prst="line">
            <a:avLst/>
          </a:prstGeom>
          <a:noFill/>
          <a:ln w="107950" cmpd="tri">
            <a:solidFill>
              <a:schemeClr val="hlink"/>
            </a:solidFill>
            <a:prstDash val="sysDash"/>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5906" name="Line 4">
            <a:extLst>
              <a:ext uri="{FF2B5EF4-FFF2-40B4-BE49-F238E27FC236}">
                <a16:creationId xmlns:a16="http://schemas.microsoft.com/office/drawing/2014/main" id="{3C4D3C0C-7327-905D-9C97-CCD8E32C18AD}"/>
              </a:ext>
            </a:extLst>
          </p:cNvPr>
          <p:cNvSpPr>
            <a:spLocks noChangeShapeType="1"/>
          </p:cNvSpPr>
          <p:nvPr/>
        </p:nvSpPr>
        <p:spPr bwMode="auto">
          <a:xfrm>
            <a:off x="693738" y="1728788"/>
            <a:ext cx="0" cy="365125"/>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07" name="Line 5">
            <a:extLst>
              <a:ext uri="{FF2B5EF4-FFF2-40B4-BE49-F238E27FC236}">
                <a16:creationId xmlns:a16="http://schemas.microsoft.com/office/drawing/2014/main" id="{26D91DE8-5229-3BC3-D87D-56AA01613CD0}"/>
              </a:ext>
            </a:extLst>
          </p:cNvPr>
          <p:cNvSpPr>
            <a:spLocks noChangeShapeType="1"/>
          </p:cNvSpPr>
          <p:nvPr/>
        </p:nvSpPr>
        <p:spPr bwMode="auto">
          <a:xfrm>
            <a:off x="693738" y="2093913"/>
            <a:ext cx="752475"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08" name="Line 6">
            <a:extLst>
              <a:ext uri="{FF2B5EF4-FFF2-40B4-BE49-F238E27FC236}">
                <a16:creationId xmlns:a16="http://schemas.microsoft.com/office/drawing/2014/main" id="{1EC6338F-0525-A2A4-5410-0218C546D17F}"/>
              </a:ext>
            </a:extLst>
          </p:cNvPr>
          <p:cNvSpPr>
            <a:spLocks noChangeShapeType="1"/>
          </p:cNvSpPr>
          <p:nvPr/>
        </p:nvSpPr>
        <p:spPr bwMode="auto">
          <a:xfrm flipV="1">
            <a:off x="1446213" y="1709738"/>
            <a:ext cx="0" cy="384175"/>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09" name="Line 10">
            <a:extLst>
              <a:ext uri="{FF2B5EF4-FFF2-40B4-BE49-F238E27FC236}">
                <a16:creationId xmlns:a16="http://schemas.microsoft.com/office/drawing/2014/main" id="{BDB5FA33-A1E2-7241-06AB-4D07134EA96E}"/>
              </a:ext>
            </a:extLst>
          </p:cNvPr>
          <p:cNvSpPr>
            <a:spLocks noChangeShapeType="1"/>
          </p:cNvSpPr>
          <p:nvPr/>
        </p:nvSpPr>
        <p:spPr bwMode="auto">
          <a:xfrm>
            <a:off x="1444625" y="1712913"/>
            <a:ext cx="752475"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0" name="Line 11">
            <a:extLst>
              <a:ext uri="{FF2B5EF4-FFF2-40B4-BE49-F238E27FC236}">
                <a16:creationId xmlns:a16="http://schemas.microsoft.com/office/drawing/2014/main" id="{5BCC5C8D-5351-3D08-B617-404A05E7C849}"/>
              </a:ext>
            </a:extLst>
          </p:cNvPr>
          <p:cNvSpPr>
            <a:spLocks noChangeShapeType="1"/>
          </p:cNvSpPr>
          <p:nvPr/>
        </p:nvSpPr>
        <p:spPr bwMode="auto">
          <a:xfrm flipV="1">
            <a:off x="2198688" y="1709738"/>
            <a:ext cx="0" cy="384175"/>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1" name="Line 12">
            <a:extLst>
              <a:ext uri="{FF2B5EF4-FFF2-40B4-BE49-F238E27FC236}">
                <a16:creationId xmlns:a16="http://schemas.microsoft.com/office/drawing/2014/main" id="{18541A5F-29A8-2753-43A6-0711D1114384}"/>
              </a:ext>
            </a:extLst>
          </p:cNvPr>
          <p:cNvSpPr>
            <a:spLocks noChangeShapeType="1"/>
          </p:cNvSpPr>
          <p:nvPr/>
        </p:nvSpPr>
        <p:spPr bwMode="auto">
          <a:xfrm>
            <a:off x="2200275" y="2090738"/>
            <a:ext cx="754063"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2" name="Line 13">
            <a:extLst>
              <a:ext uri="{FF2B5EF4-FFF2-40B4-BE49-F238E27FC236}">
                <a16:creationId xmlns:a16="http://schemas.microsoft.com/office/drawing/2014/main" id="{40E29131-861B-B1F7-E6AF-80444ACE0737}"/>
              </a:ext>
            </a:extLst>
          </p:cNvPr>
          <p:cNvSpPr>
            <a:spLocks noChangeShapeType="1"/>
          </p:cNvSpPr>
          <p:nvPr/>
        </p:nvSpPr>
        <p:spPr bwMode="auto">
          <a:xfrm flipV="1">
            <a:off x="2954338" y="1708150"/>
            <a:ext cx="0" cy="382588"/>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3" name="Line 14">
            <a:extLst>
              <a:ext uri="{FF2B5EF4-FFF2-40B4-BE49-F238E27FC236}">
                <a16:creationId xmlns:a16="http://schemas.microsoft.com/office/drawing/2014/main" id="{738BF4C3-4647-E3BC-1ACF-B666994296AC}"/>
              </a:ext>
            </a:extLst>
          </p:cNvPr>
          <p:cNvSpPr>
            <a:spLocks noChangeShapeType="1"/>
          </p:cNvSpPr>
          <p:nvPr/>
        </p:nvSpPr>
        <p:spPr bwMode="auto">
          <a:xfrm>
            <a:off x="2951163" y="1709738"/>
            <a:ext cx="752475"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4" name="Line 15">
            <a:extLst>
              <a:ext uri="{FF2B5EF4-FFF2-40B4-BE49-F238E27FC236}">
                <a16:creationId xmlns:a16="http://schemas.microsoft.com/office/drawing/2014/main" id="{72A46CD5-0247-574E-C63B-D3C21CC20272}"/>
              </a:ext>
            </a:extLst>
          </p:cNvPr>
          <p:cNvSpPr>
            <a:spLocks noChangeShapeType="1"/>
          </p:cNvSpPr>
          <p:nvPr/>
        </p:nvSpPr>
        <p:spPr bwMode="auto">
          <a:xfrm flipV="1">
            <a:off x="3705225" y="1708150"/>
            <a:ext cx="0" cy="382588"/>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5" name="Line 16">
            <a:extLst>
              <a:ext uri="{FF2B5EF4-FFF2-40B4-BE49-F238E27FC236}">
                <a16:creationId xmlns:a16="http://schemas.microsoft.com/office/drawing/2014/main" id="{4BB8B0C1-6164-C896-D8A6-BFB7283FDFBE}"/>
              </a:ext>
            </a:extLst>
          </p:cNvPr>
          <p:cNvSpPr>
            <a:spLocks noChangeShapeType="1"/>
          </p:cNvSpPr>
          <p:nvPr/>
        </p:nvSpPr>
        <p:spPr bwMode="auto">
          <a:xfrm>
            <a:off x="3708400" y="2090738"/>
            <a:ext cx="754063"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6" name="Line 17">
            <a:extLst>
              <a:ext uri="{FF2B5EF4-FFF2-40B4-BE49-F238E27FC236}">
                <a16:creationId xmlns:a16="http://schemas.microsoft.com/office/drawing/2014/main" id="{78CA2DB1-AD4A-DD26-62EC-AA7DE4122FFB}"/>
              </a:ext>
            </a:extLst>
          </p:cNvPr>
          <p:cNvSpPr>
            <a:spLocks noChangeShapeType="1"/>
          </p:cNvSpPr>
          <p:nvPr/>
        </p:nvSpPr>
        <p:spPr bwMode="auto">
          <a:xfrm flipV="1">
            <a:off x="4462463" y="1708150"/>
            <a:ext cx="0" cy="382588"/>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7" name="Line 18">
            <a:extLst>
              <a:ext uri="{FF2B5EF4-FFF2-40B4-BE49-F238E27FC236}">
                <a16:creationId xmlns:a16="http://schemas.microsoft.com/office/drawing/2014/main" id="{A5101B35-1DC9-4917-A050-2D1ECCB67A38}"/>
              </a:ext>
            </a:extLst>
          </p:cNvPr>
          <p:cNvSpPr>
            <a:spLocks noChangeShapeType="1"/>
          </p:cNvSpPr>
          <p:nvPr/>
        </p:nvSpPr>
        <p:spPr bwMode="auto">
          <a:xfrm>
            <a:off x="4459288" y="1709738"/>
            <a:ext cx="754062"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8" name="Line 19">
            <a:extLst>
              <a:ext uri="{FF2B5EF4-FFF2-40B4-BE49-F238E27FC236}">
                <a16:creationId xmlns:a16="http://schemas.microsoft.com/office/drawing/2014/main" id="{0C5FD76B-0A20-004B-4643-FF46868C77CD}"/>
              </a:ext>
            </a:extLst>
          </p:cNvPr>
          <p:cNvSpPr>
            <a:spLocks noChangeShapeType="1"/>
          </p:cNvSpPr>
          <p:nvPr/>
        </p:nvSpPr>
        <p:spPr bwMode="auto">
          <a:xfrm flipV="1">
            <a:off x="5214938" y="1708150"/>
            <a:ext cx="0" cy="382588"/>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19" name="Line 20">
            <a:extLst>
              <a:ext uri="{FF2B5EF4-FFF2-40B4-BE49-F238E27FC236}">
                <a16:creationId xmlns:a16="http://schemas.microsoft.com/office/drawing/2014/main" id="{1C25EB43-73AC-BCDA-7134-BADCBD1D98E7}"/>
              </a:ext>
            </a:extLst>
          </p:cNvPr>
          <p:cNvSpPr>
            <a:spLocks noChangeShapeType="1"/>
          </p:cNvSpPr>
          <p:nvPr/>
        </p:nvSpPr>
        <p:spPr bwMode="auto">
          <a:xfrm>
            <a:off x="5213350" y="2095500"/>
            <a:ext cx="752475"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20" name="Line 21">
            <a:extLst>
              <a:ext uri="{FF2B5EF4-FFF2-40B4-BE49-F238E27FC236}">
                <a16:creationId xmlns:a16="http://schemas.microsoft.com/office/drawing/2014/main" id="{D3CBAE21-A20D-7209-50A1-083ECE99736B}"/>
              </a:ext>
            </a:extLst>
          </p:cNvPr>
          <p:cNvSpPr>
            <a:spLocks noChangeShapeType="1"/>
          </p:cNvSpPr>
          <p:nvPr/>
        </p:nvSpPr>
        <p:spPr bwMode="auto">
          <a:xfrm flipV="1">
            <a:off x="5965825" y="1712913"/>
            <a:ext cx="0" cy="382587"/>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21" name="Line 22">
            <a:extLst>
              <a:ext uri="{FF2B5EF4-FFF2-40B4-BE49-F238E27FC236}">
                <a16:creationId xmlns:a16="http://schemas.microsoft.com/office/drawing/2014/main" id="{22B2F048-7DE0-A0FE-6D57-2FE1DB7D32CF}"/>
              </a:ext>
            </a:extLst>
          </p:cNvPr>
          <p:cNvSpPr>
            <a:spLocks noChangeShapeType="1"/>
          </p:cNvSpPr>
          <p:nvPr/>
        </p:nvSpPr>
        <p:spPr bwMode="auto">
          <a:xfrm>
            <a:off x="5962650" y="1714500"/>
            <a:ext cx="754063"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22" name="Line 23">
            <a:extLst>
              <a:ext uri="{FF2B5EF4-FFF2-40B4-BE49-F238E27FC236}">
                <a16:creationId xmlns:a16="http://schemas.microsoft.com/office/drawing/2014/main" id="{B858E199-DFD4-2C5D-264A-2A0933687632}"/>
              </a:ext>
            </a:extLst>
          </p:cNvPr>
          <p:cNvSpPr>
            <a:spLocks noChangeShapeType="1"/>
          </p:cNvSpPr>
          <p:nvPr/>
        </p:nvSpPr>
        <p:spPr bwMode="auto">
          <a:xfrm flipV="1">
            <a:off x="6718300" y="1712913"/>
            <a:ext cx="0" cy="382587"/>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23" name="Line 33">
            <a:extLst>
              <a:ext uri="{FF2B5EF4-FFF2-40B4-BE49-F238E27FC236}">
                <a16:creationId xmlns:a16="http://schemas.microsoft.com/office/drawing/2014/main" id="{EDBFC803-D8A3-287E-2846-D078F4ED49D9}"/>
              </a:ext>
            </a:extLst>
          </p:cNvPr>
          <p:cNvSpPr>
            <a:spLocks noChangeShapeType="1"/>
          </p:cNvSpPr>
          <p:nvPr/>
        </p:nvSpPr>
        <p:spPr bwMode="auto">
          <a:xfrm>
            <a:off x="696913" y="863600"/>
            <a:ext cx="0" cy="2743200"/>
          </a:xfrm>
          <a:prstGeom prst="line">
            <a:avLst/>
          </a:prstGeom>
          <a:noFill/>
          <a:ln w="28575">
            <a:solidFill>
              <a:schemeClr val="accent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24" name="Line 36">
            <a:extLst>
              <a:ext uri="{FF2B5EF4-FFF2-40B4-BE49-F238E27FC236}">
                <a16:creationId xmlns:a16="http://schemas.microsoft.com/office/drawing/2014/main" id="{CBFB24AD-578D-D3DF-5948-42D606B377AF}"/>
              </a:ext>
            </a:extLst>
          </p:cNvPr>
          <p:cNvSpPr>
            <a:spLocks noChangeShapeType="1"/>
          </p:cNvSpPr>
          <p:nvPr/>
        </p:nvSpPr>
        <p:spPr bwMode="auto">
          <a:xfrm flipH="1">
            <a:off x="2195513" y="927100"/>
            <a:ext cx="0" cy="2641600"/>
          </a:xfrm>
          <a:prstGeom prst="line">
            <a:avLst/>
          </a:prstGeom>
          <a:noFill/>
          <a:ln w="28575">
            <a:solidFill>
              <a:schemeClr val="accent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25" name="Line 37">
            <a:extLst>
              <a:ext uri="{FF2B5EF4-FFF2-40B4-BE49-F238E27FC236}">
                <a16:creationId xmlns:a16="http://schemas.microsoft.com/office/drawing/2014/main" id="{7C526080-1108-C0B2-5DF4-29FE2B7F5BE7}"/>
              </a:ext>
            </a:extLst>
          </p:cNvPr>
          <p:cNvSpPr>
            <a:spLocks noChangeShapeType="1"/>
          </p:cNvSpPr>
          <p:nvPr/>
        </p:nvSpPr>
        <p:spPr bwMode="auto">
          <a:xfrm>
            <a:off x="3703638" y="1028700"/>
            <a:ext cx="0" cy="2578100"/>
          </a:xfrm>
          <a:prstGeom prst="line">
            <a:avLst/>
          </a:prstGeom>
          <a:noFill/>
          <a:ln w="28575">
            <a:solidFill>
              <a:schemeClr val="accent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26" name="Line 38">
            <a:extLst>
              <a:ext uri="{FF2B5EF4-FFF2-40B4-BE49-F238E27FC236}">
                <a16:creationId xmlns:a16="http://schemas.microsoft.com/office/drawing/2014/main" id="{8C73B220-308D-F0D3-5FB7-FAA2D787CC3B}"/>
              </a:ext>
            </a:extLst>
          </p:cNvPr>
          <p:cNvSpPr>
            <a:spLocks noChangeShapeType="1"/>
          </p:cNvSpPr>
          <p:nvPr/>
        </p:nvSpPr>
        <p:spPr bwMode="auto">
          <a:xfrm>
            <a:off x="5221288" y="952500"/>
            <a:ext cx="0" cy="2616200"/>
          </a:xfrm>
          <a:prstGeom prst="line">
            <a:avLst/>
          </a:prstGeom>
          <a:noFill/>
          <a:ln w="28575">
            <a:solidFill>
              <a:schemeClr val="accent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165927" name="直接箭头连接符 56">
            <a:extLst>
              <a:ext uri="{FF2B5EF4-FFF2-40B4-BE49-F238E27FC236}">
                <a16:creationId xmlns:a16="http://schemas.microsoft.com/office/drawing/2014/main" id="{68558B05-1C88-F386-1994-4543D5F71E46}"/>
              </a:ext>
            </a:extLst>
          </p:cNvPr>
          <p:cNvCxnSpPr>
            <a:cxnSpLocks noChangeShapeType="1"/>
          </p:cNvCxnSpPr>
          <p:nvPr/>
        </p:nvCxnSpPr>
        <p:spPr bwMode="auto">
          <a:xfrm>
            <a:off x="3300413" y="1155700"/>
            <a:ext cx="522287"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65928" name="直接箭头连接符 61">
            <a:extLst>
              <a:ext uri="{FF2B5EF4-FFF2-40B4-BE49-F238E27FC236}">
                <a16:creationId xmlns:a16="http://schemas.microsoft.com/office/drawing/2014/main" id="{1DC75FDB-640C-A665-3674-3F20FA2FB378}"/>
              </a:ext>
            </a:extLst>
          </p:cNvPr>
          <p:cNvCxnSpPr>
            <a:cxnSpLocks noChangeShapeType="1"/>
          </p:cNvCxnSpPr>
          <p:nvPr/>
        </p:nvCxnSpPr>
        <p:spPr bwMode="auto">
          <a:xfrm>
            <a:off x="4808538" y="1270000"/>
            <a:ext cx="522287"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65929" name="直接箭头连接符 62">
            <a:extLst>
              <a:ext uri="{FF2B5EF4-FFF2-40B4-BE49-F238E27FC236}">
                <a16:creationId xmlns:a16="http://schemas.microsoft.com/office/drawing/2014/main" id="{B916BF44-5523-7019-E82A-E4E00D8409A2}"/>
              </a:ext>
            </a:extLst>
          </p:cNvPr>
          <p:cNvCxnSpPr>
            <a:cxnSpLocks noChangeShapeType="1"/>
          </p:cNvCxnSpPr>
          <p:nvPr/>
        </p:nvCxnSpPr>
        <p:spPr bwMode="auto">
          <a:xfrm>
            <a:off x="1812925" y="1054100"/>
            <a:ext cx="522288"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sp>
        <p:nvSpPr>
          <p:cNvPr id="165930" name="Line 20">
            <a:extLst>
              <a:ext uri="{FF2B5EF4-FFF2-40B4-BE49-F238E27FC236}">
                <a16:creationId xmlns:a16="http://schemas.microsoft.com/office/drawing/2014/main" id="{E4E97395-8231-608D-BC6D-42853F590ECC}"/>
              </a:ext>
            </a:extLst>
          </p:cNvPr>
          <p:cNvSpPr>
            <a:spLocks noChangeShapeType="1"/>
          </p:cNvSpPr>
          <p:nvPr/>
        </p:nvSpPr>
        <p:spPr bwMode="auto">
          <a:xfrm>
            <a:off x="6711950" y="2095500"/>
            <a:ext cx="752475"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31" name="Line 21">
            <a:extLst>
              <a:ext uri="{FF2B5EF4-FFF2-40B4-BE49-F238E27FC236}">
                <a16:creationId xmlns:a16="http://schemas.microsoft.com/office/drawing/2014/main" id="{AFF751F8-CC01-6FBC-7856-609031780CBC}"/>
              </a:ext>
            </a:extLst>
          </p:cNvPr>
          <p:cNvSpPr>
            <a:spLocks noChangeShapeType="1"/>
          </p:cNvSpPr>
          <p:nvPr/>
        </p:nvSpPr>
        <p:spPr bwMode="auto">
          <a:xfrm flipV="1">
            <a:off x="7464425" y="1712913"/>
            <a:ext cx="0" cy="382587"/>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32" name="Line 22">
            <a:extLst>
              <a:ext uri="{FF2B5EF4-FFF2-40B4-BE49-F238E27FC236}">
                <a16:creationId xmlns:a16="http://schemas.microsoft.com/office/drawing/2014/main" id="{A8FDBAEC-2305-9029-9B2C-FE8BAAFFB93F}"/>
              </a:ext>
            </a:extLst>
          </p:cNvPr>
          <p:cNvSpPr>
            <a:spLocks noChangeShapeType="1"/>
          </p:cNvSpPr>
          <p:nvPr/>
        </p:nvSpPr>
        <p:spPr bwMode="auto">
          <a:xfrm>
            <a:off x="7461250" y="1714500"/>
            <a:ext cx="754063"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33" name="Line 23">
            <a:extLst>
              <a:ext uri="{FF2B5EF4-FFF2-40B4-BE49-F238E27FC236}">
                <a16:creationId xmlns:a16="http://schemas.microsoft.com/office/drawing/2014/main" id="{3AAE18BE-8C5E-AE1A-ECF1-CCAA7ADB7DBF}"/>
              </a:ext>
            </a:extLst>
          </p:cNvPr>
          <p:cNvSpPr>
            <a:spLocks noChangeShapeType="1"/>
          </p:cNvSpPr>
          <p:nvPr/>
        </p:nvSpPr>
        <p:spPr bwMode="auto">
          <a:xfrm flipV="1">
            <a:off x="8216900" y="1712913"/>
            <a:ext cx="0" cy="382587"/>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34" name="Line 46">
            <a:extLst>
              <a:ext uri="{FF2B5EF4-FFF2-40B4-BE49-F238E27FC236}">
                <a16:creationId xmlns:a16="http://schemas.microsoft.com/office/drawing/2014/main" id="{F0403FB9-CC34-D4D6-5CDF-8668B84BC859}"/>
              </a:ext>
            </a:extLst>
          </p:cNvPr>
          <p:cNvSpPr>
            <a:spLocks noChangeShapeType="1"/>
          </p:cNvSpPr>
          <p:nvPr/>
        </p:nvSpPr>
        <p:spPr bwMode="auto">
          <a:xfrm>
            <a:off x="6862763" y="939800"/>
            <a:ext cx="9525" cy="3098800"/>
          </a:xfrm>
          <a:prstGeom prst="line">
            <a:avLst/>
          </a:prstGeom>
          <a:noFill/>
          <a:ln w="107950" cmpd="tri">
            <a:solidFill>
              <a:schemeClr val="hlink"/>
            </a:solidFill>
            <a:prstDash val="sysDash"/>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5935" name="Line 38">
            <a:extLst>
              <a:ext uri="{FF2B5EF4-FFF2-40B4-BE49-F238E27FC236}">
                <a16:creationId xmlns:a16="http://schemas.microsoft.com/office/drawing/2014/main" id="{66312886-9226-C2E5-AE6E-4133D643C5FF}"/>
              </a:ext>
            </a:extLst>
          </p:cNvPr>
          <p:cNvSpPr>
            <a:spLocks noChangeShapeType="1"/>
          </p:cNvSpPr>
          <p:nvPr/>
        </p:nvSpPr>
        <p:spPr bwMode="auto">
          <a:xfrm>
            <a:off x="6732588" y="914400"/>
            <a:ext cx="0" cy="2616200"/>
          </a:xfrm>
          <a:prstGeom prst="line">
            <a:avLst/>
          </a:prstGeom>
          <a:noFill/>
          <a:ln w="28575">
            <a:solidFill>
              <a:schemeClr val="accent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165936" name="直接箭头连接符 77">
            <a:extLst>
              <a:ext uri="{FF2B5EF4-FFF2-40B4-BE49-F238E27FC236}">
                <a16:creationId xmlns:a16="http://schemas.microsoft.com/office/drawing/2014/main" id="{A435CC53-CAB1-F9F9-D683-66B8F09F83D9}"/>
              </a:ext>
            </a:extLst>
          </p:cNvPr>
          <p:cNvCxnSpPr>
            <a:cxnSpLocks noChangeShapeType="1"/>
          </p:cNvCxnSpPr>
          <p:nvPr/>
        </p:nvCxnSpPr>
        <p:spPr bwMode="auto">
          <a:xfrm>
            <a:off x="6319838" y="1384300"/>
            <a:ext cx="522287"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sp>
        <p:nvSpPr>
          <p:cNvPr id="165937" name="Text Box 45">
            <a:extLst>
              <a:ext uri="{FF2B5EF4-FFF2-40B4-BE49-F238E27FC236}">
                <a16:creationId xmlns:a16="http://schemas.microsoft.com/office/drawing/2014/main" id="{C8156F6A-AE0F-CC01-FA53-4551E0A93C1D}"/>
              </a:ext>
            </a:extLst>
          </p:cNvPr>
          <p:cNvSpPr txBox="1">
            <a:spLocks noChangeArrowheads="1"/>
          </p:cNvSpPr>
          <p:nvPr/>
        </p:nvSpPr>
        <p:spPr bwMode="auto">
          <a:xfrm>
            <a:off x="5511800" y="787400"/>
            <a:ext cx="15414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r>
              <a:rPr lang="zh-CN" altLang="en-US">
                <a:ea typeface="宋体" panose="02010600030101010101" pitchFamily="2" charset="-122"/>
              </a:rPr>
              <a:t>控制信号：</a:t>
            </a:r>
            <a:endParaRPr lang="en-US" altLang="zh-CN">
              <a:ea typeface="宋体" panose="02010600030101010101" pitchFamily="2" charset="-122"/>
            </a:endParaRPr>
          </a:p>
          <a:p>
            <a:r>
              <a:rPr lang="en-US" altLang="zh-CN">
                <a:ea typeface="宋体" panose="02010600030101010101" pitchFamily="2" charset="-122"/>
              </a:rPr>
              <a:t>Regwr=1</a:t>
            </a:r>
          </a:p>
          <a:p>
            <a:r>
              <a:rPr lang="en-US" altLang="zh-CN">
                <a:ea typeface="宋体" panose="02010600030101010101" pitchFamily="2" charset="-122"/>
              </a:rPr>
              <a:t>….</a:t>
            </a:r>
          </a:p>
        </p:txBody>
      </p:sp>
      <p:sp>
        <p:nvSpPr>
          <p:cNvPr id="165938" name="Text Box 49">
            <a:extLst>
              <a:ext uri="{FF2B5EF4-FFF2-40B4-BE49-F238E27FC236}">
                <a16:creationId xmlns:a16="http://schemas.microsoft.com/office/drawing/2014/main" id="{457B1BB9-EC29-BFF4-C315-B27F7CCD12FD}"/>
              </a:ext>
            </a:extLst>
          </p:cNvPr>
          <p:cNvSpPr txBox="1">
            <a:spLocks noChangeArrowheads="1"/>
          </p:cNvSpPr>
          <p:nvPr/>
        </p:nvSpPr>
        <p:spPr bwMode="auto">
          <a:xfrm>
            <a:off x="5562600" y="2311400"/>
            <a:ext cx="1117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solidFill>
                  <a:srgbClr val="FF00FF"/>
                </a:solidFill>
                <a:ea typeface="宋体" panose="02010600030101010101" pitchFamily="2" charset="-122"/>
              </a:rPr>
              <a:t>周期</a:t>
            </a:r>
            <a:r>
              <a:rPr lang="en-US" altLang="zh-CN">
                <a:solidFill>
                  <a:srgbClr val="FF00FF"/>
                </a:solidFill>
                <a:ea typeface="宋体" panose="02010600030101010101" pitchFamily="2" charset="-122"/>
              </a:rPr>
              <a:t>4</a:t>
            </a:r>
          </a:p>
          <a:p>
            <a:pPr>
              <a:spcBef>
                <a:spcPct val="50000"/>
              </a:spcBef>
            </a:pPr>
            <a:r>
              <a:rPr lang="zh-CN" altLang="en-US">
                <a:ea typeface="宋体" panose="02010600030101010101" pitchFamily="2" charset="-122"/>
              </a:rPr>
              <a:t>在一定延迟后修改了控制信号</a:t>
            </a:r>
            <a:endParaRPr lang="en-US" altLang="zh-CN">
              <a:ea typeface="宋体" panose="02010600030101010101" pitchFamily="2" charset="-122"/>
            </a:endParaRPr>
          </a:p>
        </p:txBody>
      </p:sp>
      <p:sp>
        <p:nvSpPr>
          <p:cNvPr id="165939" name="Text Box 49">
            <a:extLst>
              <a:ext uri="{FF2B5EF4-FFF2-40B4-BE49-F238E27FC236}">
                <a16:creationId xmlns:a16="http://schemas.microsoft.com/office/drawing/2014/main" id="{83771FCB-E698-4FE0-B7F2-B149E8F62EB4}"/>
              </a:ext>
            </a:extLst>
          </p:cNvPr>
          <p:cNvSpPr txBox="1">
            <a:spLocks noChangeArrowheads="1"/>
          </p:cNvSpPr>
          <p:nvPr/>
        </p:nvSpPr>
        <p:spPr bwMode="auto">
          <a:xfrm>
            <a:off x="4292600" y="4292600"/>
            <a:ext cx="81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i="1" u="sng">
                <a:ea typeface="宋体" panose="02010600030101010101" pitchFamily="2" charset="-122"/>
              </a:rPr>
              <a:t>目标寄存器</a:t>
            </a:r>
            <a:r>
              <a:rPr lang="zh-CN" altLang="en-US">
                <a:ea typeface="宋体" panose="02010600030101010101" pitchFamily="2" charset="-122"/>
              </a:rPr>
              <a:t>指定</a:t>
            </a:r>
            <a:endParaRPr lang="en-US" altLang="zh-CN">
              <a:ea typeface="宋体" panose="02010600030101010101" pitchFamily="2" charset="-122"/>
            </a:endParaRPr>
          </a:p>
        </p:txBody>
      </p:sp>
      <p:sp>
        <p:nvSpPr>
          <p:cNvPr id="165940" name="Text Box 47">
            <a:extLst>
              <a:ext uri="{FF2B5EF4-FFF2-40B4-BE49-F238E27FC236}">
                <a16:creationId xmlns:a16="http://schemas.microsoft.com/office/drawing/2014/main" id="{DDC146C8-373D-9773-4812-F79922279165}"/>
              </a:ext>
            </a:extLst>
          </p:cNvPr>
          <p:cNvSpPr txBox="1">
            <a:spLocks noChangeArrowheads="1"/>
          </p:cNvSpPr>
          <p:nvPr/>
        </p:nvSpPr>
        <p:spPr bwMode="auto">
          <a:xfrm>
            <a:off x="6527800" y="4076700"/>
            <a:ext cx="1044575" cy="1323975"/>
          </a:xfrm>
          <a:prstGeom prst="rect">
            <a:avLst/>
          </a:prstGeom>
          <a:solidFill>
            <a:srgbClr val="FFC000"/>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ea typeface="宋体" panose="02010600030101010101" pitchFamily="2" charset="-122"/>
              </a:rPr>
              <a:t>信号改变后将运算结果真正写入目标寄存器</a:t>
            </a:r>
          </a:p>
        </p:txBody>
      </p:sp>
      <p:sp>
        <p:nvSpPr>
          <p:cNvPr id="165941" name="TextBox 57">
            <a:extLst>
              <a:ext uri="{FF2B5EF4-FFF2-40B4-BE49-F238E27FC236}">
                <a16:creationId xmlns:a16="http://schemas.microsoft.com/office/drawing/2014/main" id="{8A5BE239-D370-F941-8306-35C1F08A3041}"/>
              </a:ext>
            </a:extLst>
          </p:cNvPr>
          <p:cNvSpPr txBox="1">
            <a:spLocks noChangeArrowheads="1"/>
          </p:cNvSpPr>
          <p:nvPr/>
        </p:nvSpPr>
        <p:spPr bwMode="auto">
          <a:xfrm>
            <a:off x="3262313" y="6318250"/>
            <a:ext cx="3783012"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ea typeface="宋体" panose="02010600030101010101" pitchFamily="2" charset="-122"/>
              </a:rPr>
              <a:t>第三周期和第四周期合并也可以</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AB96931A-8834-FDB6-344D-672F18302038}"/>
              </a:ext>
            </a:extLst>
          </p:cNvPr>
          <p:cNvSpPr>
            <a:spLocks noGrp="1" noChangeArrowheads="1"/>
          </p:cNvSpPr>
          <p:nvPr>
            <p:ph type="title"/>
          </p:nvPr>
        </p:nvSpPr>
        <p:spPr>
          <a:xfrm>
            <a:off x="444500" y="203200"/>
            <a:ext cx="6989763" cy="422275"/>
          </a:xfrm>
        </p:spPr>
        <p:txBody>
          <a:bodyPr/>
          <a:lstStyle/>
          <a:p>
            <a:r>
              <a:rPr lang="zh-CN" altLang="en-US">
                <a:ea typeface="宋体" panose="02010600030101010101" pitchFamily="2" charset="-122"/>
              </a:rPr>
              <a:t>存储元件</a:t>
            </a:r>
            <a:r>
              <a:rPr lang="en-US" altLang="zh-CN">
                <a:ea typeface="宋体" panose="02010600030101010101" pitchFamily="2" charset="-122"/>
              </a:rPr>
              <a:t>: </a:t>
            </a:r>
            <a:r>
              <a:rPr lang="zh-CN" altLang="en-US">
                <a:ea typeface="宋体" panose="02010600030101010101" pitchFamily="2" charset="-122"/>
              </a:rPr>
              <a:t>寄存器和寄存器组</a:t>
            </a:r>
            <a:endParaRPr lang="en-US" altLang="zh-CN" sz="1800">
              <a:ea typeface="宋体" panose="02010600030101010101" pitchFamily="2" charset="-122"/>
            </a:endParaRPr>
          </a:p>
        </p:txBody>
      </p:sp>
      <p:sp>
        <p:nvSpPr>
          <p:cNvPr id="189443" name="Rectangle 3">
            <a:extLst>
              <a:ext uri="{FF2B5EF4-FFF2-40B4-BE49-F238E27FC236}">
                <a16:creationId xmlns:a16="http://schemas.microsoft.com/office/drawing/2014/main" id="{4F4FD0E3-5ED9-259B-AD74-84B9704FF6E8}"/>
              </a:ext>
            </a:extLst>
          </p:cNvPr>
          <p:cNvSpPr>
            <a:spLocks noGrp="1" noChangeArrowheads="1"/>
          </p:cNvSpPr>
          <p:nvPr>
            <p:ph idx="1"/>
          </p:nvPr>
        </p:nvSpPr>
        <p:spPr>
          <a:xfrm>
            <a:off x="63500" y="758825"/>
            <a:ext cx="5427663" cy="5551488"/>
          </a:xfrm>
        </p:spPr>
        <p:txBody>
          <a:bodyPr/>
          <a:lstStyle/>
          <a:p>
            <a:pPr>
              <a:lnSpc>
                <a:spcPct val="135000"/>
              </a:lnSpc>
              <a:spcBef>
                <a:spcPct val="20000"/>
              </a:spcBef>
            </a:pPr>
            <a:r>
              <a:rPr lang="zh-CN" altLang="en-US" sz="1900">
                <a:solidFill>
                  <a:srgbClr val="CC0000"/>
                </a:solidFill>
                <a:latin typeface="微软雅黑" panose="020B0503020204020204" pitchFamily="34" charset="-122"/>
                <a:ea typeface="微软雅黑" panose="020B0503020204020204" pitchFamily="34" charset="-122"/>
              </a:rPr>
              <a:t>寄存器（</a:t>
            </a:r>
            <a:r>
              <a:rPr lang="en-US" altLang="zh-CN" sz="1900">
                <a:solidFill>
                  <a:srgbClr val="CC0000"/>
                </a:solidFill>
                <a:latin typeface="微软雅黑" panose="020B0503020204020204" pitchFamily="34" charset="-122"/>
                <a:ea typeface="微软雅黑" panose="020B0503020204020204" pitchFamily="34" charset="-122"/>
              </a:rPr>
              <a:t>Register</a:t>
            </a:r>
            <a:r>
              <a:rPr lang="zh-CN" altLang="en-US" sz="1900">
                <a:solidFill>
                  <a:srgbClr val="CC0000"/>
                </a:solidFill>
                <a:latin typeface="微软雅黑" panose="020B0503020204020204" pitchFamily="34" charset="-122"/>
                <a:ea typeface="微软雅黑" panose="020B0503020204020204" pitchFamily="34" charset="-122"/>
              </a:rPr>
              <a:t>）</a:t>
            </a:r>
          </a:p>
          <a:p>
            <a:pPr lvl="1">
              <a:lnSpc>
                <a:spcPct val="135000"/>
              </a:lnSpc>
              <a:spcBef>
                <a:spcPct val="20000"/>
              </a:spcBef>
            </a:pPr>
            <a:r>
              <a:rPr lang="zh-CN" altLang="en-US" sz="1900">
                <a:latin typeface="微软雅黑" panose="020B0503020204020204" pitchFamily="34" charset="-122"/>
                <a:ea typeface="微软雅黑" panose="020B0503020204020204" pitchFamily="34" charset="-122"/>
              </a:rPr>
              <a:t>有一个写使能（</a:t>
            </a:r>
            <a:r>
              <a:rPr lang="en-US" altLang="zh-CN" sz="1900">
                <a:latin typeface="微软雅黑" panose="020B0503020204020204" pitchFamily="34" charset="-122"/>
                <a:ea typeface="微软雅黑" panose="020B0503020204020204" pitchFamily="34" charset="-122"/>
              </a:rPr>
              <a:t>Write Enable-WE</a:t>
            </a:r>
            <a:r>
              <a:rPr lang="zh-CN" altLang="en-US" sz="1900">
                <a:latin typeface="微软雅黑" panose="020B0503020204020204" pitchFamily="34" charset="-122"/>
                <a:ea typeface="微软雅黑" panose="020B0503020204020204" pitchFamily="34" charset="-122"/>
              </a:rPr>
              <a:t>）信号</a:t>
            </a:r>
          </a:p>
          <a:p>
            <a:pPr lvl="1">
              <a:lnSpc>
                <a:spcPct val="135000"/>
              </a:lnSpc>
              <a:spcBef>
                <a:spcPct val="20000"/>
              </a:spcBef>
              <a:buFontTx/>
              <a:buNone/>
            </a:pPr>
            <a:r>
              <a:rPr lang="en-US" altLang="zh-CN" sz="1900">
                <a:solidFill>
                  <a:srgbClr val="006600"/>
                </a:solidFill>
                <a:latin typeface="微软雅黑" panose="020B0503020204020204" pitchFamily="34" charset="-122"/>
                <a:ea typeface="微软雅黑" panose="020B0503020204020204" pitchFamily="34" charset="-122"/>
              </a:rPr>
              <a:t>	 0: </a:t>
            </a:r>
            <a:r>
              <a:rPr lang="zh-CN" altLang="en-US" sz="1900">
                <a:solidFill>
                  <a:srgbClr val="006600"/>
                </a:solidFill>
                <a:latin typeface="微软雅黑" panose="020B0503020204020204" pitchFamily="34" charset="-122"/>
                <a:ea typeface="微软雅黑" panose="020B0503020204020204" pitchFamily="34" charset="-122"/>
              </a:rPr>
              <a:t>时钟边沿到来时，输出不变</a:t>
            </a:r>
          </a:p>
          <a:p>
            <a:pPr lvl="1">
              <a:lnSpc>
                <a:spcPct val="135000"/>
              </a:lnSpc>
              <a:spcBef>
                <a:spcPct val="20000"/>
              </a:spcBef>
              <a:buFontTx/>
              <a:buNone/>
            </a:pPr>
            <a:r>
              <a:rPr lang="en-US" altLang="zh-CN" sz="1900">
                <a:solidFill>
                  <a:srgbClr val="339933"/>
                </a:solidFill>
                <a:latin typeface="微软雅黑" panose="020B0503020204020204" pitchFamily="34" charset="-122"/>
                <a:ea typeface="微软雅黑" panose="020B0503020204020204" pitchFamily="34" charset="-122"/>
              </a:rPr>
              <a:t>	 </a:t>
            </a:r>
            <a:r>
              <a:rPr lang="en-US" altLang="zh-CN" sz="1900">
                <a:solidFill>
                  <a:srgbClr val="006600"/>
                </a:solidFill>
                <a:latin typeface="微软雅黑" panose="020B0503020204020204" pitchFamily="34" charset="-122"/>
                <a:ea typeface="微软雅黑" panose="020B0503020204020204" pitchFamily="34" charset="-122"/>
              </a:rPr>
              <a:t>1: </a:t>
            </a:r>
            <a:r>
              <a:rPr lang="zh-CN" altLang="en-US" sz="1900">
                <a:solidFill>
                  <a:srgbClr val="006600"/>
                </a:solidFill>
                <a:latin typeface="微软雅黑" panose="020B0503020204020204" pitchFamily="34" charset="-122"/>
                <a:ea typeface="微软雅黑" panose="020B0503020204020204" pitchFamily="34" charset="-122"/>
              </a:rPr>
              <a:t>时钟边沿到来时，输出开始变为输入</a:t>
            </a:r>
          </a:p>
          <a:p>
            <a:pPr lvl="1">
              <a:lnSpc>
                <a:spcPct val="135000"/>
              </a:lnSpc>
              <a:spcBef>
                <a:spcPct val="20000"/>
              </a:spcBef>
            </a:pPr>
            <a:r>
              <a:rPr lang="zh-CN" altLang="en-US" sz="1900">
                <a:latin typeface="微软雅黑" panose="020B0503020204020204" pitchFamily="34" charset="-122"/>
                <a:ea typeface="微软雅黑" panose="020B0503020204020204" pitchFamily="34" charset="-122"/>
              </a:rPr>
              <a:t>若每个时钟边沿都写入，则不需</a:t>
            </a:r>
            <a:r>
              <a:rPr lang="en-US" altLang="zh-CN" sz="1900">
                <a:latin typeface="微软雅黑" panose="020B0503020204020204" pitchFamily="34" charset="-122"/>
                <a:ea typeface="微软雅黑" panose="020B0503020204020204" pitchFamily="34" charset="-122"/>
              </a:rPr>
              <a:t>WE</a:t>
            </a:r>
            <a:r>
              <a:rPr lang="zh-CN" altLang="en-US" sz="1900">
                <a:latin typeface="微软雅黑" panose="020B0503020204020204" pitchFamily="34" charset="-122"/>
                <a:ea typeface="微软雅黑" panose="020B0503020204020204" pitchFamily="34" charset="-122"/>
              </a:rPr>
              <a:t>信号</a:t>
            </a:r>
          </a:p>
          <a:p>
            <a:pPr>
              <a:lnSpc>
                <a:spcPct val="135000"/>
              </a:lnSpc>
              <a:spcBef>
                <a:spcPct val="20000"/>
              </a:spcBef>
            </a:pPr>
            <a:r>
              <a:rPr lang="zh-CN" altLang="en-US" sz="1900">
                <a:solidFill>
                  <a:srgbClr val="CC0000"/>
                </a:solidFill>
                <a:latin typeface="微软雅黑" panose="020B0503020204020204" pitchFamily="34" charset="-122"/>
                <a:ea typeface="微软雅黑" panose="020B0503020204020204" pitchFamily="34" charset="-122"/>
              </a:rPr>
              <a:t>寄存器组（</a:t>
            </a:r>
            <a:r>
              <a:rPr lang="en-US" altLang="zh-CN" sz="1900">
                <a:solidFill>
                  <a:srgbClr val="CC0000"/>
                </a:solidFill>
                <a:latin typeface="微软雅黑" panose="020B0503020204020204" pitchFamily="34" charset="-122"/>
                <a:ea typeface="微软雅黑" panose="020B0503020204020204" pitchFamily="34" charset="-122"/>
              </a:rPr>
              <a:t>Register File</a:t>
            </a:r>
            <a:r>
              <a:rPr lang="zh-CN" altLang="en-US" sz="1900">
                <a:solidFill>
                  <a:srgbClr val="CC0000"/>
                </a:solidFill>
                <a:latin typeface="微软雅黑" panose="020B0503020204020204" pitchFamily="34" charset="-122"/>
                <a:ea typeface="微软雅黑" panose="020B0503020204020204" pitchFamily="34" charset="-122"/>
              </a:rPr>
              <a:t>）</a:t>
            </a:r>
          </a:p>
          <a:p>
            <a:pPr lvl="1">
              <a:lnSpc>
                <a:spcPct val="135000"/>
              </a:lnSpc>
              <a:spcBef>
                <a:spcPct val="20000"/>
              </a:spcBef>
            </a:pPr>
            <a:r>
              <a:rPr lang="zh-CN" altLang="en-US" sz="1900">
                <a:solidFill>
                  <a:srgbClr val="0000FF"/>
                </a:solidFill>
                <a:latin typeface="微软雅黑" panose="020B0503020204020204" pitchFamily="34" charset="-122"/>
                <a:ea typeface="微软雅黑" panose="020B0503020204020204" pitchFamily="34" charset="-122"/>
              </a:rPr>
              <a:t>两个读口（</a:t>
            </a:r>
            <a:r>
              <a:rPr lang="zh-CN" altLang="en-US" sz="1900">
                <a:solidFill>
                  <a:srgbClr val="006600"/>
                </a:solidFill>
                <a:latin typeface="微软雅黑" panose="020B0503020204020204" pitchFamily="34" charset="-122"/>
                <a:ea typeface="微软雅黑" panose="020B0503020204020204" pitchFamily="34" charset="-122"/>
              </a:rPr>
              <a:t>组合逻辑操作</a:t>
            </a:r>
            <a:r>
              <a:rPr lang="zh-CN" altLang="en-US" sz="1900">
                <a:solidFill>
                  <a:srgbClr val="0000FF"/>
                </a:solidFill>
                <a:latin typeface="微软雅黑" panose="020B0503020204020204" pitchFamily="34" charset="-122"/>
                <a:ea typeface="微软雅黑" panose="020B0503020204020204" pitchFamily="34" charset="-122"/>
              </a:rPr>
              <a:t>）：</a:t>
            </a:r>
            <a:r>
              <a:rPr lang="en-US" altLang="zh-CN" sz="1900">
                <a:latin typeface="微软雅黑" panose="020B0503020204020204" pitchFamily="34" charset="-122"/>
                <a:ea typeface="微软雅黑" panose="020B0503020204020204" pitchFamily="34" charset="-122"/>
              </a:rPr>
              <a:t>busA</a:t>
            </a:r>
            <a:r>
              <a:rPr lang="zh-CN" altLang="en-US" sz="1900">
                <a:latin typeface="微软雅黑" panose="020B0503020204020204" pitchFamily="34" charset="-122"/>
                <a:ea typeface="微软雅黑" panose="020B0503020204020204" pitchFamily="34" charset="-122"/>
              </a:rPr>
              <a:t>和</a:t>
            </a:r>
            <a:r>
              <a:rPr lang="en-US" altLang="zh-CN" sz="1900">
                <a:latin typeface="微软雅黑" panose="020B0503020204020204" pitchFamily="34" charset="-122"/>
                <a:ea typeface="微软雅黑" panose="020B0503020204020204" pitchFamily="34" charset="-122"/>
              </a:rPr>
              <a:t>busB</a:t>
            </a:r>
            <a:r>
              <a:rPr lang="zh-CN" altLang="en-US" sz="1900">
                <a:latin typeface="微软雅黑" panose="020B0503020204020204" pitchFamily="34" charset="-122"/>
                <a:ea typeface="微软雅黑" panose="020B0503020204020204" pitchFamily="34" charset="-122"/>
              </a:rPr>
              <a:t>分别由</a:t>
            </a:r>
            <a:r>
              <a:rPr lang="en-US" altLang="zh-CN" sz="1900">
                <a:latin typeface="微软雅黑" panose="020B0503020204020204" pitchFamily="34" charset="-122"/>
                <a:ea typeface="微软雅黑" panose="020B0503020204020204" pitchFamily="34" charset="-122"/>
              </a:rPr>
              <a:t>RA</a:t>
            </a:r>
            <a:r>
              <a:rPr lang="zh-CN" altLang="en-US" sz="1900">
                <a:latin typeface="微软雅黑" panose="020B0503020204020204" pitchFamily="34" charset="-122"/>
                <a:ea typeface="微软雅黑" panose="020B0503020204020204" pitchFamily="34" charset="-122"/>
              </a:rPr>
              <a:t>和</a:t>
            </a:r>
            <a:r>
              <a:rPr lang="en-US" altLang="zh-CN" sz="1900">
                <a:latin typeface="微软雅黑" panose="020B0503020204020204" pitchFamily="34" charset="-122"/>
                <a:ea typeface="微软雅黑" panose="020B0503020204020204" pitchFamily="34" charset="-122"/>
              </a:rPr>
              <a:t>RB</a:t>
            </a:r>
            <a:r>
              <a:rPr lang="zh-CN" altLang="en-US" sz="1900">
                <a:latin typeface="微软雅黑" panose="020B0503020204020204" pitchFamily="34" charset="-122"/>
                <a:ea typeface="微软雅黑" panose="020B0503020204020204" pitchFamily="34" charset="-122"/>
              </a:rPr>
              <a:t>给出地址。地址</a:t>
            </a:r>
            <a:r>
              <a:rPr lang="en-US" altLang="zh-CN" sz="1900">
                <a:latin typeface="微软雅黑" panose="020B0503020204020204" pitchFamily="34" charset="-122"/>
                <a:ea typeface="微软雅黑" panose="020B0503020204020204" pitchFamily="34" charset="-122"/>
              </a:rPr>
              <a:t>RA</a:t>
            </a:r>
            <a:r>
              <a:rPr lang="zh-CN" altLang="en-US" sz="1900">
                <a:latin typeface="微软雅黑" panose="020B0503020204020204" pitchFamily="34" charset="-122"/>
                <a:ea typeface="微软雅黑" panose="020B0503020204020204" pitchFamily="34" charset="-122"/>
              </a:rPr>
              <a:t>或</a:t>
            </a:r>
            <a:r>
              <a:rPr lang="en-US" altLang="zh-CN" sz="1900">
                <a:latin typeface="微软雅黑" panose="020B0503020204020204" pitchFamily="34" charset="-122"/>
                <a:ea typeface="微软雅黑" panose="020B0503020204020204" pitchFamily="34" charset="-122"/>
              </a:rPr>
              <a:t>RB</a:t>
            </a:r>
            <a:r>
              <a:rPr lang="zh-CN" altLang="en-US" sz="1900">
                <a:latin typeface="微软雅黑" panose="020B0503020204020204" pitchFamily="34" charset="-122"/>
                <a:ea typeface="微软雅黑" panose="020B0503020204020204" pitchFamily="34" charset="-122"/>
              </a:rPr>
              <a:t>有效后，经一个</a:t>
            </a:r>
            <a:r>
              <a:rPr lang="en-US" altLang="zh-CN" sz="1900">
                <a:latin typeface="微软雅黑" panose="020B0503020204020204" pitchFamily="34" charset="-122"/>
                <a:ea typeface="微软雅黑" panose="020B0503020204020204" pitchFamily="34" charset="-122"/>
              </a:rPr>
              <a:t>“</a:t>
            </a:r>
            <a:r>
              <a:rPr lang="zh-CN" altLang="en-US" sz="1900">
                <a:latin typeface="微软雅黑" panose="020B0503020204020204" pitchFamily="34" charset="-122"/>
                <a:ea typeface="微软雅黑" panose="020B0503020204020204" pitchFamily="34" charset="-122"/>
              </a:rPr>
              <a:t>取数时间</a:t>
            </a:r>
            <a:r>
              <a:rPr lang="en-US" altLang="zh-CN" sz="1900">
                <a:latin typeface="微软雅黑" panose="020B0503020204020204" pitchFamily="34" charset="-122"/>
                <a:ea typeface="微软雅黑" panose="020B0503020204020204" pitchFamily="34" charset="-122"/>
              </a:rPr>
              <a:t>(AccessTime)”</a:t>
            </a:r>
            <a:r>
              <a:rPr lang="zh-CN" altLang="en-US" sz="1900">
                <a:latin typeface="微软雅黑" panose="020B0503020204020204" pitchFamily="34" charset="-122"/>
                <a:ea typeface="微软雅黑" panose="020B0503020204020204" pitchFamily="34" charset="-122"/>
              </a:rPr>
              <a:t>，</a:t>
            </a:r>
            <a:r>
              <a:rPr lang="en-US" altLang="zh-CN" sz="1900">
                <a:latin typeface="微软雅黑" panose="020B0503020204020204" pitchFamily="34" charset="-122"/>
                <a:ea typeface="微软雅黑" panose="020B0503020204020204" pitchFamily="34" charset="-122"/>
              </a:rPr>
              <a:t>busA</a:t>
            </a:r>
            <a:r>
              <a:rPr lang="zh-CN" altLang="en-US" sz="1900">
                <a:latin typeface="微软雅黑" panose="020B0503020204020204" pitchFamily="34" charset="-122"/>
                <a:ea typeface="微软雅黑" panose="020B0503020204020204" pitchFamily="34" charset="-122"/>
              </a:rPr>
              <a:t>和</a:t>
            </a:r>
            <a:r>
              <a:rPr lang="en-US" altLang="zh-CN" sz="1900">
                <a:latin typeface="微软雅黑" panose="020B0503020204020204" pitchFamily="34" charset="-122"/>
                <a:ea typeface="微软雅黑" panose="020B0503020204020204" pitchFamily="34" charset="-122"/>
              </a:rPr>
              <a:t>busB</a:t>
            </a:r>
            <a:r>
              <a:rPr lang="zh-CN" altLang="en-US" sz="1900">
                <a:latin typeface="微软雅黑" panose="020B0503020204020204" pitchFamily="34" charset="-122"/>
                <a:ea typeface="微软雅黑" panose="020B0503020204020204" pitchFamily="34" charset="-122"/>
              </a:rPr>
              <a:t>有效。</a:t>
            </a:r>
          </a:p>
          <a:p>
            <a:pPr lvl="1">
              <a:lnSpc>
                <a:spcPct val="135000"/>
              </a:lnSpc>
              <a:spcBef>
                <a:spcPct val="20000"/>
              </a:spcBef>
            </a:pPr>
            <a:r>
              <a:rPr lang="zh-CN" altLang="en-US" sz="1900">
                <a:solidFill>
                  <a:srgbClr val="0000FF"/>
                </a:solidFill>
                <a:latin typeface="微软雅黑" panose="020B0503020204020204" pitchFamily="34" charset="-122"/>
                <a:ea typeface="微软雅黑" panose="020B0503020204020204" pitchFamily="34" charset="-122"/>
              </a:rPr>
              <a:t>一个写口（</a:t>
            </a:r>
            <a:r>
              <a:rPr lang="zh-CN" altLang="en-US" sz="1900">
                <a:solidFill>
                  <a:srgbClr val="006600"/>
                </a:solidFill>
                <a:latin typeface="微软雅黑" panose="020B0503020204020204" pitchFamily="34" charset="-122"/>
                <a:ea typeface="微软雅黑" panose="020B0503020204020204" pitchFamily="34" charset="-122"/>
              </a:rPr>
              <a:t>时序逻辑操作</a:t>
            </a:r>
            <a:r>
              <a:rPr lang="zh-CN" altLang="en-US" sz="1900">
                <a:solidFill>
                  <a:srgbClr val="0000FF"/>
                </a:solidFill>
                <a:latin typeface="微软雅黑" panose="020B0503020204020204" pitchFamily="34" charset="-122"/>
                <a:ea typeface="微软雅黑" panose="020B0503020204020204" pitchFamily="34" charset="-122"/>
              </a:rPr>
              <a:t>）：</a:t>
            </a:r>
            <a:r>
              <a:rPr lang="zh-CN" altLang="en-US" sz="1900">
                <a:latin typeface="微软雅黑" panose="020B0503020204020204" pitchFamily="34" charset="-122"/>
                <a:ea typeface="微软雅黑" panose="020B0503020204020204" pitchFamily="34" charset="-122"/>
              </a:rPr>
              <a:t>写使能为</a:t>
            </a:r>
            <a:r>
              <a:rPr lang="en-US" altLang="zh-CN" sz="1900">
                <a:latin typeface="微软雅黑" panose="020B0503020204020204" pitchFamily="34" charset="-122"/>
                <a:ea typeface="微软雅黑" panose="020B0503020204020204" pitchFamily="34" charset="-122"/>
              </a:rPr>
              <a:t>1</a:t>
            </a:r>
            <a:r>
              <a:rPr lang="zh-CN" altLang="en-US" sz="1900">
                <a:latin typeface="微软雅黑" panose="020B0503020204020204" pitchFamily="34" charset="-122"/>
                <a:ea typeface="微软雅黑" panose="020B0503020204020204" pitchFamily="34" charset="-122"/>
              </a:rPr>
              <a:t>的情况下，时钟边沿到来时，</a:t>
            </a:r>
            <a:r>
              <a:rPr lang="en-US" altLang="zh-CN" sz="1900">
                <a:latin typeface="微软雅黑" panose="020B0503020204020204" pitchFamily="34" charset="-122"/>
                <a:ea typeface="微软雅黑" panose="020B0503020204020204" pitchFamily="34" charset="-122"/>
              </a:rPr>
              <a:t>busW</a:t>
            </a:r>
            <a:r>
              <a:rPr lang="zh-CN" altLang="en-US" sz="1900">
                <a:latin typeface="微软雅黑" panose="020B0503020204020204" pitchFamily="34" charset="-122"/>
                <a:ea typeface="微软雅黑" panose="020B0503020204020204" pitchFamily="34" charset="-122"/>
              </a:rPr>
              <a:t>传来的值开始被写入</a:t>
            </a:r>
            <a:r>
              <a:rPr lang="en-US" altLang="zh-CN" sz="1900">
                <a:latin typeface="微软雅黑" panose="020B0503020204020204" pitchFamily="34" charset="-122"/>
                <a:ea typeface="微软雅黑" panose="020B0503020204020204" pitchFamily="34" charset="-122"/>
              </a:rPr>
              <a:t>RW</a:t>
            </a:r>
            <a:r>
              <a:rPr lang="zh-CN" altLang="en-US" sz="1900">
                <a:latin typeface="微软雅黑" panose="020B0503020204020204" pitchFamily="34" charset="-122"/>
                <a:ea typeface="微软雅黑" panose="020B0503020204020204" pitchFamily="34" charset="-122"/>
              </a:rPr>
              <a:t>指定的寄存器中。</a:t>
            </a:r>
          </a:p>
        </p:txBody>
      </p:sp>
      <p:sp>
        <p:nvSpPr>
          <p:cNvPr id="18435" name="Rectangle 5">
            <a:extLst>
              <a:ext uri="{FF2B5EF4-FFF2-40B4-BE49-F238E27FC236}">
                <a16:creationId xmlns:a16="http://schemas.microsoft.com/office/drawing/2014/main" id="{666BB26A-C541-7915-C420-DC483111F24A}"/>
              </a:ext>
            </a:extLst>
          </p:cNvPr>
          <p:cNvSpPr>
            <a:spLocks noChangeArrowheads="1"/>
          </p:cNvSpPr>
          <p:nvPr/>
        </p:nvSpPr>
        <p:spPr bwMode="auto">
          <a:xfrm>
            <a:off x="6938963" y="2890838"/>
            <a:ext cx="5365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solidFill>
                  <a:schemeClr val="accent1"/>
                </a:solidFill>
                <a:latin typeface="Times New Roman" panose="02020603050405020304" pitchFamily="18" charset="0"/>
                <a:ea typeface="宋体" panose="02010600030101010101" pitchFamily="2" charset="-122"/>
              </a:rPr>
              <a:t>Clk</a:t>
            </a:r>
          </a:p>
        </p:txBody>
      </p:sp>
      <p:sp>
        <p:nvSpPr>
          <p:cNvPr id="18436" name="Rectangle 6">
            <a:extLst>
              <a:ext uri="{FF2B5EF4-FFF2-40B4-BE49-F238E27FC236}">
                <a16:creationId xmlns:a16="http://schemas.microsoft.com/office/drawing/2014/main" id="{66F93D03-2206-2D1A-ACEC-0D2AC1998A64}"/>
              </a:ext>
            </a:extLst>
          </p:cNvPr>
          <p:cNvSpPr>
            <a:spLocks noChangeArrowheads="1"/>
          </p:cNvSpPr>
          <p:nvPr/>
        </p:nvSpPr>
        <p:spPr bwMode="auto">
          <a:xfrm>
            <a:off x="5799138" y="1662113"/>
            <a:ext cx="111601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800">
                <a:latin typeface="Times New Roman" panose="02020603050405020304" pitchFamily="18" charset="0"/>
                <a:ea typeface="宋体" panose="02010600030101010101" pitchFamily="2" charset="-122"/>
              </a:rPr>
              <a:t>Data In</a:t>
            </a:r>
          </a:p>
        </p:txBody>
      </p:sp>
      <p:sp>
        <p:nvSpPr>
          <p:cNvPr id="18437" name="Rectangle 7">
            <a:extLst>
              <a:ext uri="{FF2B5EF4-FFF2-40B4-BE49-F238E27FC236}">
                <a16:creationId xmlns:a16="http://schemas.microsoft.com/office/drawing/2014/main" id="{BF77317A-3025-D23F-03CA-DD252DF9A8E0}"/>
              </a:ext>
            </a:extLst>
          </p:cNvPr>
          <p:cNvSpPr>
            <a:spLocks noChangeArrowheads="1"/>
          </p:cNvSpPr>
          <p:nvPr/>
        </p:nvSpPr>
        <p:spPr bwMode="auto">
          <a:xfrm>
            <a:off x="7264400" y="1458913"/>
            <a:ext cx="263525" cy="1187450"/>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8438" name="Line 8">
            <a:extLst>
              <a:ext uri="{FF2B5EF4-FFF2-40B4-BE49-F238E27FC236}">
                <a16:creationId xmlns:a16="http://schemas.microsoft.com/office/drawing/2014/main" id="{CAF01B2C-D56F-3451-6774-63187C04CC69}"/>
              </a:ext>
            </a:extLst>
          </p:cNvPr>
          <p:cNvSpPr>
            <a:spLocks noChangeShapeType="1"/>
          </p:cNvSpPr>
          <p:nvPr/>
        </p:nvSpPr>
        <p:spPr bwMode="auto">
          <a:xfrm flipV="1">
            <a:off x="7327900" y="2430463"/>
            <a:ext cx="66675"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9" name="Line 9">
            <a:extLst>
              <a:ext uri="{FF2B5EF4-FFF2-40B4-BE49-F238E27FC236}">
                <a16:creationId xmlns:a16="http://schemas.microsoft.com/office/drawing/2014/main" id="{CC39E34C-E05E-229D-8942-21D2F0DEA66E}"/>
              </a:ext>
            </a:extLst>
          </p:cNvPr>
          <p:cNvSpPr>
            <a:spLocks noChangeShapeType="1"/>
          </p:cNvSpPr>
          <p:nvPr/>
        </p:nvSpPr>
        <p:spPr bwMode="auto">
          <a:xfrm>
            <a:off x="7391400" y="2455863"/>
            <a:ext cx="6350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0" name="Oval 10">
            <a:extLst>
              <a:ext uri="{FF2B5EF4-FFF2-40B4-BE49-F238E27FC236}">
                <a16:creationId xmlns:a16="http://schemas.microsoft.com/office/drawing/2014/main" id="{AFCBAADB-CF49-80E4-E0D8-754417D72637}"/>
              </a:ext>
            </a:extLst>
          </p:cNvPr>
          <p:cNvSpPr>
            <a:spLocks noChangeArrowheads="1"/>
          </p:cNvSpPr>
          <p:nvPr/>
        </p:nvSpPr>
        <p:spPr bwMode="auto">
          <a:xfrm>
            <a:off x="7327900" y="2684463"/>
            <a:ext cx="127000" cy="1270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8441" name="Rectangle 12">
            <a:extLst>
              <a:ext uri="{FF2B5EF4-FFF2-40B4-BE49-F238E27FC236}">
                <a16:creationId xmlns:a16="http://schemas.microsoft.com/office/drawing/2014/main" id="{B061A7FB-BF8D-D9EC-6A77-768D815CA9E0}"/>
              </a:ext>
            </a:extLst>
          </p:cNvPr>
          <p:cNvSpPr>
            <a:spLocks noChangeArrowheads="1"/>
          </p:cNvSpPr>
          <p:nvPr/>
        </p:nvSpPr>
        <p:spPr bwMode="auto">
          <a:xfrm>
            <a:off x="6269038" y="809625"/>
            <a:ext cx="15589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Write</a:t>
            </a:r>
            <a:r>
              <a:rPr lang="en-US" altLang="zh-CN" sz="1800">
                <a:solidFill>
                  <a:srgbClr val="008000"/>
                </a:solidFill>
                <a:latin typeface="Times New Roman" panose="02020603050405020304" pitchFamily="18" charset="0"/>
                <a:ea typeface="宋体" panose="02010600030101010101" pitchFamily="2" charset="-122"/>
              </a:rPr>
              <a:t> </a:t>
            </a:r>
            <a:r>
              <a:rPr lang="en-US" altLang="zh-CN" sz="1800">
                <a:ea typeface="宋体" panose="02010600030101010101" pitchFamily="2" charset="-122"/>
              </a:rPr>
              <a:t>Enable</a:t>
            </a:r>
          </a:p>
        </p:txBody>
      </p:sp>
      <p:sp>
        <p:nvSpPr>
          <p:cNvPr id="18442" name="Line 13">
            <a:extLst>
              <a:ext uri="{FF2B5EF4-FFF2-40B4-BE49-F238E27FC236}">
                <a16:creationId xmlns:a16="http://schemas.microsoft.com/office/drawing/2014/main" id="{B6F9AF49-97EA-4554-FA5D-0CF3F3C62791}"/>
              </a:ext>
            </a:extLst>
          </p:cNvPr>
          <p:cNvSpPr>
            <a:spLocks noChangeShapeType="1"/>
          </p:cNvSpPr>
          <p:nvPr/>
        </p:nvSpPr>
        <p:spPr bwMode="auto">
          <a:xfrm flipH="1">
            <a:off x="6092825" y="2043113"/>
            <a:ext cx="1168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8443" name="Line 14">
            <a:extLst>
              <a:ext uri="{FF2B5EF4-FFF2-40B4-BE49-F238E27FC236}">
                <a16:creationId xmlns:a16="http://schemas.microsoft.com/office/drawing/2014/main" id="{FCA8CF61-76A6-823B-49A0-EE8BAD0220AC}"/>
              </a:ext>
            </a:extLst>
          </p:cNvPr>
          <p:cNvSpPr>
            <a:spLocks noChangeShapeType="1"/>
          </p:cNvSpPr>
          <p:nvPr/>
        </p:nvSpPr>
        <p:spPr bwMode="auto">
          <a:xfrm flipH="1">
            <a:off x="6632575" y="1973263"/>
            <a:ext cx="88900"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4" name="Rectangle 15">
            <a:extLst>
              <a:ext uri="{FF2B5EF4-FFF2-40B4-BE49-F238E27FC236}">
                <a16:creationId xmlns:a16="http://schemas.microsoft.com/office/drawing/2014/main" id="{03D67D37-FDE7-402F-0AE5-42B8B915AC52}"/>
              </a:ext>
            </a:extLst>
          </p:cNvPr>
          <p:cNvSpPr>
            <a:spLocks noChangeArrowheads="1"/>
          </p:cNvSpPr>
          <p:nvPr/>
        </p:nvSpPr>
        <p:spPr bwMode="auto">
          <a:xfrm>
            <a:off x="6319838" y="2043113"/>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N</a:t>
            </a:r>
          </a:p>
        </p:txBody>
      </p:sp>
      <p:sp>
        <p:nvSpPr>
          <p:cNvPr id="18445" name="Line 16">
            <a:extLst>
              <a:ext uri="{FF2B5EF4-FFF2-40B4-BE49-F238E27FC236}">
                <a16:creationId xmlns:a16="http://schemas.microsoft.com/office/drawing/2014/main" id="{3EA29308-1922-6721-DD80-C02B23479E9A}"/>
              </a:ext>
            </a:extLst>
          </p:cNvPr>
          <p:cNvSpPr>
            <a:spLocks noChangeShapeType="1"/>
          </p:cNvSpPr>
          <p:nvPr/>
        </p:nvSpPr>
        <p:spPr bwMode="auto">
          <a:xfrm>
            <a:off x="7566025" y="2043113"/>
            <a:ext cx="11176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6" name="Line 17">
            <a:extLst>
              <a:ext uri="{FF2B5EF4-FFF2-40B4-BE49-F238E27FC236}">
                <a16:creationId xmlns:a16="http://schemas.microsoft.com/office/drawing/2014/main" id="{8CC7F8CD-9C55-AC4F-AC9C-9348CC4B0B4F}"/>
              </a:ext>
            </a:extLst>
          </p:cNvPr>
          <p:cNvSpPr>
            <a:spLocks noChangeShapeType="1"/>
          </p:cNvSpPr>
          <p:nvPr/>
        </p:nvSpPr>
        <p:spPr bwMode="auto">
          <a:xfrm flipH="1">
            <a:off x="8080375" y="1973263"/>
            <a:ext cx="88900"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7" name="Rectangle 18">
            <a:extLst>
              <a:ext uri="{FF2B5EF4-FFF2-40B4-BE49-F238E27FC236}">
                <a16:creationId xmlns:a16="http://schemas.microsoft.com/office/drawing/2014/main" id="{1D2CB846-B7E9-F55D-14A5-9331D7572099}"/>
              </a:ext>
            </a:extLst>
          </p:cNvPr>
          <p:cNvSpPr>
            <a:spLocks noChangeArrowheads="1"/>
          </p:cNvSpPr>
          <p:nvPr/>
        </p:nvSpPr>
        <p:spPr bwMode="auto">
          <a:xfrm>
            <a:off x="7767638" y="2043113"/>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N</a:t>
            </a:r>
          </a:p>
        </p:txBody>
      </p:sp>
      <p:sp>
        <p:nvSpPr>
          <p:cNvPr id="18448" name="Rectangle 19">
            <a:extLst>
              <a:ext uri="{FF2B5EF4-FFF2-40B4-BE49-F238E27FC236}">
                <a16:creationId xmlns:a16="http://schemas.microsoft.com/office/drawing/2014/main" id="{9A73D29D-B28C-7948-261D-E884D9FC9730}"/>
              </a:ext>
            </a:extLst>
          </p:cNvPr>
          <p:cNvSpPr>
            <a:spLocks noChangeArrowheads="1"/>
          </p:cNvSpPr>
          <p:nvPr/>
        </p:nvSpPr>
        <p:spPr bwMode="auto">
          <a:xfrm>
            <a:off x="7615238" y="1662113"/>
            <a:ext cx="152876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800">
                <a:latin typeface="Times New Roman" panose="02020603050405020304" pitchFamily="18" charset="0"/>
                <a:ea typeface="宋体" panose="02010600030101010101" pitchFamily="2" charset="-122"/>
              </a:rPr>
              <a:t>Data Out</a:t>
            </a:r>
          </a:p>
        </p:txBody>
      </p:sp>
      <p:sp>
        <p:nvSpPr>
          <p:cNvPr id="18449" name="Line 20">
            <a:extLst>
              <a:ext uri="{FF2B5EF4-FFF2-40B4-BE49-F238E27FC236}">
                <a16:creationId xmlns:a16="http://schemas.microsoft.com/office/drawing/2014/main" id="{6DEA7051-B507-296E-134E-44A5A8CE9552}"/>
              </a:ext>
            </a:extLst>
          </p:cNvPr>
          <p:cNvSpPr>
            <a:spLocks noChangeShapeType="1"/>
          </p:cNvSpPr>
          <p:nvPr/>
        </p:nvSpPr>
        <p:spPr bwMode="auto">
          <a:xfrm flipV="1">
            <a:off x="7400925" y="1125538"/>
            <a:ext cx="0" cy="3206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0" name="Rectangle 22">
            <a:extLst>
              <a:ext uri="{FF2B5EF4-FFF2-40B4-BE49-F238E27FC236}">
                <a16:creationId xmlns:a16="http://schemas.microsoft.com/office/drawing/2014/main" id="{7880A643-2A3E-8280-B05D-DE4A057C9A6B}"/>
              </a:ext>
            </a:extLst>
          </p:cNvPr>
          <p:cNvSpPr>
            <a:spLocks noChangeArrowheads="1"/>
          </p:cNvSpPr>
          <p:nvPr/>
        </p:nvSpPr>
        <p:spPr bwMode="auto">
          <a:xfrm>
            <a:off x="5991225" y="5591175"/>
            <a:ext cx="536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solidFill>
                  <a:schemeClr val="accent1"/>
                </a:solidFill>
                <a:latin typeface="Times New Roman" panose="02020603050405020304" pitchFamily="18" charset="0"/>
                <a:ea typeface="宋体" panose="02010600030101010101" pitchFamily="2" charset="-122"/>
              </a:rPr>
              <a:t>Clk</a:t>
            </a:r>
          </a:p>
        </p:txBody>
      </p:sp>
      <p:sp>
        <p:nvSpPr>
          <p:cNvPr id="18451" name="Rectangle 23">
            <a:extLst>
              <a:ext uri="{FF2B5EF4-FFF2-40B4-BE49-F238E27FC236}">
                <a16:creationId xmlns:a16="http://schemas.microsoft.com/office/drawing/2014/main" id="{3AADBD73-632E-811B-B10E-689080381702}"/>
              </a:ext>
            </a:extLst>
          </p:cNvPr>
          <p:cNvSpPr>
            <a:spLocks noChangeArrowheads="1"/>
          </p:cNvSpPr>
          <p:nvPr/>
        </p:nvSpPr>
        <p:spPr bwMode="auto">
          <a:xfrm>
            <a:off x="5600700" y="4972050"/>
            <a:ext cx="7524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latin typeface="Times New Roman" panose="02020603050405020304" pitchFamily="18" charset="0"/>
                <a:ea typeface="宋体" panose="02010600030101010101" pitchFamily="2" charset="-122"/>
              </a:rPr>
              <a:t>busW</a:t>
            </a:r>
          </a:p>
        </p:txBody>
      </p:sp>
      <p:sp>
        <p:nvSpPr>
          <p:cNvPr id="18452" name="Rectangle 24">
            <a:extLst>
              <a:ext uri="{FF2B5EF4-FFF2-40B4-BE49-F238E27FC236}">
                <a16:creationId xmlns:a16="http://schemas.microsoft.com/office/drawing/2014/main" id="{602D593E-D269-2D76-9C0B-441FD146C10A}"/>
              </a:ext>
            </a:extLst>
          </p:cNvPr>
          <p:cNvSpPr>
            <a:spLocks noChangeArrowheads="1"/>
          </p:cNvSpPr>
          <p:nvPr/>
        </p:nvSpPr>
        <p:spPr bwMode="auto">
          <a:xfrm>
            <a:off x="6697663" y="4845050"/>
            <a:ext cx="1406525" cy="1187450"/>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8453" name="Line 25">
            <a:extLst>
              <a:ext uri="{FF2B5EF4-FFF2-40B4-BE49-F238E27FC236}">
                <a16:creationId xmlns:a16="http://schemas.microsoft.com/office/drawing/2014/main" id="{117EBA5B-6D8E-E803-BD40-C2D2EFB553DD}"/>
              </a:ext>
            </a:extLst>
          </p:cNvPr>
          <p:cNvSpPr>
            <a:spLocks noChangeShapeType="1"/>
          </p:cNvSpPr>
          <p:nvPr/>
        </p:nvSpPr>
        <p:spPr bwMode="auto">
          <a:xfrm>
            <a:off x="6708775" y="5818188"/>
            <a:ext cx="192088" cy="698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4" name="Line 26">
            <a:extLst>
              <a:ext uri="{FF2B5EF4-FFF2-40B4-BE49-F238E27FC236}">
                <a16:creationId xmlns:a16="http://schemas.microsoft.com/office/drawing/2014/main" id="{E01F8E72-B010-1FB2-465B-7B5E7C7AF3F8}"/>
              </a:ext>
            </a:extLst>
          </p:cNvPr>
          <p:cNvSpPr>
            <a:spLocks noChangeShapeType="1"/>
          </p:cNvSpPr>
          <p:nvPr/>
        </p:nvSpPr>
        <p:spPr bwMode="auto">
          <a:xfrm flipH="1">
            <a:off x="6697663" y="5884863"/>
            <a:ext cx="242887" cy="1222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5" name="Oval 27">
            <a:extLst>
              <a:ext uri="{FF2B5EF4-FFF2-40B4-BE49-F238E27FC236}">
                <a16:creationId xmlns:a16="http://schemas.microsoft.com/office/drawing/2014/main" id="{500E89B6-ED0F-F469-BA01-AE40CB50D69B}"/>
              </a:ext>
            </a:extLst>
          </p:cNvPr>
          <p:cNvSpPr>
            <a:spLocks noChangeArrowheads="1"/>
          </p:cNvSpPr>
          <p:nvPr/>
        </p:nvSpPr>
        <p:spPr bwMode="auto">
          <a:xfrm>
            <a:off x="6532563" y="5842000"/>
            <a:ext cx="127000" cy="1270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8456" name="Rectangle 28">
            <a:extLst>
              <a:ext uri="{FF2B5EF4-FFF2-40B4-BE49-F238E27FC236}">
                <a16:creationId xmlns:a16="http://schemas.microsoft.com/office/drawing/2014/main" id="{1B0FAD7E-ADD8-3517-24C8-615BDB4299F9}"/>
              </a:ext>
            </a:extLst>
          </p:cNvPr>
          <p:cNvSpPr>
            <a:spLocks noChangeArrowheads="1"/>
          </p:cNvSpPr>
          <p:nvPr/>
        </p:nvSpPr>
        <p:spPr bwMode="auto">
          <a:xfrm>
            <a:off x="5629275" y="3794125"/>
            <a:ext cx="15589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Write</a:t>
            </a:r>
            <a:r>
              <a:rPr lang="en-US" altLang="zh-CN" sz="1800">
                <a:solidFill>
                  <a:srgbClr val="008000"/>
                </a:solidFill>
                <a:latin typeface="Times New Roman" panose="02020603050405020304" pitchFamily="18" charset="0"/>
                <a:ea typeface="宋体" panose="02010600030101010101" pitchFamily="2" charset="-122"/>
              </a:rPr>
              <a:t> </a:t>
            </a:r>
            <a:r>
              <a:rPr lang="en-US" altLang="zh-CN" sz="1800">
                <a:ea typeface="宋体" panose="02010600030101010101" pitchFamily="2" charset="-122"/>
              </a:rPr>
              <a:t>Enable</a:t>
            </a:r>
          </a:p>
        </p:txBody>
      </p:sp>
      <p:sp>
        <p:nvSpPr>
          <p:cNvPr id="18457" name="Line 29">
            <a:extLst>
              <a:ext uri="{FF2B5EF4-FFF2-40B4-BE49-F238E27FC236}">
                <a16:creationId xmlns:a16="http://schemas.microsoft.com/office/drawing/2014/main" id="{8ABD0132-AB05-7596-DFB0-B44D2C4E2AE8}"/>
              </a:ext>
            </a:extLst>
          </p:cNvPr>
          <p:cNvSpPr>
            <a:spLocks noChangeShapeType="1"/>
          </p:cNvSpPr>
          <p:nvPr/>
        </p:nvSpPr>
        <p:spPr bwMode="auto">
          <a:xfrm flipH="1">
            <a:off x="5678488" y="5353050"/>
            <a:ext cx="10160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8458" name="Line 30">
            <a:extLst>
              <a:ext uri="{FF2B5EF4-FFF2-40B4-BE49-F238E27FC236}">
                <a16:creationId xmlns:a16="http://schemas.microsoft.com/office/drawing/2014/main" id="{37467442-30E7-4DE5-435D-DE0CE3937B8F}"/>
              </a:ext>
            </a:extLst>
          </p:cNvPr>
          <p:cNvSpPr>
            <a:spLocks noChangeShapeType="1"/>
          </p:cNvSpPr>
          <p:nvPr/>
        </p:nvSpPr>
        <p:spPr bwMode="auto">
          <a:xfrm flipH="1">
            <a:off x="6218238" y="5283200"/>
            <a:ext cx="88900"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9" name="Rectangle 31">
            <a:extLst>
              <a:ext uri="{FF2B5EF4-FFF2-40B4-BE49-F238E27FC236}">
                <a16:creationId xmlns:a16="http://schemas.microsoft.com/office/drawing/2014/main" id="{197B622C-40DC-A415-AE21-4F88D5DC40AF}"/>
              </a:ext>
            </a:extLst>
          </p:cNvPr>
          <p:cNvSpPr>
            <a:spLocks noChangeArrowheads="1"/>
          </p:cNvSpPr>
          <p:nvPr/>
        </p:nvSpPr>
        <p:spPr bwMode="auto">
          <a:xfrm>
            <a:off x="5905500" y="5353050"/>
            <a:ext cx="434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8460" name="Line 32">
            <a:extLst>
              <a:ext uri="{FF2B5EF4-FFF2-40B4-BE49-F238E27FC236}">
                <a16:creationId xmlns:a16="http://schemas.microsoft.com/office/drawing/2014/main" id="{11AF6E52-BA57-B70E-220C-649B2AD9155B}"/>
              </a:ext>
            </a:extLst>
          </p:cNvPr>
          <p:cNvSpPr>
            <a:spLocks noChangeShapeType="1"/>
          </p:cNvSpPr>
          <p:nvPr/>
        </p:nvSpPr>
        <p:spPr bwMode="auto">
          <a:xfrm>
            <a:off x="8083550" y="5033963"/>
            <a:ext cx="1023938" cy="14287"/>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61" name="Line 33">
            <a:extLst>
              <a:ext uri="{FF2B5EF4-FFF2-40B4-BE49-F238E27FC236}">
                <a16:creationId xmlns:a16="http://schemas.microsoft.com/office/drawing/2014/main" id="{A42D8D5F-29B4-B6FF-A706-6B0D0B32E9C3}"/>
              </a:ext>
            </a:extLst>
          </p:cNvPr>
          <p:cNvSpPr>
            <a:spLocks noChangeShapeType="1"/>
          </p:cNvSpPr>
          <p:nvPr/>
        </p:nvSpPr>
        <p:spPr bwMode="auto">
          <a:xfrm flipH="1">
            <a:off x="8732838" y="4978400"/>
            <a:ext cx="88900"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2" name="Rectangle 34">
            <a:extLst>
              <a:ext uri="{FF2B5EF4-FFF2-40B4-BE49-F238E27FC236}">
                <a16:creationId xmlns:a16="http://schemas.microsoft.com/office/drawing/2014/main" id="{0BE191B1-19B4-AD45-2AAB-6040656F830E}"/>
              </a:ext>
            </a:extLst>
          </p:cNvPr>
          <p:cNvSpPr>
            <a:spLocks noChangeArrowheads="1"/>
          </p:cNvSpPr>
          <p:nvPr/>
        </p:nvSpPr>
        <p:spPr bwMode="auto">
          <a:xfrm>
            <a:off x="8420100" y="5048250"/>
            <a:ext cx="434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8463" name="Rectangle 35">
            <a:extLst>
              <a:ext uri="{FF2B5EF4-FFF2-40B4-BE49-F238E27FC236}">
                <a16:creationId xmlns:a16="http://schemas.microsoft.com/office/drawing/2014/main" id="{D22ABFF2-4BEF-2EF9-860E-DB0DDB53FF14}"/>
              </a:ext>
            </a:extLst>
          </p:cNvPr>
          <p:cNvSpPr>
            <a:spLocks noChangeArrowheads="1"/>
          </p:cNvSpPr>
          <p:nvPr/>
        </p:nvSpPr>
        <p:spPr bwMode="auto">
          <a:xfrm>
            <a:off x="8115300" y="4705350"/>
            <a:ext cx="688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latin typeface="Times New Roman" panose="02020603050405020304" pitchFamily="18" charset="0"/>
                <a:ea typeface="宋体" panose="02010600030101010101" pitchFamily="2" charset="-122"/>
              </a:rPr>
              <a:t>busA</a:t>
            </a:r>
          </a:p>
        </p:txBody>
      </p:sp>
      <p:sp>
        <p:nvSpPr>
          <p:cNvPr id="18464" name="Line 36">
            <a:extLst>
              <a:ext uri="{FF2B5EF4-FFF2-40B4-BE49-F238E27FC236}">
                <a16:creationId xmlns:a16="http://schemas.microsoft.com/office/drawing/2014/main" id="{EEA53D8F-97C2-8030-9E9E-F8C4587B864E}"/>
              </a:ext>
            </a:extLst>
          </p:cNvPr>
          <p:cNvSpPr>
            <a:spLocks noChangeShapeType="1"/>
          </p:cNvSpPr>
          <p:nvPr/>
        </p:nvSpPr>
        <p:spPr bwMode="auto">
          <a:xfrm flipV="1">
            <a:off x="6834188" y="4133850"/>
            <a:ext cx="0" cy="698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5" name="Line 37">
            <a:extLst>
              <a:ext uri="{FF2B5EF4-FFF2-40B4-BE49-F238E27FC236}">
                <a16:creationId xmlns:a16="http://schemas.microsoft.com/office/drawing/2014/main" id="{7DB94184-29B0-8A57-2F96-F2AD593A2D0F}"/>
              </a:ext>
            </a:extLst>
          </p:cNvPr>
          <p:cNvSpPr>
            <a:spLocks noChangeShapeType="1"/>
          </p:cNvSpPr>
          <p:nvPr/>
        </p:nvSpPr>
        <p:spPr bwMode="auto">
          <a:xfrm>
            <a:off x="8099425" y="5810250"/>
            <a:ext cx="1008063"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66" name="Line 38">
            <a:extLst>
              <a:ext uri="{FF2B5EF4-FFF2-40B4-BE49-F238E27FC236}">
                <a16:creationId xmlns:a16="http://schemas.microsoft.com/office/drawing/2014/main" id="{48EEFBA5-456D-C595-D6CD-90A50C44B513}"/>
              </a:ext>
            </a:extLst>
          </p:cNvPr>
          <p:cNvSpPr>
            <a:spLocks noChangeShapeType="1"/>
          </p:cNvSpPr>
          <p:nvPr/>
        </p:nvSpPr>
        <p:spPr bwMode="auto">
          <a:xfrm flipH="1">
            <a:off x="8732838" y="5740400"/>
            <a:ext cx="88900"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7" name="Rectangle 39">
            <a:extLst>
              <a:ext uri="{FF2B5EF4-FFF2-40B4-BE49-F238E27FC236}">
                <a16:creationId xmlns:a16="http://schemas.microsoft.com/office/drawing/2014/main" id="{A445486C-6EA7-E1FF-CDFA-9D35F17FC6F5}"/>
              </a:ext>
            </a:extLst>
          </p:cNvPr>
          <p:cNvSpPr>
            <a:spLocks noChangeArrowheads="1"/>
          </p:cNvSpPr>
          <p:nvPr/>
        </p:nvSpPr>
        <p:spPr bwMode="auto">
          <a:xfrm>
            <a:off x="8420100" y="5810250"/>
            <a:ext cx="434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8468" name="Rectangle 40">
            <a:extLst>
              <a:ext uri="{FF2B5EF4-FFF2-40B4-BE49-F238E27FC236}">
                <a16:creationId xmlns:a16="http://schemas.microsoft.com/office/drawing/2014/main" id="{B327D644-5702-DBEE-5A9D-9D765DF2DB25}"/>
              </a:ext>
            </a:extLst>
          </p:cNvPr>
          <p:cNvSpPr>
            <a:spLocks noChangeArrowheads="1"/>
          </p:cNvSpPr>
          <p:nvPr/>
        </p:nvSpPr>
        <p:spPr bwMode="auto">
          <a:xfrm>
            <a:off x="8115300" y="5480050"/>
            <a:ext cx="676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latin typeface="Times New Roman" panose="02020603050405020304" pitchFamily="18" charset="0"/>
                <a:ea typeface="宋体" panose="02010600030101010101" pitchFamily="2" charset="-122"/>
              </a:rPr>
              <a:t>busB</a:t>
            </a:r>
          </a:p>
        </p:txBody>
      </p:sp>
      <p:sp>
        <p:nvSpPr>
          <p:cNvPr id="18469" name="Line 41">
            <a:extLst>
              <a:ext uri="{FF2B5EF4-FFF2-40B4-BE49-F238E27FC236}">
                <a16:creationId xmlns:a16="http://schemas.microsoft.com/office/drawing/2014/main" id="{C991D541-325C-B412-D996-71BA5F7110BD}"/>
              </a:ext>
            </a:extLst>
          </p:cNvPr>
          <p:cNvSpPr>
            <a:spLocks noChangeShapeType="1"/>
          </p:cNvSpPr>
          <p:nvPr/>
        </p:nvSpPr>
        <p:spPr bwMode="auto">
          <a:xfrm flipH="1">
            <a:off x="6045200" y="5915025"/>
            <a:ext cx="482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0" name="Line 42">
            <a:extLst>
              <a:ext uri="{FF2B5EF4-FFF2-40B4-BE49-F238E27FC236}">
                <a16:creationId xmlns:a16="http://schemas.microsoft.com/office/drawing/2014/main" id="{A85F07D0-BBA6-80BB-712A-FA2938984670}"/>
              </a:ext>
            </a:extLst>
          </p:cNvPr>
          <p:cNvSpPr>
            <a:spLocks noChangeShapeType="1"/>
          </p:cNvSpPr>
          <p:nvPr/>
        </p:nvSpPr>
        <p:spPr bwMode="auto">
          <a:xfrm>
            <a:off x="7138988" y="4375150"/>
            <a:ext cx="0" cy="4762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1" name="Line 43">
            <a:extLst>
              <a:ext uri="{FF2B5EF4-FFF2-40B4-BE49-F238E27FC236}">
                <a16:creationId xmlns:a16="http://schemas.microsoft.com/office/drawing/2014/main" id="{F8875843-B1A0-5C10-2A9B-3E37E7BDC58E}"/>
              </a:ext>
            </a:extLst>
          </p:cNvPr>
          <p:cNvSpPr>
            <a:spLocks noChangeShapeType="1"/>
          </p:cNvSpPr>
          <p:nvPr/>
        </p:nvSpPr>
        <p:spPr bwMode="auto">
          <a:xfrm flipV="1">
            <a:off x="7069138" y="4508500"/>
            <a:ext cx="139700" cy="165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2" name="Rectangle 44">
            <a:extLst>
              <a:ext uri="{FF2B5EF4-FFF2-40B4-BE49-F238E27FC236}">
                <a16:creationId xmlns:a16="http://schemas.microsoft.com/office/drawing/2014/main" id="{E45A8C79-12C9-6213-932F-72C9428B63AA}"/>
              </a:ext>
            </a:extLst>
          </p:cNvPr>
          <p:cNvSpPr>
            <a:spLocks noChangeArrowheads="1"/>
          </p:cNvSpPr>
          <p:nvPr/>
        </p:nvSpPr>
        <p:spPr bwMode="auto">
          <a:xfrm>
            <a:off x="6896100" y="4362450"/>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5</a:t>
            </a:r>
          </a:p>
        </p:txBody>
      </p:sp>
      <p:sp>
        <p:nvSpPr>
          <p:cNvPr id="18473" name="Line 45">
            <a:extLst>
              <a:ext uri="{FF2B5EF4-FFF2-40B4-BE49-F238E27FC236}">
                <a16:creationId xmlns:a16="http://schemas.microsoft.com/office/drawing/2014/main" id="{8E6AE84E-F8E5-8329-F939-53ACF039A643}"/>
              </a:ext>
            </a:extLst>
          </p:cNvPr>
          <p:cNvSpPr>
            <a:spLocks noChangeShapeType="1"/>
          </p:cNvSpPr>
          <p:nvPr/>
        </p:nvSpPr>
        <p:spPr bwMode="auto">
          <a:xfrm>
            <a:off x="7519988" y="4375150"/>
            <a:ext cx="0" cy="4619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4" name="Line 46">
            <a:extLst>
              <a:ext uri="{FF2B5EF4-FFF2-40B4-BE49-F238E27FC236}">
                <a16:creationId xmlns:a16="http://schemas.microsoft.com/office/drawing/2014/main" id="{0E111DF1-4302-3D54-349A-9C0B234F074F}"/>
              </a:ext>
            </a:extLst>
          </p:cNvPr>
          <p:cNvSpPr>
            <a:spLocks noChangeShapeType="1"/>
          </p:cNvSpPr>
          <p:nvPr/>
        </p:nvSpPr>
        <p:spPr bwMode="auto">
          <a:xfrm flipV="1">
            <a:off x="7450138" y="4508500"/>
            <a:ext cx="139700" cy="165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5" name="Rectangle 47">
            <a:extLst>
              <a:ext uri="{FF2B5EF4-FFF2-40B4-BE49-F238E27FC236}">
                <a16:creationId xmlns:a16="http://schemas.microsoft.com/office/drawing/2014/main" id="{86D87AA1-A0C8-2122-3D40-417FF8710E1E}"/>
              </a:ext>
            </a:extLst>
          </p:cNvPr>
          <p:cNvSpPr>
            <a:spLocks noChangeArrowheads="1"/>
          </p:cNvSpPr>
          <p:nvPr/>
        </p:nvSpPr>
        <p:spPr bwMode="auto">
          <a:xfrm>
            <a:off x="7277100" y="4362450"/>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5</a:t>
            </a:r>
          </a:p>
        </p:txBody>
      </p:sp>
      <p:sp>
        <p:nvSpPr>
          <p:cNvPr id="18476" name="Line 48">
            <a:extLst>
              <a:ext uri="{FF2B5EF4-FFF2-40B4-BE49-F238E27FC236}">
                <a16:creationId xmlns:a16="http://schemas.microsoft.com/office/drawing/2014/main" id="{1B8EAC17-1646-DDAE-7AAA-5E31222E03DD}"/>
              </a:ext>
            </a:extLst>
          </p:cNvPr>
          <p:cNvSpPr>
            <a:spLocks noChangeShapeType="1"/>
          </p:cNvSpPr>
          <p:nvPr/>
        </p:nvSpPr>
        <p:spPr bwMode="auto">
          <a:xfrm>
            <a:off x="7977188" y="4375150"/>
            <a:ext cx="0" cy="4603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7" name="Line 49">
            <a:extLst>
              <a:ext uri="{FF2B5EF4-FFF2-40B4-BE49-F238E27FC236}">
                <a16:creationId xmlns:a16="http://schemas.microsoft.com/office/drawing/2014/main" id="{FCF0BA2E-DB9A-6393-0161-19C07B81C8A7}"/>
              </a:ext>
            </a:extLst>
          </p:cNvPr>
          <p:cNvSpPr>
            <a:spLocks noChangeShapeType="1"/>
          </p:cNvSpPr>
          <p:nvPr/>
        </p:nvSpPr>
        <p:spPr bwMode="auto">
          <a:xfrm flipV="1">
            <a:off x="7907338" y="4508500"/>
            <a:ext cx="139700" cy="165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8" name="Rectangle 50">
            <a:extLst>
              <a:ext uri="{FF2B5EF4-FFF2-40B4-BE49-F238E27FC236}">
                <a16:creationId xmlns:a16="http://schemas.microsoft.com/office/drawing/2014/main" id="{9B2851DE-AA59-B158-CBE5-A4EB4A1DBC4A}"/>
              </a:ext>
            </a:extLst>
          </p:cNvPr>
          <p:cNvSpPr>
            <a:spLocks noChangeArrowheads="1"/>
          </p:cNvSpPr>
          <p:nvPr/>
        </p:nvSpPr>
        <p:spPr bwMode="auto">
          <a:xfrm>
            <a:off x="7734300" y="4362450"/>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5</a:t>
            </a:r>
          </a:p>
        </p:txBody>
      </p:sp>
      <p:sp>
        <p:nvSpPr>
          <p:cNvPr id="18479" name="Rectangle 51">
            <a:extLst>
              <a:ext uri="{FF2B5EF4-FFF2-40B4-BE49-F238E27FC236}">
                <a16:creationId xmlns:a16="http://schemas.microsoft.com/office/drawing/2014/main" id="{B3F33044-CE06-F820-8C2F-DB77674AE62B}"/>
              </a:ext>
            </a:extLst>
          </p:cNvPr>
          <p:cNvSpPr>
            <a:spLocks noChangeArrowheads="1"/>
          </p:cNvSpPr>
          <p:nvPr/>
        </p:nvSpPr>
        <p:spPr bwMode="auto">
          <a:xfrm>
            <a:off x="6896100" y="4057650"/>
            <a:ext cx="561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RW</a:t>
            </a:r>
          </a:p>
        </p:txBody>
      </p:sp>
      <p:sp>
        <p:nvSpPr>
          <p:cNvPr id="18480" name="Rectangle 52">
            <a:extLst>
              <a:ext uri="{FF2B5EF4-FFF2-40B4-BE49-F238E27FC236}">
                <a16:creationId xmlns:a16="http://schemas.microsoft.com/office/drawing/2014/main" id="{859BFF6B-AA0D-0D50-DF34-AB65B40E658A}"/>
              </a:ext>
            </a:extLst>
          </p:cNvPr>
          <p:cNvSpPr>
            <a:spLocks noChangeArrowheads="1"/>
          </p:cNvSpPr>
          <p:nvPr/>
        </p:nvSpPr>
        <p:spPr bwMode="auto">
          <a:xfrm>
            <a:off x="7353300" y="4057650"/>
            <a:ext cx="5111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RA</a:t>
            </a:r>
          </a:p>
        </p:txBody>
      </p:sp>
      <p:sp>
        <p:nvSpPr>
          <p:cNvPr id="18481" name="Rectangle 53">
            <a:extLst>
              <a:ext uri="{FF2B5EF4-FFF2-40B4-BE49-F238E27FC236}">
                <a16:creationId xmlns:a16="http://schemas.microsoft.com/office/drawing/2014/main" id="{079FB2F2-8EEE-FE99-C3C2-43363C2E4E5C}"/>
              </a:ext>
            </a:extLst>
          </p:cNvPr>
          <p:cNvSpPr>
            <a:spLocks noChangeArrowheads="1"/>
          </p:cNvSpPr>
          <p:nvPr/>
        </p:nvSpPr>
        <p:spPr bwMode="auto">
          <a:xfrm>
            <a:off x="7734300" y="4057650"/>
            <a:ext cx="5111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RB</a:t>
            </a:r>
          </a:p>
        </p:txBody>
      </p:sp>
      <p:sp>
        <p:nvSpPr>
          <p:cNvPr id="18482" name="Rectangle 54">
            <a:extLst>
              <a:ext uri="{FF2B5EF4-FFF2-40B4-BE49-F238E27FC236}">
                <a16:creationId xmlns:a16="http://schemas.microsoft.com/office/drawing/2014/main" id="{BB78F686-B192-1C8C-438F-BDFAFC62A8B8}"/>
              </a:ext>
            </a:extLst>
          </p:cNvPr>
          <p:cNvSpPr>
            <a:spLocks noChangeArrowheads="1"/>
          </p:cNvSpPr>
          <p:nvPr/>
        </p:nvSpPr>
        <p:spPr bwMode="auto">
          <a:xfrm>
            <a:off x="6896100" y="5124450"/>
            <a:ext cx="12223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 32-</a:t>
            </a:r>
            <a:r>
              <a:rPr lang="en-US" altLang="zh-CN" sz="1800">
                <a:ea typeface="宋体" panose="02010600030101010101" pitchFamily="2" charset="-122"/>
              </a:rPr>
              <a:t>bit</a:t>
            </a:r>
          </a:p>
          <a:p>
            <a:pPr eaLnBrk="0" hangingPunct="0"/>
            <a:r>
              <a:rPr lang="en-US" altLang="zh-CN" sz="1800">
                <a:ea typeface="宋体" panose="02010600030101010101" pitchFamily="2" charset="-122"/>
              </a:rPr>
              <a:t>Registers</a:t>
            </a:r>
          </a:p>
        </p:txBody>
      </p:sp>
      <p:sp>
        <p:nvSpPr>
          <p:cNvPr id="18483" name="Line 55">
            <a:extLst>
              <a:ext uri="{FF2B5EF4-FFF2-40B4-BE49-F238E27FC236}">
                <a16:creationId xmlns:a16="http://schemas.microsoft.com/office/drawing/2014/main" id="{1065699A-0943-4B25-1B53-36769F4B859F}"/>
              </a:ext>
            </a:extLst>
          </p:cNvPr>
          <p:cNvSpPr>
            <a:spLocks noChangeShapeType="1"/>
          </p:cNvSpPr>
          <p:nvPr/>
        </p:nvSpPr>
        <p:spPr bwMode="auto">
          <a:xfrm>
            <a:off x="7402513" y="2801938"/>
            <a:ext cx="0" cy="2317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9443">
                                            <p:txEl>
                                              <p:pRg st="1" end="1"/>
                                            </p:txEl>
                                          </p:spTgt>
                                        </p:tgtEl>
                                        <p:attrNameLst>
                                          <p:attrName>style.visibility</p:attrName>
                                        </p:attrNameLst>
                                      </p:cBhvr>
                                      <p:to>
                                        <p:strVal val="visible"/>
                                      </p:to>
                                    </p:set>
                                    <p:animEffect transition="in" filter="blinds(horizontal)">
                                      <p:cBhvr>
                                        <p:cTn id="7" dur="500"/>
                                        <p:tgtEl>
                                          <p:spTgt spid="1894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9443">
                                            <p:txEl>
                                              <p:pRg st="2" end="2"/>
                                            </p:txEl>
                                          </p:spTgt>
                                        </p:tgtEl>
                                        <p:attrNameLst>
                                          <p:attrName>style.visibility</p:attrName>
                                        </p:attrNameLst>
                                      </p:cBhvr>
                                      <p:to>
                                        <p:strVal val="visible"/>
                                      </p:to>
                                    </p:set>
                                    <p:animEffect transition="in" filter="blinds(horizontal)">
                                      <p:cBhvr>
                                        <p:cTn id="12" dur="500"/>
                                        <p:tgtEl>
                                          <p:spTgt spid="1894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9443">
                                            <p:txEl>
                                              <p:pRg st="3" end="3"/>
                                            </p:txEl>
                                          </p:spTgt>
                                        </p:tgtEl>
                                        <p:attrNameLst>
                                          <p:attrName>style.visibility</p:attrName>
                                        </p:attrNameLst>
                                      </p:cBhvr>
                                      <p:to>
                                        <p:strVal val="visible"/>
                                      </p:to>
                                    </p:set>
                                    <p:animEffect transition="in" filter="blinds(horizontal)">
                                      <p:cBhvr>
                                        <p:cTn id="17" dur="500"/>
                                        <p:tgtEl>
                                          <p:spTgt spid="18944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9443">
                                            <p:txEl>
                                              <p:pRg st="4" end="4"/>
                                            </p:txEl>
                                          </p:spTgt>
                                        </p:tgtEl>
                                        <p:attrNameLst>
                                          <p:attrName>style.visibility</p:attrName>
                                        </p:attrNameLst>
                                      </p:cBhvr>
                                      <p:to>
                                        <p:strVal val="visible"/>
                                      </p:to>
                                    </p:set>
                                    <p:animEffect transition="in" filter="blinds(horizontal)">
                                      <p:cBhvr>
                                        <p:cTn id="22" dur="500"/>
                                        <p:tgtEl>
                                          <p:spTgt spid="18944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9443">
                                            <p:txEl>
                                              <p:pRg st="6" end="6"/>
                                            </p:txEl>
                                          </p:spTgt>
                                        </p:tgtEl>
                                        <p:attrNameLst>
                                          <p:attrName>style.visibility</p:attrName>
                                        </p:attrNameLst>
                                      </p:cBhvr>
                                      <p:to>
                                        <p:strVal val="visible"/>
                                      </p:to>
                                    </p:set>
                                    <p:animEffect transition="in" filter="blinds(horizontal)">
                                      <p:cBhvr>
                                        <p:cTn id="27" dur="500"/>
                                        <p:tgtEl>
                                          <p:spTgt spid="18944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89443">
                                            <p:txEl>
                                              <p:pRg st="7" end="7"/>
                                            </p:txEl>
                                          </p:spTgt>
                                        </p:tgtEl>
                                        <p:attrNameLst>
                                          <p:attrName>style.visibility</p:attrName>
                                        </p:attrNameLst>
                                      </p:cBhvr>
                                      <p:to>
                                        <p:strVal val="visible"/>
                                      </p:to>
                                    </p:set>
                                    <p:animEffect transition="in" filter="blinds(horizontal)">
                                      <p:cBhvr>
                                        <p:cTn id="32" dur="500"/>
                                        <p:tgtEl>
                                          <p:spTgt spid="1894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图片 1">
            <a:extLst>
              <a:ext uri="{FF2B5EF4-FFF2-40B4-BE49-F238E27FC236}">
                <a16:creationId xmlns:a16="http://schemas.microsoft.com/office/drawing/2014/main" id="{E3989843-32F2-9F2B-9191-86BC459F7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88" y="1328738"/>
            <a:ext cx="8886825" cy="552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Rectangle 2">
            <a:extLst>
              <a:ext uri="{FF2B5EF4-FFF2-40B4-BE49-F238E27FC236}">
                <a16:creationId xmlns:a16="http://schemas.microsoft.com/office/drawing/2014/main" id="{2211650C-BFEE-18A3-E9AF-29BAEC4A5164}"/>
              </a:ext>
            </a:extLst>
          </p:cNvPr>
          <p:cNvSpPr>
            <a:spLocks noGrp="1" noChangeArrowheads="1"/>
          </p:cNvSpPr>
          <p:nvPr>
            <p:ph type="title"/>
          </p:nvPr>
        </p:nvSpPr>
        <p:spPr>
          <a:xfrm>
            <a:off x="444500" y="163513"/>
            <a:ext cx="3941763" cy="427037"/>
          </a:xfrm>
        </p:spPr>
        <p:txBody>
          <a:bodyPr/>
          <a:lstStyle/>
          <a:p>
            <a:r>
              <a:rPr lang="zh-CN" altLang="en-US">
                <a:ea typeface="宋体" panose="02010600030101010101" pitchFamily="2" charset="-122"/>
              </a:rPr>
              <a:t>各类指令执行过程分析</a:t>
            </a:r>
          </a:p>
        </p:txBody>
      </p:sp>
      <p:sp>
        <p:nvSpPr>
          <p:cNvPr id="134148" name="Rectangle 3">
            <a:extLst>
              <a:ext uri="{FF2B5EF4-FFF2-40B4-BE49-F238E27FC236}">
                <a16:creationId xmlns:a16="http://schemas.microsoft.com/office/drawing/2014/main" id="{ADF7F17E-D2A5-B159-3361-5FEBB19625DB}"/>
              </a:ext>
            </a:extLst>
          </p:cNvPr>
          <p:cNvSpPr>
            <a:spLocks noGrp="1" noChangeArrowheads="1"/>
          </p:cNvSpPr>
          <p:nvPr>
            <p:ph idx="1"/>
          </p:nvPr>
        </p:nvSpPr>
        <p:spPr>
          <a:xfrm>
            <a:off x="120650" y="655638"/>
            <a:ext cx="8886825" cy="336550"/>
          </a:xfrm>
        </p:spPr>
        <p:txBody>
          <a:bodyPr/>
          <a:lstStyle/>
          <a:p>
            <a:pPr marL="0" indent="0">
              <a:lnSpc>
                <a:spcPts val="2400"/>
              </a:lnSpc>
              <a:spcBef>
                <a:spcPct val="10000"/>
              </a:spcBef>
              <a:buFontTx/>
              <a:buNone/>
            </a:pPr>
            <a:r>
              <a:rPr lang="zh-CN" altLang="en-US">
                <a:solidFill>
                  <a:srgbClr val="0A10F4"/>
                </a:solidFill>
                <a:latin typeface="微软雅黑" panose="020B0503020204020204" pitchFamily="34" charset="-122"/>
                <a:ea typeface="微软雅黑" panose="020B0503020204020204" pitchFamily="34" charset="-122"/>
              </a:rPr>
              <a:t>进行</a:t>
            </a:r>
            <a:r>
              <a:rPr lang="en-US" altLang="zh-CN">
                <a:solidFill>
                  <a:srgbClr val="0A10F4"/>
                </a:solidFill>
                <a:latin typeface="微软雅黑" panose="020B0503020204020204" pitchFamily="34" charset="-122"/>
                <a:ea typeface="微软雅黑" panose="020B0503020204020204" pitchFamily="34" charset="-122"/>
              </a:rPr>
              <a:t>ALU</a:t>
            </a:r>
            <a:r>
              <a:rPr lang="zh-CN" altLang="en-US">
                <a:solidFill>
                  <a:srgbClr val="0A10F4"/>
                </a:solidFill>
                <a:latin typeface="微软雅黑" panose="020B0503020204020204" pitchFamily="34" charset="-122"/>
                <a:ea typeface="微软雅黑" panose="020B0503020204020204" pitchFamily="34" charset="-122"/>
              </a:rPr>
              <a:t>运算并将结果存入</a:t>
            </a:r>
            <a:r>
              <a:rPr lang="en-US" altLang="zh-CN">
                <a:solidFill>
                  <a:srgbClr val="0A10F4"/>
                </a:solidFill>
                <a:latin typeface="微软雅黑" panose="020B0503020204020204" pitchFamily="34" charset="-122"/>
                <a:ea typeface="微软雅黑" panose="020B0503020204020204" pitchFamily="34" charset="-122"/>
              </a:rPr>
              <a:t>ALUout</a:t>
            </a:r>
            <a:r>
              <a:rPr lang="zh-CN" altLang="en-US">
                <a:solidFill>
                  <a:srgbClr val="0A10F4"/>
                </a:solidFill>
                <a:latin typeface="微软雅黑" panose="020B0503020204020204" pitchFamily="34" charset="-122"/>
                <a:ea typeface="微软雅黑" panose="020B0503020204020204" pitchFamily="34" charset="-122"/>
              </a:rPr>
              <a:t>，再将相应结果分别写入</a:t>
            </a:r>
            <a:r>
              <a:rPr lang="en-US" altLang="zh-CN">
                <a:solidFill>
                  <a:srgbClr val="0A10F4"/>
                </a:solidFill>
                <a:latin typeface="微软雅黑" panose="020B0503020204020204" pitchFamily="34" charset="-122"/>
                <a:ea typeface="微软雅黑" panose="020B0503020204020204" pitchFamily="34" charset="-122"/>
              </a:rPr>
              <a:t>Rt</a:t>
            </a:r>
            <a:r>
              <a:rPr lang="zh-CN" altLang="en-US">
                <a:solidFill>
                  <a:srgbClr val="0A10F4"/>
                </a:solidFill>
                <a:latin typeface="微软雅黑" panose="020B0503020204020204" pitchFamily="34" charset="-122"/>
                <a:ea typeface="微软雅黑" panose="020B0503020204020204" pitchFamily="34" charset="-122"/>
              </a:rPr>
              <a:t>和</a:t>
            </a:r>
            <a:r>
              <a:rPr lang="en-US" altLang="zh-CN">
                <a:solidFill>
                  <a:srgbClr val="0A10F4"/>
                </a:solidFill>
                <a:latin typeface="微软雅黑" panose="020B0503020204020204" pitchFamily="34" charset="-122"/>
                <a:ea typeface="微软雅黑" panose="020B0503020204020204" pitchFamily="34" charset="-122"/>
              </a:rPr>
              <a:t>CC</a:t>
            </a:r>
            <a:r>
              <a:rPr lang="zh-CN" altLang="en-US">
                <a:solidFill>
                  <a:srgbClr val="0A10F4"/>
                </a:solidFill>
                <a:latin typeface="微软雅黑" panose="020B0503020204020204" pitchFamily="34" charset="-122"/>
                <a:ea typeface="微软雅黑" panose="020B0503020204020204" pitchFamily="34" charset="-122"/>
              </a:rPr>
              <a:t>寄存器。</a:t>
            </a:r>
            <a:endParaRPr lang="en-US" altLang="zh-CN">
              <a:latin typeface="微软雅黑" panose="020B0503020204020204" pitchFamily="34" charset="-122"/>
              <a:ea typeface="微软雅黑" panose="020B0503020204020204" pitchFamily="34" charset="-122"/>
            </a:endParaRPr>
          </a:p>
        </p:txBody>
      </p:sp>
      <p:sp>
        <p:nvSpPr>
          <p:cNvPr id="134149" name="Rectangle 3">
            <a:extLst>
              <a:ext uri="{FF2B5EF4-FFF2-40B4-BE49-F238E27FC236}">
                <a16:creationId xmlns:a16="http://schemas.microsoft.com/office/drawing/2014/main" id="{967C0CD6-43AC-E221-0905-97A3FF465FA3}"/>
              </a:ext>
            </a:extLst>
          </p:cNvPr>
          <p:cNvSpPr txBox="1">
            <a:spLocks noChangeArrowheads="1"/>
          </p:cNvSpPr>
          <p:nvPr/>
        </p:nvSpPr>
        <p:spPr bwMode="auto">
          <a:xfrm>
            <a:off x="152400" y="1184275"/>
            <a:ext cx="4557713"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a:lnSpc>
                <a:spcPts val="2600"/>
              </a:lnSpc>
              <a:spcBef>
                <a:spcPct val="10000"/>
              </a:spcBef>
            </a:pPr>
            <a:r>
              <a:rPr lang="en-US" altLang="zh-CN" sz="1800">
                <a:solidFill>
                  <a:srgbClr val="A50021"/>
                </a:solidFill>
                <a:latin typeface="微软雅黑" panose="020B0503020204020204" pitchFamily="34" charset="-122"/>
                <a:ea typeface="微软雅黑" panose="020B0503020204020204" pitchFamily="34" charset="-122"/>
              </a:rPr>
              <a:t>IExec</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ExtOP=0</a:t>
            </a:r>
            <a:r>
              <a:rPr lang="zh-CN" altLang="zh-CN" sz="1800">
                <a:solidFill>
                  <a:srgbClr val="0A10F4"/>
                </a:solidFill>
                <a:latin typeface="微软雅黑" panose="020B0503020204020204" pitchFamily="34" charset="-122"/>
                <a:ea typeface="微软雅黑" panose="020B0503020204020204" pitchFamily="34" charset="-122"/>
              </a:rPr>
              <a:t>或</a:t>
            </a:r>
            <a:r>
              <a:rPr lang="en-US" altLang="zh-CN" sz="1800">
                <a:solidFill>
                  <a:srgbClr val="0A10F4"/>
                </a:solidFill>
                <a:latin typeface="微软雅黑" panose="020B0503020204020204" pitchFamily="34" charset="-122"/>
                <a:ea typeface="微软雅黑" panose="020B0503020204020204" pitchFamily="34" charset="-122"/>
              </a:rPr>
              <a:t>1</a:t>
            </a:r>
            <a:r>
              <a:rPr lang="zh-CN" altLang="zh-CN"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ALUOP=?(</a:t>
            </a:r>
            <a:r>
              <a:rPr lang="zh-CN" altLang="en-US" sz="1800">
                <a:solidFill>
                  <a:srgbClr val="0A10F4"/>
                </a:solidFill>
                <a:latin typeface="微软雅黑" panose="020B0503020204020204" pitchFamily="34" charset="-122"/>
                <a:ea typeface="微软雅黑" panose="020B0503020204020204" pitchFamily="34" charset="-122"/>
              </a:rPr>
              <a:t>都由指令操作码决定</a:t>
            </a:r>
            <a:r>
              <a:rPr lang="en-US" altLang="zh-CN" sz="1800">
                <a:solidFill>
                  <a:srgbClr val="0A10F4"/>
                </a:solidFill>
                <a:latin typeface="微软雅黑" panose="020B0503020204020204" pitchFamily="34" charset="-122"/>
                <a:ea typeface="微软雅黑" panose="020B0503020204020204" pitchFamily="34" charset="-122"/>
              </a:rPr>
              <a:t>)</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 BMUX=0</a:t>
            </a:r>
            <a:r>
              <a:rPr lang="zh-CN" altLang="en-US" sz="1800">
                <a:solidFill>
                  <a:srgbClr val="0A10F4"/>
                </a:solidFill>
                <a:latin typeface="微软雅黑" panose="020B0503020204020204" pitchFamily="34" charset="-122"/>
                <a:ea typeface="微软雅黑" panose="020B0503020204020204" pitchFamily="34" charset="-122"/>
              </a:rPr>
              <a:t>、 </a:t>
            </a:r>
            <a:r>
              <a:rPr lang="en-US" altLang="zh-CN" sz="1800">
                <a:solidFill>
                  <a:schemeClr val="accent1"/>
                </a:solidFill>
                <a:latin typeface="微软雅黑" panose="020B0503020204020204" pitchFamily="34" charset="-122"/>
                <a:ea typeface="微软雅黑" panose="020B0503020204020204" pitchFamily="34" charset="-122"/>
              </a:rPr>
              <a:t>CCWr=1</a:t>
            </a:r>
            <a:r>
              <a:rPr lang="zh-CN" altLang="en-US" sz="1800">
                <a:solidFill>
                  <a:srgbClr val="0A10F4"/>
                </a:solidFill>
                <a:latin typeface="微软雅黑" panose="020B0503020204020204" pitchFamily="34" charset="-122"/>
                <a:ea typeface="微软雅黑" panose="020B0503020204020204" pitchFamily="34" charset="-122"/>
              </a:rPr>
              <a:t>， </a:t>
            </a:r>
            <a:r>
              <a:rPr lang="en-US" altLang="zh-CN" sz="1800">
                <a:solidFill>
                  <a:schemeClr val="accent1"/>
                </a:solidFill>
                <a:latin typeface="微软雅黑" panose="020B0503020204020204" pitchFamily="34" charset="-122"/>
                <a:ea typeface="微软雅黑" panose="020B0503020204020204" pitchFamily="34" charset="-122"/>
              </a:rPr>
              <a:t>ALUoutWr=1</a:t>
            </a:r>
            <a:r>
              <a:rPr lang="zh-CN" altLang="en-US" sz="1800">
                <a:solidFill>
                  <a:schemeClr val="accent1"/>
                </a:solidFill>
                <a:latin typeface="微软雅黑" panose="020B0503020204020204" pitchFamily="34" charset="-122"/>
                <a:ea typeface="微软雅黑" panose="020B0503020204020204" pitchFamily="34" charset="-122"/>
              </a:rPr>
              <a:t>、</a:t>
            </a:r>
            <a:r>
              <a:rPr lang="zh-CN" altLang="en-US" sz="1800">
                <a:solidFill>
                  <a:srgbClr val="0A10F4"/>
                </a:solidFill>
                <a:latin typeface="微软雅黑" panose="020B0503020204020204" pitchFamily="34" charset="-122"/>
                <a:ea typeface="微软雅黑" panose="020B0503020204020204" pitchFamily="34" charset="-122"/>
              </a:rPr>
              <a:t>三态门及其他写使能信号全部为</a:t>
            </a:r>
            <a:r>
              <a:rPr lang="en-US" altLang="zh-CN" sz="1800">
                <a:solidFill>
                  <a:srgbClr val="0A10F4"/>
                </a:solidFill>
                <a:latin typeface="微软雅黑" panose="020B0503020204020204" pitchFamily="34" charset="-122"/>
                <a:ea typeface="微软雅黑" panose="020B0503020204020204" pitchFamily="34" charset="-122"/>
              </a:rPr>
              <a:t>0</a:t>
            </a:r>
            <a:r>
              <a:rPr lang="zh-CN" altLang="en-US" sz="1800">
                <a:solidFill>
                  <a:srgbClr val="0A10F4"/>
                </a:solidFill>
                <a:latin typeface="微软雅黑" panose="020B0503020204020204" pitchFamily="34" charset="-122"/>
                <a:ea typeface="微软雅黑" panose="020B0503020204020204" pitchFamily="34" charset="-122"/>
              </a:rPr>
              <a:t>。</a:t>
            </a:r>
            <a:endParaRPr lang="en-US" altLang="zh-CN" sz="1800">
              <a:solidFill>
                <a:srgbClr val="0A10F4"/>
              </a:solidFill>
              <a:latin typeface="微软雅黑" panose="020B0503020204020204" pitchFamily="34" charset="-122"/>
              <a:ea typeface="微软雅黑" panose="020B0503020204020204" pitchFamily="34" charset="-122"/>
            </a:endParaRPr>
          </a:p>
          <a:p>
            <a:pPr>
              <a:lnSpc>
                <a:spcPts val="2600"/>
              </a:lnSpc>
              <a:spcBef>
                <a:spcPct val="10000"/>
              </a:spcBef>
            </a:pPr>
            <a:endParaRPr lang="zh-CN" altLang="en-US" sz="1800">
              <a:solidFill>
                <a:srgbClr val="0A10F4"/>
              </a:solidFill>
              <a:latin typeface="微软雅黑" panose="020B0503020204020204" pitchFamily="34" charset="-122"/>
              <a:ea typeface="微软雅黑" panose="020B0503020204020204" pitchFamily="34" charset="-122"/>
            </a:endParaRPr>
          </a:p>
          <a:p>
            <a:pPr>
              <a:lnSpc>
                <a:spcPts val="2600"/>
              </a:lnSpc>
              <a:spcBef>
                <a:spcPct val="10000"/>
              </a:spcBef>
            </a:pPr>
            <a:r>
              <a:rPr lang="en-US" altLang="zh-CN" sz="1800">
                <a:solidFill>
                  <a:srgbClr val="A50021"/>
                </a:solidFill>
                <a:latin typeface="微软雅黑" panose="020B0503020204020204" pitchFamily="34" charset="-122"/>
                <a:ea typeface="微软雅黑" panose="020B0503020204020204" pitchFamily="34" charset="-122"/>
              </a:rPr>
              <a:t>IFinish</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RegMUX=1</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RegWr=1</a:t>
            </a:r>
            <a:r>
              <a:rPr lang="zh-CN" altLang="en-US" sz="1800">
                <a:solidFill>
                  <a:srgbClr val="0A10F4"/>
                </a:solidFill>
                <a:latin typeface="微软雅黑" panose="020B0503020204020204" pitchFamily="34" charset="-122"/>
                <a:ea typeface="微软雅黑" panose="020B0503020204020204" pitchFamily="34" charset="-122"/>
              </a:rPr>
              <a:t>、其他写使能信号全部为</a:t>
            </a:r>
            <a:r>
              <a:rPr lang="en-US" altLang="zh-CN" sz="1800">
                <a:solidFill>
                  <a:srgbClr val="0A10F4"/>
                </a:solidFill>
                <a:latin typeface="微软雅黑" panose="020B0503020204020204" pitchFamily="34" charset="-122"/>
                <a:ea typeface="微软雅黑" panose="020B0503020204020204" pitchFamily="34" charset="-122"/>
              </a:rPr>
              <a:t>0</a:t>
            </a:r>
            <a:r>
              <a:rPr lang="zh-CN" altLang="en-US" sz="1800">
                <a:solidFill>
                  <a:srgbClr val="0A10F4"/>
                </a:solidFill>
                <a:latin typeface="微软雅黑" panose="020B0503020204020204" pitchFamily="34" charset="-122"/>
                <a:ea typeface="微软雅黑" panose="020B0503020204020204" pitchFamily="34" charset="-122"/>
              </a:rPr>
              <a:t>。</a:t>
            </a:r>
            <a:endParaRPr lang="en-US" altLang="zh-CN" sz="1800">
              <a:solidFill>
                <a:srgbClr val="0A10F4"/>
              </a:solidFill>
              <a:latin typeface="微软雅黑" panose="020B0503020204020204" pitchFamily="34" charset="-122"/>
              <a:ea typeface="微软雅黑" panose="020B0503020204020204" pitchFamily="34" charset="-122"/>
            </a:endParaRPr>
          </a:p>
          <a:p>
            <a:pPr>
              <a:lnSpc>
                <a:spcPts val="2600"/>
              </a:lnSpc>
              <a:spcBef>
                <a:spcPct val="10000"/>
              </a:spcBef>
            </a:pPr>
            <a:r>
              <a:rPr lang="en-US" altLang="zh-CN" sz="1800">
                <a:solidFill>
                  <a:srgbClr val="C00000"/>
                </a:solidFill>
                <a:latin typeface="微软雅黑" panose="020B0503020204020204" pitchFamily="34" charset="-122"/>
                <a:ea typeface="微软雅黑" panose="020B0503020204020204" pitchFamily="34" charset="-122"/>
              </a:rPr>
              <a:t>IFinish</a:t>
            </a:r>
            <a:r>
              <a:rPr lang="zh-CN" altLang="en-US" sz="1800">
                <a:solidFill>
                  <a:srgbClr val="C00000"/>
                </a:solidFill>
                <a:latin typeface="微软雅黑" panose="020B0503020204020204" pitchFamily="34" charset="-122"/>
                <a:ea typeface="微软雅黑" panose="020B0503020204020204" pitchFamily="34" charset="-122"/>
              </a:rPr>
              <a:t>和</a:t>
            </a:r>
            <a:r>
              <a:rPr lang="en-US" altLang="zh-CN" sz="1800">
                <a:solidFill>
                  <a:srgbClr val="C00000"/>
                </a:solidFill>
                <a:latin typeface="微软雅黑" panose="020B0503020204020204" pitchFamily="34" charset="-122"/>
                <a:ea typeface="微软雅黑" panose="020B0503020204020204" pitchFamily="34" charset="-122"/>
              </a:rPr>
              <a:t>RFinish</a:t>
            </a:r>
            <a:r>
              <a:rPr lang="zh-CN" altLang="en-US" sz="1800">
                <a:solidFill>
                  <a:srgbClr val="C00000"/>
                </a:solidFill>
                <a:latin typeface="微软雅黑" panose="020B0503020204020204" pitchFamily="34" charset="-122"/>
                <a:ea typeface="微软雅黑" panose="020B0503020204020204" pitchFamily="34" charset="-122"/>
              </a:rPr>
              <a:t>两个状态功能完全一样，可将两个状态合并成一个状态：</a:t>
            </a:r>
            <a:r>
              <a:rPr lang="en-US" altLang="zh-CN" sz="1800">
                <a:solidFill>
                  <a:srgbClr val="C00000"/>
                </a:solidFill>
                <a:latin typeface="微软雅黑" panose="020B0503020204020204" pitchFamily="34" charset="-122"/>
                <a:ea typeface="微软雅黑" panose="020B0503020204020204" pitchFamily="34" charset="-122"/>
              </a:rPr>
              <a:t>RIFinish</a:t>
            </a:r>
            <a:r>
              <a:rPr lang="zh-CN" altLang="en-US" sz="1800">
                <a:solidFill>
                  <a:srgbClr val="C00000"/>
                </a:solidFill>
                <a:latin typeface="微软雅黑" panose="020B0503020204020204" pitchFamily="34" charset="-122"/>
                <a:ea typeface="微软雅黑" panose="020B0503020204020204" pitchFamily="34" charset="-122"/>
              </a:rPr>
              <a:t>。</a:t>
            </a:r>
          </a:p>
        </p:txBody>
      </p:sp>
      <p:cxnSp>
        <p:nvCxnSpPr>
          <p:cNvPr id="4" name="直接连接符 3">
            <a:extLst>
              <a:ext uri="{FF2B5EF4-FFF2-40B4-BE49-F238E27FC236}">
                <a16:creationId xmlns:a16="http://schemas.microsoft.com/office/drawing/2014/main" id="{8111D89C-1B27-29B5-0B46-62EEB0934397}"/>
              </a:ext>
            </a:extLst>
          </p:cNvPr>
          <p:cNvCxnSpPr/>
          <p:nvPr/>
        </p:nvCxnSpPr>
        <p:spPr bwMode="auto">
          <a:xfrm>
            <a:off x="6661150" y="3327400"/>
            <a:ext cx="132715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46DB552-8E04-3ABA-A326-CD7C78E95C71}"/>
              </a:ext>
            </a:extLst>
          </p:cNvPr>
          <p:cNvCxnSpPr/>
          <p:nvPr/>
        </p:nvCxnSpPr>
        <p:spPr bwMode="auto">
          <a:xfrm>
            <a:off x="7988300" y="3321050"/>
            <a:ext cx="0" cy="1836738"/>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6828B69-A7D5-B234-2D9B-9DE186CB74D9}"/>
              </a:ext>
            </a:extLst>
          </p:cNvPr>
          <p:cNvCxnSpPr/>
          <p:nvPr/>
        </p:nvCxnSpPr>
        <p:spPr bwMode="auto">
          <a:xfrm>
            <a:off x="1268413" y="4495800"/>
            <a:ext cx="5634037"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D476C03-2F32-D30F-283D-674BD13AB021}"/>
              </a:ext>
            </a:extLst>
          </p:cNvPr>
          <p:cNvCxnSpPr/>
          <p:nvPr/>
        </p:nvCxnSpPr>
        <p:spPr bwMode="auto">
          <a:xfrm>
            <a:off x="6884988" y="4476750"/>
            <a:ext cx="0" cy="252413"/>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446FDD8-6BED-8E4C-627E-C816A433B4F3}"/>
              </a:ext>
            </a:extLst>
          </p:cNvPr>
          <p:cNvCxnSpPr/>
          <p:nvPr/>
        </p:nvCxnSpPr>
        <p:spPr bwMode="auto">
          <a:xfrm>
            <a:off x="7105650" y="4908550"/>
            <a:ext cx="0" cy="287338"/>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F2B1ABF-5369-453A-547C-EB2E70791F25}"/>
              </a:ext>
            </a:extLst>
          </p:cNvPr>
          <p:cNvCxnSpPr/>
          <p:nvPr/>
        </p:nvCxnSpPr>
        <p:spPr bwMode="auto">
          <a:xfrm>
            <a:off x="7556500" y="5594350"/>
            <a:ext cx="0" cy="287338"/>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F496869-9981-E74D-0AE8-764E047AC670}"/>
              </a:ext>
            </a:extLst>
          </p:cNvPr>
          <p:cNvCxnSpPr/>
          <p:nvPr/>
        </p:nvCxnSpPr>
        <p:spPr bwMode="auto">
          <a:xfrm>
            <a:off x="7366000" y="5594350"/>
            <a:ext cx="0" cy="179388"/>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4B040C4-CAB2-A373-1120-545F4F56BE25}"/>
              </a:ext>
            </a:extLst>
          </p:cNvPr>
          <p:cNvCxnSpPr/>
          <p:nvPr/>
        </p:nvCxnSpPr>
        <p:spPr bwMode="auto">
          <a:xfrm>
            <a:off x="6765925" y="5761038"/>
            <a:ext cx="612775"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A178046-ED67-848E-8802-734E8C2A99C3}"/>
              </a:ext>
            </a:extLst>
          </p:cNvPr>
          <p:cNvCxnSpPr/>
          <p:nvPr/>
        </p:nvCxnSpPr>
        <p:spPr bwMode="auto">
          <a:xfrm>
            <a:off x="6765925" y="5741988"/>
            <a:ext cx="0" cy="396875"/>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B0AF604-75C0-2E4B-7E4D-F81DEB999B94}"/>
              </a:ext>
            </a:extLst>
          </p:cNvPr>
          <p:cNvCxnSpPr/>
          <p:nvPr/>
        </p:nvCxnSpPr>
        <p:spPr bwMode="auto">
          <a:xfrm>
            <a:off x="6365875" y="6126163"/>
            <a:ext cx="396875"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54538308-5F15-D6C4-BF2F-3944BC3FDBEC}"/>
              </a:ext>
            </a:extLst>
          </p:cNvPr>
          <p:cNvCxnSpPr/>
          <p:nvPr/>
        </p:nvCxnSpPr>
        <p:spPr bwMode="auto">
          <a:xfrm>
            <a:off x="5121275" y="6126163"/>
            <a:ext cx="504825"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F63069D-732A-C692-B1B1-6F190830DC88}"/>
              </a:ext>
            </a:extLst>
          </p:cNvPr>
          <p:cNvCxnSpPr/>
          <p:nvPr/>
        </p:nvCxnSpPr>
        <p:spPr bwMode="auto">
          <a:xfrm>
            <a:off x="7480300" y="6229350"/>
            <a:ext cx="0" cy="252413"/>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4CF1C413-15E8-549B-6769-6EBF2775AF93}"/>
              </a:ext>
            </a:extLst>
          </p:cNvPr>
          <p:cNvCxnSpPr/>
          <p:nvPr/>
        </p:nvCxnSpPr>
        <p:spPr bwMode="auto">
          <a:xfrm>
            <a:off x="7473950" y="6494463"/>
            <a:ext cx="12954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ECA96D5-30D3-DC2C-C8C5-2ACCE2245B9A}"/>
              </a:ext>
            </a:extLst>
          </p:cNvPr>
          <p:cNvCxnSpPr/>
          <p:nvPr/>
        </p:nvCxnSpPr>
        <p:spPr bwMode="auto">
          <a:xfrm>
            <a:off x="8769350" y="1966913"/>
            <a:ext cx="0" cy="4535487"/>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D63E11C-95E2-425C-912F-F4A2F8D7D1D5}"/>
              </a:ext>
            </a:extLst>
          </p:cNvPr>
          <p:cNvCxnSpPr/>
          <p:nvPr/>
        </p:nvCxnSpPr>
        <p:spPr bwMode="auto">
          <a:xfrm>
            <a:off x="8132763" y="1966913"/>
            <a:ext cx="6477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F092E288-8A9E-494A-FF04-ACF5383184DD}"/>
              </a:ext>
            </a:extLst>
          </p:cNvPr>
          <p:cNvCxnSpPr/>
          <p:nvPr/>
        </p:nvCxnSpPr>
        <p:spPr bwMode="auto">
          <a:xfrm>
            <a:off x="8132763" y="1936750"/>
            <a:ext cx="0" cy="287338"/>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33567A03-92EC-AD00-D907-76B62795B664}"/>
              </a:ext>
            </a:extLst>
          </p:cNvPr>
          <p:cNvCxnSpPr/>
          <p:nvPr/>
        </p:nvCxnSpPr>
        <p:spPr bwMode="auto">
          <a:xfrm>
            <a:off x="7931150" y="2451100"/>
            <a:ext cx="0" cy="252413"/>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ACF8EC0C-FF71-ED1B-5D04-2C622635FBA9}"/>
              </a:ext>
            </a:extLst>
          </p:cNvPr>
          <p:cNvCxnSpPr/>
          <p:nvPr/>
        </p:nvCxnSpPr>
        <p:spPr bwMode="auto">
          <a:xfrm>
            <a:off x="6099175" y="2678113"/>
            <a:ext cx="183515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6667865-F3A5-4384-8CA5-6724A8E913A2}"/>
              </a:ext>
            </a:extLst>
          </p:cNvPr>
          <p:cNvCxnSpPr/>
          <p:nvPr/>
        </p:nvCxnSpPr>
        <p:spPr bwMode="auto">
          <a:xfrm>
            <a:off x="6099175" y="2665413"/>
            <a:ext cx="0" cy="250825"/>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6936" name="组合 88">
            <a:extLst>
              <a:ext uri="{FF2B5EF4-FFF2-40B4-BE49-F238E27FC236}">
                <a16:creationId xmlns:a16="http://schemas.microsoft.com/office/drawing/2014/main" id="{A42D91CD-B09C-308D-E885-4BF1426DF4DC}"/>
              </a:ext>
            </a:extLst>
          </p:cNvPr>
          <p:cNvGrpSpPr>
            <a:grpSpLocks/>
          </p:cNvGrpSpPr>
          <p:nvPr/>
        </p:nvGrpSpPr>
        <p:grpSpPr bwMode="auto">
          <a:xfrm>
            <a:off x="1563688" y="3263900"/>
            <a:ext cx="3963987" cy="2603500"/>
            <a:chOff x="3441160" y="2513426"/>
            <a:chExt cx="3931950" cy="2546599"/>
          </a:xfrm>
        </p:grpSpPr>
        <p:cxnSp>
          <p:nvCxnSpPr>
            <p:cNvPr id="90" name="直接箭头连接符 89">
              <a:extLst>
                <a:ext uri="{FF2B5EF4-FFF2-40B4-BE49-F238E27FC236}">
                  <a16:creationId xmlns:a16="http://schemas.microsoft.com/office/drawing/2014/main" id="{D96D78B7-00AA-0AD8-0C1C-74A2BCA7FAFC}"/>
                </a:ext>
              </a:extLst>
            </p:cNvPr>
            <p:cNvCxnSpPr/>
            <p:nvPr/>
          </p:nvCxnSpPr>
          <p:spPr bwMode="auto">
            <a:xfrm flipH="1">
              <a:off x="4119842" y="4917167"/>
              <a:ext cx="1579394" cy="0"/>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91" name="直接箭头连接符 90">
              <a:extLst>
                <a:ext uri="{FF2B5EF4-FFF2-40B4-BE49-F238E27FC236}">
                  <a16:creationId xmlns:a16="http://schemas.microsoft.com/office/drawing/2014/main" id="{8D167225-580F-97B7-93A7-CE67907D3B7A}"/>
                </a:ext>
              </a:extLst>
            </p:cNvPr>
            <p:cNvCxnSpPr/>
            <p:nvPr/>
          </p:nvCxnSpPr>
          <p:spPr bwMode="auto">
            <a:xfrm flipH="1">
              <a:off x="5686639" y="4372133"/>
              <a:ext cx="1366813" cy="0"/>
            </a:xfrm>
            <a:prstGeom prst="straightConnector1">
              <a:avLst/>
            </a:prstGeom>
            <a:noFill/>
            <a:ln w="57150" cap="flat" cmpd="sng" algn="ctr">
              <a:solidFill>
                <a:schemeClr val="accent4">
                  <a:lumMod val="50000"/>
                  <a:lumOff val="50000"/>
                </a:schemeClr>
              </a:solidFill>
              <a:prstDash val="solid"/>
              <a:round/>
              <a:headEnd type="triangle" w="med" len="med"/>
              <a:tailEnd type="none" w="med" len="med"/>
            </a:ln>
            <a:effectLst/>
          </p:spPr>
        </p:cxnSp>
        <p:cxnSp>
          <p:nvCxnSpPr>
            <p:cNvPr id="92" name="直接箭头连接符 91">
              <a:extLst>
                <a:ext uri="{FF2B5EF4-FFF2-40B4-BE49-F238E27FC236}">
                  <a16:creationId xmlns:a16="http://schemas.microsoft.com/office/drawing/2014/main" id="{AE517037-D4B3-341C-6617-2577EA6F9246}"/>
                </a:ext>
              </a:extLst>
            </p:cNvPr>
            <p:cNvCxnSpPr/>
            <p:nvPr/>
          </p:nvCxnSpPr>
          <p:spPr bwMode="auto">
            <a:xfrm>
              <a:off x="5686639" y="4372133"/>
              <a:ext cx="0" cy="545034"/>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93" name="直接箭头连接符 92">
              <a:extLst>
                <a:ext uri="{FF2B5EF4-FFF2-40B4-BE49-F238E27FC236}">
                  <a16:creationId xmlns:a16="http://schemas.microsoft.com/office/drawing/2014/main" id="{B67DD455-066A-8680-7D5F-DDD9B53C5DF7}"/>
                </a:ext>
              </a:extLst>
            </p:cNvPr>
            <p:cNvCxnSpPr/>
            <p:nvPr/>
          </p:nvCxnSpPr>
          <p:spPr bwMode="auto">
            <a:xfrm>
              <a:off x="4127716" y="4879900"/>
              <a:ext cx="0" cy="180125"/>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166941" name="直接箭头连接符 93">
              <a:extLst>
                <a:ext uri="{FF2B5EF4-FFF2-40B4-BE49-F238E27FC236}">
                  <a16:creationId xmlns:a16="http://schemas.microsoft.com/office/drawing/2014/main" id="{F606199F-E451-E57D-69D4-81FA7861569F}"/>
                </a:ext>
              </a:extLst>
            </p:cNvPr>
            <p:cNvCxnSpPr>
              <a:cxnSpLocks noChangeShapeType="1"/>
            </p:cNvCxnSpPr>
            <p:nvPr/>
          </p:nvCxnSpPr>
          <p:spPr bwMode="auto">
            <a:xfrm>
              <a:off x="3777710" y="4700025"/>
              <a:ext cx="0" cy="360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95" name="直接箭头连接符 94">
              <a:extLst>
                <a:ext uri="{FF2B5EF4-FFF2-40B4-BE49-F238E27FC236}">
                  <a16:creationId xmlns:a16="http://schemas.microsoft.com/office/drawing/2014/main" id="{CB571B7E-2CA8-4FDC-81DD-96EFD79699A6}"/>
                </a:ext>
              </a:extLst>
            </p:cNvPr>
            <p:cNvCxnSpPr/>
            <p:nvPr/>
          </p:nvCxnSpPr>
          <p:spPr bwMode="auto">
            <a:xfrm>
              <a:off x="3453757" y="4516544"/>
              <a:ext cx="0" cy="538824"/>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96" name="直接箭头连接符 95">
              <a:extLst>
                <a:ext uri="{FF2B5EF4-FFF2-40B4-BE49-F238E27FC236}">
                  <a16:creationId xmlns:a16="http://schemas.microsoft.com/office/drawing/2014/main" id="{8CB0544D-14C6-1A04-EE5B-88017C7EB191}"/>
                </a:ext>
              </a:extLst>
            </p:cNvPr>
            <p:cNvCxnSpPr/>
            <p:nvPr/>
          </p:nvCxnSpPr>
          <p:spPr bwMode="auto">
            <a:xfrm flipH="1">
              <a:off x="3441160" y="4525860"/>
              <a:ext cx="1044006" cy="0"/>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97" name="直接箭头连接符 96">
              <a:extLst>
                <a:ext uri="{FF2B5EF4-FFF2-40B4-BE49-F238E27FC236}">
                  <a16:creationId xmlns:a16="http://schemas.microsoft.com/office/drawing/2014/main" id="{E8A5BFA6-773A-9794-9048-CB162C13CE8C}"/>
                </a:ext>
              </a:extLst>
            </p:cNvPr>
            <p:cNvCxnSpPr/>
            <p:nvPr/>
          </p:nvCxnSpPr>
          <p:spPr bwMode="auto">
            <a:xfrm>
              <a:off x="4485166" y="3962193"/>
              <a:ext cx="0" cy="576090"/>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98" name="直接箭头连接符 97">
              <a:extLst>
                <a:ext uri="{FF2B5EF4-FFF2-40B4-BE49-F238E27FC236}">
                  <a16:creationId xmlns:a16="http://schemas.microsoft.com/office/drawing/2014/main" id="{4B94D3EF-93D2-0875-C8CF-4394F4444613}"/>
                </a:ext>
              </a:extLst>
            </p:cNvPr>
            <p:cNvCxnSpPr/>
            <p:nvPr/>
          </p:nvCxnSpPr>
          <p:spPr bwMode="auto">
            <a:xfrm flipH="1">
              <a:off x="4485166" y="3985484"/>
              <a:ext cx="2160447" cy="0"/>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166946" name="直接箭头连接符 98">
              <a:extLst>
                <a:ext uri="{FF2B5EF4-FFF2-40B4-BE49-F238E27FC236}">
                  <a16:creationId xmlns:a16="http://schemas.microsoft.com/office/drawing/2014/main" id="{360EB4AD-BD1A-381A-BC8E-45CA54EA3188}"/>
                </a:ext>
              </a:extLst>
            </p:cNvPr>
            <p:cNvCxnSpPr>
              <a:cxnSpLocks noChangeShapeType="1"/>
            </p:cNvCxnSpPr>
            <p:nvPr/>
          </p:nvCxnSpPr>
          <p:spPr bwMode="auto">
            <a:xfrm flipH="1">
              <a:off x="3755971" y="4710391"/>
              <a:ext cx="144000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6947" name="直接箭头连接符 99">
              <a:extLst>
                <a:ext uri="{FF2B5EF4-FFF2-40B4-BE49-F238E27FC236}">
                  <a16:creationId xmlns:a16="http://schemas.microsoft.com/office/drawing/2014/main" id="{C953B251-B660-A69B-15CF-79D923C58A53}"/>
                </a:ext>
              </a:extLst>
            </p:cNvPr>
            <p:cNvCxnSpPr>
              <a:cxnSpLocks noChangeShapeType="1"/>
            </p:cNvCxnSpPr>
            <p:nvPr/>
          </p:nvCxnSpPr>
          <p:spPr bwMode="auto">
            <a:xfrm flipH="1">
              <a:off x="5176921" y="4218408"/>
              <a:ext cx="1692000" cy="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01" name="直接箭头连接符 100">
              <a:extLst>
                <a:ext uri="{FF2B5EF4-FFF2-40B4-BE49-F238E27FC236}">
                  <a16:creationId xmlns:a16="http://schemas.microsoft.com/office/drawing/2014/main" id="{C6558EDE-3827-8C62-38FF-93E73A10FDA8}"/>
                </a:ext>
              </a:extLst>
            </p:cNvPr>
            <p:cNvCxnSpPr/>
            <p:nvPr/>
          </p:nvCxnSpPr>
          <p:spPr bwMode="auto">
            <a:xfrm flipH="1">
              <a:off x="6645613" y="2513426"/>
              <a:ext cx="0" cy="1509326"/>
            </a:xfrm>
            <a:prstGeom prst="straightConnector1">
              <a:avLst/>
            </a:prstGeom>
            <a:noFill/>
            <a:ln w="57150" cap="flat" cmpd="sng" algn="ctr">
              <a:solidFill>
                <a:schemeClr val="accent4">
                  <a:lumMod val="50000"/>
                  <a:lumOff val="50000"/>
                </a:schemeClr>
              </a:solidFill>
              <a:prstDash val="solid"/>
              <a:round/>
              <a:headEnd type="none" w="med" len="med"/>
              <a:tailEnd type="none" w="med" len="med"/>
            </a:ln>
            <a:effectLst/>
          </p:spPr>
        </p:cxnSp>
        <p:cxnSp>
          <p:nvCxnSpPr>
            <p:cNvPr id="166949" name="直接箭头连接符 101">
              <a:extLst>
                <a:ext uri="{FF2B5EF4-FFF2-40B4-BE49-F238E27FC236}">
                  <a16:creationId xmlns:a16="http://schemas.microsoft.com/office/drawing/2014/main" id="{4CE70581-8855-224D-FDCD-1C49751A2012}"/>
                </a:ext>
              </a:extLst>
            </p:cNvPr>
            <p:cNvCxnSpPr>
              <a:cxnSpLocks noChangeShapeType="1"/>
            </p:cNvCxnSpPr>
            <p:nvPr/>
          </p:nvCxnSpPr>
          <p:spPr bwMode="auto">
            <a:xfrm flipH="1">
              <a:off x="6839271" y="2875759"/>
              <a:ext cx="0" cy="1332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6950" name="直接箭头连接符 102">
              <a:extLst>
                <a:ext uri="{FF2B5EF4-FFF2-40B4-BE49-F238E27FC236}">
                  <a16:creationId xmlns:a16="http://schemas.microsoft.com/office/drawing/2014/main" id="{DDF2108B-357B-0B0B-11E7-D053345845AB}"/>
                </a:ext>
              </a:extLst>
            </p:cNvPr>
            <p:cNvCxnSpPr>
              <a:cxnSpLocks noChangeShapeType="1"/>
            </p:cNvCxnSpPr>
            <p:nvPr/>
          </p:nvCxnSpPr>
          <p:spPr bwMode="auto">
            <a:xfrm flipH="1">
              <a:off x="5195971" y="4220459"/>
              <a:ext cx="0" cy="504000"/>
            </a:xfrm>
            <a:prstGeom prst="straightConnector1">
              <a:avLst/>
            </a:prstGeom>
            <a:noFill/>
            <a:ln w="57150">
              <a:solidFill>
                <a:schemeClr val="accent1"/>
              </a:solidFill>
              <a:round/>
              <a:headEnd/>
              <a:tailEnd/>
            </a:ln>
            <a:extLst>
              <a:ext uri="{909E8E84-426E-40DD-AFC4-6F175D3DCCD1}">
                <a14:hiddenFill xmlns:a14="http://schemas.microsoft.com/office/drawing/2010/main">
                  <a:noFill/>
                </a14:hiddenFill>
              </a:ext>
            </a:extLst>
          </p:spPr>
        </p:cxnSp>
        <p:cxnSp>
          <p:nvCxnSpPr>
            <p:cNvPr id="166951" name="直接箭头连接符 103">
              <a:extLst>
                <a:ext uri="{FF2B5EF4-FFF2-40B4-BE49-F238E27FC236}">
                  <a16:creationId xmlns:a16="http://schemas.microsoft.com/office/drawing/2014/main" id="{1545F8D2-4A29-7895-1A68-B7EDED167B94}"/>
                </a:ext>
              </a:extLst>
            </p:cNvPr>
            <p:cNvCxnSpPr>
              <a:cxnSpLocks noChangeShapeType="1"/>
            </p:cNvCxnSpPr>
            <p:nvPr/>
          </p:nvCxnSpPr>
          <p:spPr bwMode="auto">
            <a:xfrm flipH="1">
              <a:off x="6826571" y="2884925"/>
              <a:ext cx="546539" cy="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105" name="直接箭头连接符 104">
              <a:extLst>
                <a:ext uri="{FF2B5EF4-FFF2-40B4-BE49-F238E27FC236}">
                  <a16:creationId xmlns:a16="http://schemas.microsoft.com/office/drawing/2014/main" id="{E66FE3EE-C402-FE8A-26D1-60E53230BA1D}"/>
                </a:ext>
              </a:extLst>
            </p:cNvPr>
            <p:cNvCxnSpPr/>
            <p:nvPr/>
          </p:nvCxnSpPr>
          <p:spPr bwMode="auto">
            <a:xfrm flipH="1">
              <a:off x="6617268" y="2513426"/>
              <a:ext cx="755842" cy="15528"/>
            </a:xfrm>
            <a:prstGeom prst="straightConnector1">
              <a:avLst/>
            </a:prstGeom>
            <a:noFill/>
            <a:ln w="57150" cap="flat" cmpd="sng" algn="ctr">
              <a:solidFill>
                <a:schemeClr val="accent4">
                  <a:lumMod val="50000"/>
                  <a:lumOff val="50000"/>
                </a:schemeClr>
              </a:solidFill>
              <a:prstDash val="solid"/>
              <a:round/>
              <a:headEnd type="triangle" w="med" len="med"/>
              <a:tailEnd type="none" w="med" len="med"/>
            </a:ln>
            <a:effectLst/>
          </p:spPr>
        </p:cxnSp>
      </p:grpSp>
      <p:cxnSp>
        <p:nvCxnSpPr>
          <p:cNvPr id="44" name="直接连接符 43">
            <a:extLst>
              <a:ext uri="{FF2B5EF4-FFF2-40B4-BE49-F238E27FC236}">
                <a16:creationId xmlns:a16="http://schemas.microsoft.com/office/drawing/2014/main" id="{C4376587-914A-A83E-3C5D-CA8CC6EBA179}"/>
              </a:ext>
            </a:extLst>
          </p:cNvPr>
          <p:cNvCxnSpPr/>
          <p:nvPr/>
        </p:nvCxnSpPr>
        <p:spPr bwMode="auto">
          <a:xfrm>
            <a:off x="1262063" y="4476750"/>
            <a:ext cx="0" cy="252413"/>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954" name="直接箭头连接符 44">
            <a:extLst>
              <a:ext uri="{FF2B5EF4-FFF2-40B4-BE49-F238E27FC236}">
                <a16:creationId xmlns:a16="http://schemas.microsoft.com/office/drawing/2014/main" id="{1BB6D9A8-C461-D2CE-BAFF-1EF25760AE39}"/>
              </a:ext>
            </a:extLst>
          </p:cNvPr>
          <p:cNvCxnSpPr>
            <a:cxnSpLocks noChangeShapeType="1"/>
          </p:cNvCxnSpPr>
          <p:nvPr/>
        </p:nvCxnSpPr>
        <p:spPr bwMode="auto">
          <a:xfrm>
            <a:off x="1268413" y="5133975"/>
            <a:ext cx="0" cy="730250"/>
          </a:xfrm>
          <a:prstGeom prst="straightConnector1">
            <a:avLst/>
          </a:prstGeom>
          <a:noFill/>
          <a:ln w="57150">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48" name="直接连接符 47">
            <a:extLst>
              <a:ext uri="{FF2B5EF4-FFF2-40B4-BE49-F238E27FC236}">
                <a16:creationId xmlns:a16="http://schemas.microsoft.com/office/drawing/2014/main" id="{66181827-BB27-7257-7234-C186780C846A}"/>
              </a:ext>
            </a:extLst>
          </p:cNvPr>
          <p:cNvCxnSpPr/>
          <p:nvPr/>
        </p:nvCxnSpPr>
        <p:spPr bwMode="auto">
          <a:xfrm>
            <a:off x="4344988" y="5311775"/>
            <a:ext cx="865187" cy="0"/>
          </a:xfrm>
          <a:prstGeom prst="line">
            <a:avLst/>
          </a:prstGeom>
          <a:ln w="57150">
            <a:solidFill>
              <a:schemeClr val="accent4">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8C1ADB6-3ED6-282E-3EC0-F147A0930DE8}"/>
              </a:ext>
            </a:extLst>
          </p:cNvPr>
          <p:cNvCxnSpPr/>
          <p:nvPr/>
        </p:nvCxnSpPr>
        <p:spPr bwMode="auto">
          <a:xfrm>
            <a:off x="4621213" y="5464175"/>
            <a:ext cx="576262" cy="0"/>
          </a:xfrm>
          <a:prstGeom prst="line">
            <a:avLst/>
          </a:prstGeom>
          <a:ln w="57150">
            <a:solidFill>
              <a:schemeClr val="accent4">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B508EB3-DB88-1096-1E80-B139B42584E8}"/>
              </a:ext>
            </a:extLst>
          </p:cNvPr>
          <p:cNvCxnSpPr/>
          <p:nvPr/>
        </p:nvCxnSpPr>
        <p:spPr bwMode="auto">
          <a:xfrm>
            <a:off x="4364038" y="5308600"/>
            <a:ext cx="0" cy="612775"/>
          </a:xfrm>
          <a:prstGeom prst="line">
            <a:avLst/>
          </a:prstGeom>
          <a:ln w="571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DDA1AFE-DC3F-D8BC-0798-E1D54463BCE0}"/>
              </a:ext>
            </a:extLst>
          </p:cNvPr>
          <p:cNvCxnSpPr/>
          <p:nvPr/>
        </p:nvCxnSpPr>
        <p:spPr bwMode="auto">
          <a:xfrm>
            <a:off x="4627563" y="5459413"/>
            <a:ext cx="0" cy="468312"/>
          </a:xfrm>
          <a:prstGeom prst="line">
            <a:avLst/>
          </a:prstGeom>
          <a:ln w="57150">
            <a:solidFill>
              <a:schemeClr val="accent4">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6959" name="矩形 70">
            <a:extLst>
              <a:ext uri="{FF2B5EF4-FFF2-40B4-BE49-F238E27FC236}">
                <a16:creationId xmlns:a16="http://schemas.microsoft.com/office/drawing/2014/main" id="{17B67B3B-EA52-5461-B1A0-E1826005C2C4}"/>
              </a:ext>
            </a:extLst>
          </p:cNvPr>
          <p:cNvSpPr>
            <a:spLocks noChangeArrowheads="1"/>
          </p:cNvSpPr>
          <p:nvPr/>
        </p:nvSpPr>
        <p:spPr bwMode="auto">
          <a:xfrm>
            <a:off x="422275" y="5880100"/>
            <a:ext cx="519113" cy="292100"/>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6960" name="矩形 71">
            <a:extLst>
              <a:ext uri="{FF2B5EF4-FFF2-40B4-BE49-F238E27FC236}">
                <a16:creationId xmlns:a16="http://schemas.microsoft.com/office/drawing/2014/main" id="{57744EAE-986E-450F-179C-B0FAF2C03912}"/>
              </a:ext>
            </a:extLst>
          </p:cNvPr>
          <p:cNvSpPr>
            <a:spLocks noChangeArrowheads="1"/>
          </p:cNvSpPr>
          <p:nvPr/>
        </p:nvSpPr>
        <p:spPr bwMode="auto">
          <a:xfrm>
            <a:off x="3165475" y="5935663"/>
            <a:ext cx="519113"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6961" name="矩形 72">
            <a:extLst>
              <a:ext uri="{FF2B5EF4-FFF2-40B4-BE49-F238E27FC236}">
                <a16:creationId xmlns:a16="http://schemas.microsoft.com/office/drawing/2014/main" id="{B5882F76-BF52-7BBD-C6E9-870B30F77744}"/>
              </a:ext>
            </a:extLst>
          </p:cNvPr>
          <p:cNvSpPr>
            <a:spLocks noChangeArrowheads="1"/>
          </p:cNvSpPr>
          <p:nvPr/>
        </p:nvSpPr>
        <p:spPr bwMode="auto">
          <a:xfrm>
            <a:off x="276225" y="4581525"/>
            <a:ext cx="541338" cy="293688"/>
          </a:xfrm>
          <a:prstGeom prst="rect">
            <a:avLst/>
          </a:prstGeom>
          <a:solidFill>
            <a:schemeClr val="tx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6962" name="矩形 74">
            <a:extLst>
              <a:ext uri="{FF2B5EF4-FFF2-40B4-BE49-F238E27FC236}">
                <a16:creationId xmlns:a16="http://schemas.microsoft.com/office/drawing/2014/main" id="{EDD09EE2-A0B8-FDC4-4665-56255C1C08DD}"/>
              </a:ext>
            </a:extLst>
          </p:cNvPr>
          <p:cNvSpPr>
            <a:spLocks noChangeArrowheads="1"/>
          </p:cNvSpPr>
          <p:nvPr/>
        </p:nvSpPr>
        <p:spPr bwMode="auto">
          <a:xfrm>
            <a:off x="5980113" y="1558925"/>
            <a:ext cx="947737"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6963" name="矩形 76">
            <a:extLst>
              <a:ext uri="{FF2B5EF4-FFF2-40B4-BE49-F238E27FC236}">
                <a16:creationId xmlns:a16="http://schemas.microsoft.com/office/drawing/2014/main" id="{4A4C29EF-EE73-87EF-A226-D67B7A3A7904}"/>
              </a:ext>
            </a:extLst>
          </p:cNvPr>
          <p:cNvSpPr>
            <a:spLocks noChangeArrowheads="1"/>
          </p:cNvSpPr>
          <p:nvPr/>
        </p:nvSpPr>
        <p:spPr bwMode="auto">
          <a:xfrm>
            <a:off x="7989888" y="2416175"/>
            <a:ext cx="835025"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6964" name="矩形 79">
            <a:extLst>
              <a:ext uri="{FF2B5EF4-FFF2-40B4-BE49-F238E27FC236}">
                <a16:creationId xmlns:a16="http://schemas.microsoft.com/office/drawing/2014/main" id="{E0055018-D8C7-B909-D29B-0E6D2349C715}"/>
              </a:ext>
            </a:extLst>
          </p:cNvPr>
          <p:cNvSpPr>
            <a:spLocks noChangeArrowheads="1"/>
          </p:cNvSpPr>
          <p:nvPr/>
        </p:nvSpPr>
        <p:spPr bwMode="auto">
          <a:xfrm>
            <a:off x="7891463" y="6002338"/>
            <a:ext cx="835025"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6965" name="矩形 81">
            <a:extLst>
              <a:ext uri="{FF2B5EF4-FFF2-40B4-BE49-F238E27FC236}">
                <a16:creationId xmlns:a16="http://schemas.microsoft.com/office/drawing/2014/main" id="{8DD8CEE4-D371-4657-DFD1-981916F77458}"/>
              </a:ext>
            </a:extLst>
          </p:cNvPr>
          <p:cNvSpPr>
            <a:spLocks noChangeArrowheads="1"/>
          </p:cNvSpPr>
          <p:nvPr/>
        </p:nvSpPr>
        <p:spPr bwMode="auto">
          <a:xfrm>
            <a:off x="4692650" y="2778125"/>
            <a:ext cx="655638"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6966" name="矩形 82">
            <a:extLst>
              <a:ext uri="{FF2B5EF4-FFF2-40B4-BE49-F238E27FC236}">
                <a16:creationId xmlns:a16="http://schemas.microsoft.com/office/drawing/2014/main" id="{5A6D2EC7-518F-122F-275F-1757972B1E0C}"/>
              </a:ext>
            </a:extLst>
          </p:cNvPr>
          <p:cNvSpPr>
            <a:spLocks noChangeArrowheads="1"/>
          </p:cNvSpPr>
          <p:nvPr/>
        </p:nvSpPr>
        <p:spPr bwMode="auto">
          <a:xfrm>
            <a:off x="4546600" y="1863725"/>
            <a:ext cx="744538"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6967" name="矩形 83">
            <a:extLst>
              <a:ext uri="{FF2B5EF4-FFF2-40B4-BE49-F238E27FC236}">
                <a16:creationId xmlns:a16="http://schemas.microsoft.com/office/drawing/2014/main" id="{6A629192-F830-0562-F96E-7D60F58D9D56}"/>
              </a:ext>
            </a:extLst>
          </p:cNvPr>
          <p:cNvSpPr>
            <a:spLocks noChangeArrowheads="1"/>
          </p:cNvSpPr>
          <p:nvPr/>
        </p:nvSpPr>
        <p:spPr bwMode="auto">
          <a:xfrm>
            <a:off x="6208713" y="4806950"/>
            <a:ext cx="655637"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6968" name="矩形 85">
            <a:extLst>
              <a:ext uri="{FF2B5EF4-FFF2-40B4-BE49-F238E27FC236}">
                <a16:creationId xmlns:a16="http://schemas.microsoft.com/office/drawing/2014/main" id="{92EFD898-B6F9-7E84-69C2-80686AD53FAA}"/>
              </a:ext>
            </a:extLst>
          </p:cNvPr>
          <p:cNvSpPr>
            <a:spLocks noChangeArrowheads="1"/>
          </p:cNvSpPr>
          <p:nvPr/>
        </p:nvSpPr>
        <p:spPr bwMode="auto">
          <a:xfrm>
            <a:off x="6288088" y="5235575"/>
            <a:ext cx="654050" cy="293688"/>
          </a:xfrm>
          <a:prstGeom prst="rect">
            <a:avLst/>
          </a:prstGeom>
          <a:solidFill>
            <a:srgbClr val="00B05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6969" name="矩形 86">
            <a:extLst>
              <a:ext uri="{FF2B5EF4-FFF2-40B4-BE49-F238E27FC236}">
                <a16:creationId xmlns:a16="http://schemas.microsoft.com/office/drawing/2014/main" id="{255E76F1-62EA-0FEA-DA38-72D9174B996A}"/>
              </a:ext>
            </a:extLst>
          </p:cNvPr>
          <p:cNvSpPr>
            <a:spLocks noChangeArrowheads="1"/>
          </p:cNvSpPr>
          <p:nvPr/>
        </p:nvSpPr>
        <p:spPr bwMode="auto">
          <a:xfrm>
            <a:off x="4284663" y="0"/>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400"/>
              </a:lnSpc>
              <a:spcBef>
                <a:spcPct val="10000"/>
              </a:spcBef>
            </a:pP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4</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I-</a:t>
            </a:r>
            <a:r>
              <a:rPr lang="zh-CN" altLang="en-US" sz="1800">
                <a:latin typeface="微软雅黑" panose="020B0503020204020204" pitchFamily="34" charset="-122"/>
                <a:ea typeface="微软雅黑" panose="020B0503020204020204" pitchFamily="34" charset="-122"/>
              </a:rPr>
              <a:t>型运算指令的执行，需要两个时钟周期，记为 </a:t>
            </a:r>
            <a:r>
              <a:rPr lang="en-US" altLang="zh-CN" sz="1800">
                <a:latin typeface="微软雅黑" panose="020B0503020204020204" pitchFamily="34" charset="-122"/>
                <a:ea typeface="微软雅黑" panose="020B0503020204020204" pitchFamily="34" charset="-122"/>
              </a:rPr>
              <a:t>IExec</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IFinish</a:t>
            </a:r>
            <a:r>
              <a:rPr lang="zh-CN" altLang="en-US" sz="1800">
                <a:latin typeface="微软雅黑" panose="020B0503020204020204" pitchFamily="34" charset="-122"/>
                <a:ea typeface="微软雅黑" panose="020B0503020204020204" pitchFamily="34" charset="-122"/>
              </a:rPr>
              <a:t>状态</a:t>
            </a:r>
            <a:endParaRPr lang="en-US" altLang="zh-CN" sz="1800">
              <a:latin typeface="微软雅黑" panose="020B0503020204020204" pitchFamily="34" charset="-122"/>
              <a:ea typeface="微软雅黑" panose="020B0503020204020204" pitchFamily="34" charset="-122"/>
            </a:endParaRPr>
          </a:p>
        </p:txBody>
      </p:sp>
      <p:sp>
        <p:nvSpPr>
          <p:cNvPr id="166970" name="矩形 58">
            <a:extLst>
              <a:ext uri="{FF2B5EF4-FFF2-40B4-BE49-F238E27FC236}">
                <a16:creationId xmlns:a16="http://schemas.microsoft.com/office/drawing/2014/main" id="{9F12AEA1-E1A8-00BA-D46D-00D665B434C1}"/>
              </a:ext>
            </a:extLst>
          </p:cNvPr>
          <p:cNvSpPr>
            <a:spLocks noChangeArrowheads="1"/>
          </p:cNvSpPr>
          <p:nvPr/>
        </p:nvSpPr>
        <p:spPr bwMode="auto">
          <a:xfrm>
            <a:off x="5219700" y="4673600"/>
            <a:ext cx="977900"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a:latin typeface="微软雅黑" panose="020B0503020204020204" pitchFamily="34" charset="-122"/>
                <a:ea typeface="微软雅黑" panose="020B0503020204020204" pitchFamily="34" charset="-122"/>
              </a:rPr>
              <a:t>控制器</a:t>
            </a:r>
            <a:endParaRPr lang="en-US" altLang="zh-CN" sz="1400">
              <a:latin typeface="微软雅黑" panose="020B0503020204020204" pitchFamily="34" charset="-122"/>
              <a:ea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rPr>
              <a:t>（如</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有限状态机）</a:t>
            </a:r>
            <a:endParaRPr lang="zh-CN" altLang="en-US" sz="14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4148">
                                            <p:txEl>
                                              <p:pRg st="0" end="0"/>
                                            </p:txEl>
                                          </p:spTgt>
                                        </p:tgtEl>
                                        <p:attrNameLst>
                                          <p:attrName>style.visibility</p:attrName>
                                        </p:attrNameLst>
                                      </p:cBhvr>
                                      <p:to>
                                        <p:strVal val="visible"/>
                                      </p:to>
                                    </p:set>
                                    <p:animEffect transition="in" filter="randombar(horizontal)">
                                      <p:cBhvr>
                                        <p:cTn id="7" dur="500"/>
                                        <p:tgtEl>
                                          <p:spTgt spid="1341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134149">
                                            <p:txEl>
                                              <p:pRg st="0" end="0"/>
                                            </p:txEl>
                                          </p:spTgt>
                                        </p:tgtEl>
                                        <p:attrNameLst>
                                          <p:attrName>style.visibility</p:attrName>
                                        </p:attrNameLst>
                                      </p:cBhvr>
                                      <p:to>
                                        <p:strVal val="visible"/>
                                      </p:to>
                                    </p:set>
                                    <p:animEffect transition="in" filter="randombar(horizontal)">
                                      <p:cBhvr>
                                        <p:cTn id="12" dur="500"/>
                                        <p:tgtEl>
                                          <p:spTgt spid="13414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134149">
                                            <p:txEl>
                                              <p:pRg st="2" end="2"/>
                                            </p:txEl>
                                          </p:spTgt>
                                        </p:tgtEl>
                                        <p:attrNameLst>
                                          <p:attrName>style.visibility</p:attrName>
                                        </p:attrNameLst>
                                      </p:cBhvr>
                                      <p:to>
                                        <p:strVal val="visible"/>
                                      </p:to>
                                    </p:set>
                                    <p:animEffect transition="in" filter="randombar(horizontal)">
                                      <p:cBhvr>
                                        <p:cTn id="17" dur="500"/>
                                        <p:tgtEl>
                                          <p:spTgt spid="13414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134149">
                                            <p:txEl>
                                              <p:pRg st="3" end="3"/>
                                            </p:txEl>
                                          </p:spTgt>
                                        </p:tgtEl>
                                        <p:attrNameLst>
                                          <p:attrName>style.visibility</p:attrName>
                                        </p:attrNameLst>
                                      </p:cBhvr>
                                      <p:to>
                                        <p:strVal val="visible"/>
                                      </p:to>
                                    </p:set>
                                    <p:animEffect transition="in" filter="randombar(horizontal)">
                                      <p:cBhvr>
                                        <p:cTn id="22" dur="500"/>
                                        <p:tgtEl>
                                          <p:spTgt spid="1341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8"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图片 2">
            <a:extLst>
              <a:ext uri="{FF2B5EF4-FFF2-40B4-BE49-F238E27FC236}">
                <a16:creationId xmlns:a16="http://schemas.microsoft.com/office/drawing/2014/main" id="{153BFC4F-9A95-1B5E-5020-9A1E0912D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8" y="563563"/>
            <a:ext cx="892492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Rectangle 2">
            <a:extLst>
              <a:ext uri="{FF2B5EF4-FFF2-40B4-BE49-F238E27FC236}">
                <a16:creationId xmlns:a16="http://schemas.microsoft.com/office/drawing/2014/main" id="{1EA0B9C7-B1E3-0775-3A89-EB87789555CA}"/>
              </a:ext>
            </a:extLst>
          </p:cNvPr>
          <p:cNvSpPr>
            <a:spLocks noGrp="1" noChangeArrowheads="1"/>
          </p:cNvSpPr>
          <p:nvPr>
            <p:ph type="title"/>
          </p:nvPr>
        </p:nvSpPr>
        <p:spPr>
          <a:xfrm>
            <a:off x="444500" y="163513"/>
            <a:ext cx="3941763" cy="427037"/>
          </a:xfrm>
        </p:spPr>
        <p:txBody>
          <a:bodyPr/>
          <a:lstStyle/>
          <a:p>
            <a:r>
              <a:rPr lang="zh-CN" altLang="en-US">
                <a:ea typeface="宋体" panose="02010600030101010101" pitchFamily="2" charset="-122"/>
              </a:rPr>
              <a:t>各类指令执行过程分析</a:t>
            </a:r>
          </a:p>
        </p:txBody>
      </p:sp>
      <p:sp>
        <p:nvSpPr>
          <p:cNvPr id="135172" name="Rectangle 3">
            <a:extLst>
              <a:ext uri="{FF2B5EF4-FFF2-40B4-BE49-F238E27FC236}">
                <a16:creationId xmlns:a16="http://schemas.microsoft.com/office/drawing/2014/main" id="{1E686C98-4119-6BB6-4D4E-FC4E283EDD36}"/>
              </a:ext>
            </a:extLst>
          </p:cNvPr>
          <p:cNvSpPr>
            <a:spLocks noGrp="1" noChangeArrowheads="1"/>
          </p:cNvSpPr>
          <p:nvPr>
            <p:ph idx="1"/>
          </p:nvPr>
        </p:nvSpPr>
        <p:spPr>
          <a:xfrm>
            <a:off x="320675" y="2605088"/>
            <a:ext cx="3884613" cy="1022350"/>
          </a:xfrm>
        </p:spPr>
        <p:txBody>
          <a:bodyPr/>
          <a:lstStyle/>
          <a:p>
            <a:pPr marL="0" indent="0">
              <a:lnSpc>
                <a:spcPts val="2600"/>
              </a:lnSpc>
              <a:spcBef>
                <a:spcPct val="10000"/>
              </a:spcBef>
              <a:buFontTx/>
              <a:buNone/>
            </a:pPr>
            <a:r>
              <a:rPr lang="zh-CN" altLang="en-US">
                <a:solidFill>
                  <a:srgbClr val="0A10F4"/>
                </a:solidFill>
                <a:latin typeface="微软雅黑" panose="020B0503020204020204" pitchFamily="34" charset="-122"/>
                <a:ea typeface="微软雅黑" panose="020B0503020204020204" pitchFamily="34" charset="-122"/>
              </a:rPr>
              <a:t>根据投机计算好的地址（</a:t>
            </a:r>
            <a:r>
              <a:rPr lang="en-US" altLang="zh-CN">
                <a:solidFill>
                  <a:srgbClr val="0A10F4"/>
                </a:solidFill>
                <a:latin typeface="微软雅黑" panose="020B0503020204020204" pitchFamily="34" charset="-122"/>
                <a:ea typeface="微软雅黑" panose="020B0503020204020204" pitchFamily="34" charset="-122"/>
              </a:rPr>
              <a:t>MAR</a:t>
            </a:r>
            <a:r>
              <a:rPr lang="zh-CN" altLang="en-US">
                <a:solidFill>
                  <a:srgbClr val="0A10F4"/>
                </a:solidFill>
                <a:latin typeface="微软雅黑" panose="020B0503020204020204" pitchFamily="34" charset="-122"/>
                <a:ea typeface="微软雅黑" panose="020B0503020204020204" pitchFamily="34" charset="-122"/>
              </a:rPr>
              <a:t>中）到主存中取数，送</a:t>
            </a:r>
            <a:r>
              <a:rPr lang="en-US" altLang="zh-CN">
                <a:solidFill>
                  <a:srgbClr val="0A10F4"/>
                </a:solidFill>
                <a:latin typeface="微软雅黑" panose="020B0503020204020204" pitchFamily="34" charset="-122"/>
                <a:ea typeface="微软雅黑" panose="020B0503020204020204" pitchFamily="34" charset="-122"/>
              </a:rPr>
              <a:t>MDR</a:t>
            </a:r>
            <a:r>
              <a:rPr lang="zh-CN" altLang="en-US">
                <a:solidFill>
                  <a:srgbClr val="0A10F4"/>
                </a:solidFill>
                <a:latin typeface="微软雅黑" panose="020B0503020204020204" pitchFamily="34" charset="-122"/>
                <a:ea typeface="微软雅黑" panose="020B0503020204020204" pitchFamily="34" charset="-122"/>
              </a:rPr>
              <a:t>，再将</a:t>
            </a:r>
            <a:r>
              <a:rPr lang="en-US" altLang="zh-CN">
                <a:solidFill>
                  <a:srgbClr val="0A10F4"/>
                </a:solidFill>
                <a:latin typeface="微软雅黑" panose="020B0503020204020204" pitchFamily="34" charset="-122"/>
                <a:ea typeface="微软雅黑" panose="020B0503020204020204" pitchFamily="34" charset="-122"/>
              </a:rPr>
              <a:t>MDR</a:t>
            </a:r>
            <a:r>
              <a:rPr lang="zh-CN" altLang="en-US">
                <a:solidFill>
                  <a:srgbClr val="0A10F4"/>
                </a:solidFill>
                <a:latin typeface="微软雅黑" panose="020B0503020204020204" pitchFamily="34" charset="-122"/>
                <a:ea typeface="微软雅黑" panose="020B0503020204020204" pitchFamily="34" charset="-122"/>
              </a:rPr>
              <a:t>内容写入</a:t>
            </a:r>
            <a:r>
              <a:rPr lang="en-US" altLang="zh-CN">
                <a:solidFill>
                  <a:srgbClr val="0A10F4"/>
                </a:solidFill>
                <a:latin typeface="微软雅黑" panose="020B0503020204020204" pitchFamily="34" charset="-122"/>
                <a:ea typeface="微软雅黑" panose="020B0503020204020204" pitchFamily="34" charset="-122"/>
              </a:rPr>
              <a:t>Rt</a:t>
            </a:r>
            <a:r>
              <a:rPr lang="zh-CN" altLang="en-US">
                <a:solidFill>
                  <a:srgbClr val="0A10F4"/>
                </a:solidFill>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p:txBody>
      </p:sp>
      <p:sp>
        <p:nvSpPr>
          <p:cNvPr id="135173" name="Rectangle 3">
            <a:extLst>
              <a:ext uri="{FF2B5EF4-FFF2-40B4-BE49-F238E27FC236}">
                <a16:creationId xmlns:a16="http://schemas.microsoft.com/office/drawing/2014/main" id="{87540C58-9153-4DBD-9FDA-D2984AE537B1}"/>
              </a:ext>
            </a:extLst>
          </p:cNvPr>
          <p:cNvSpPr txBox="1">
            <a:spLocks noChangeArrowheads="1"/>
          </p:cNvSpPr>
          <p:nvPr/>
        </p:nvSpPr>
        <p:spPr bwMode="auto">
          <a:xfrm>
            <a:off x="4810125" y="4229100"/>
            <a:ext cx="4224338"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a:lnSpc>
                <a:spcPts val="2400"/>
              </a:lnSpc>
              <a:spcBef>
                <a:spcPct val="10000"/>
              </a:spcBef>
            </a:pPr>
            <a:r>
              <a:rPr lang="en-US" altLang="zh-CN" sz="1800">
                <a:solidFill>
                  <a:srgbClr val="A50021"/>
                </a:solidFill>
                <a:latin typeface="微软雅黑" panose="020B0503020204020204" pitchFamily="34" charset="-122"/>
                <a:ea typeface="微软雅黑" panose="020B0503020204020204" pitchFamily="34" charset="-122"/>
              </a:rPr>
              <a:t>lwExec</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MARout=1</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PCout=0</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MemWr=0</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MDRMUX=0</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FF0000"/>
                </a:solidFill>
                <a:latin typeface="微软雅黑" panose="020B0503020204020204" pitchFamily="34" charset="-122"/>
                <a:ea typeface="微软雅黑" panose="020B0503020204020204" pitchFamily="34" charset="-122"/>
              </a:rPr>
              <a:t>MDRWr=1</a:t>
            </a:r>
            <a:r>
              <a:rPr lang="zh-CN" altLang="en-US" sz="1800">
                <a:solidFill>
                  <a:srgbClr val="0A10F4"/>
                </a:solidFill>
                <a:latin typeface="微软雅黑" panose="020B0503020204020204" pitchFamily="34" charset="-122"/>
                <a:ea typeface="微软雅黑" panose="020B0503020204020204" pitchFamily="34" charset="-122"/>
              </a:rPr>
              <a:t>、其他写使能信号全为</a:t>
            </a:r>
            <a:r>
              <a:rPr lang="en-US" altLang="zh-CN" sz="1800">
                <a:solidFill>
                  <a:srgbClr val="0A10F4"/>
                </a:solidFill>
                <a:latin typeface="微软雅黑" panose="020B0503020204020204" pitchFamily="34" charset="-122"/>
                <a:ea typeface="微软雅黑" panose="020B0503020204020204" pitchFamily="34" charset="-122"/>
              </a:rPr>
              <a:t>0</a:t>
            </a:r>
            <a:r>
              <a:rPr lang="zh-CN" altLang="en-US" sz="1800">
                <a:solidFill>
                  <a:srgbClr val="0A10F4"/>
                </a:solidFill>
                <a:latin typeface="微软雅黑" panose="020B0503020204020204" pitchFamily="34" charset="-122"/>
                <a:ea typeface="微软雅黑" panose="020B0503020204020204" pitchFamily="34" charset="-122"/>
              </a:rPr>
              <a:t>。</a:t>
            </a:r>
            <a:endParaRPr lang="en-US" altLang="zh-CN" sz="1800">
              <a:solidFill>
                <a:srgbClr val="0A10F4"/>
              </a:solidFill>
              <a:latin typeface="微软雅黑" panose="020B0503020204020204" pitchFamily="34" charset="-122"/>
              <a:ea typeface="微软雅黑" panose="020B0503020204020204" pitchFamily="34" charset="-122"/>
            </a:endParaRPr>
          </a:p>
          <a:p>
            <a:pPr>
              <a:lnSpc>
                <a:spcPts val="2400"/>
              </a:lnSpc>
              <a:spcBef>
                <a:spcPct val="10000"/>
              </a:spcBef>
            </a:pPr>
            <a:r>
              <a:rPr lang="en-US" altLang="zh-CN" sz="1800">
                <a:solidFill>
                  <a:srgbClr val="C00000"/>
                </a:solidFill>
                <a:latin typeface="微软雅黑" panose="020B0503020204020204" pitchFamily="34" charset="-122"/>
                <a:ea typeface="微软雅黑" panose="020B0503020204020204" pitchFamily="34" charset="-122"/>
              </a:rPr>
              <a:t>lwFi</a:t>
            </a:r>
            <a:r>
              <a:rPr lang="en-US" altLang="zh-CN" sz="1800">
                <a:solidFill>
                  <a:srgbClr val="A50021"/>
                </a:solidFill>
                <a:latin typeface="微软雅黑" panose="020B0503020204020204" pitchFamily="34" charset="-122"/>
                <a:ea typeface="微软雅黑" panose="020B0503020204020204" pitchFamily="34" charset="-122"/>
              </a:rPr>
              <a:t>nish</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RegMUX=0</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FF0000"/>
                </a:solidFill>
                <a:latin typeface="微软雅黑" panose="020B0503020204020204" pitchFamily="34" charset="-122"/>
                <a:ea typeface="微软雅黑" panose="020B0503020204020204" pitchFamily="34" charset="-122"/>
              </a:rPr>
              <a:t>RegWr=1</a:t>
            </a:r>
            <a:r>
              <a:rPr lang="zh-CN" altLang="en-US" sz="1800">
                <a:solidFill>
                  <a:srgbClr val="0A10F4"/>
                </a:solidFill>
                <a:latin typeface="微软雅黑" panose="020B0503020204020204" pitchFamily="34" charset="-122"/>
                <a:ea typeface="微软雅黑" panose="020B0503020204020204" pitchFamily="34" charset="-122"/>
              </a:rPr>
              <a:t>、其他写使能信号全为</a:t>
            </a:r>
            <a:r>
              <a:rPr lang="en-US" altLang="zh-CN" sz="1800">
                <a:solidFill>
                  <a:srgbClr val="0A10F4"/>
                </a:solidFill>
                <a:latin typeface="微软雅黑" panose="020B0503020204020204" pitchFamily="34" charset="-122"/>
                <a:ea typeface="微软雅黑" panose="020B0503020204020204" pitchFamily="34" charset="-122"/>
              </a:rPr>
              <a:t>0</a:t>
            </a:r>
            <a:r>
              <a:rPr lang="zh-CN" altLang="en-US" sz="1800">
                <a:solidFill>
                  <a:srgbClr val="0A10F4"/>
                </a:solidFill>
                <a:latin typeface="微软雅黑" panose="020B0503020204020204" pitchFamily="34" charset="-122"/>
                <a:ea typeface="微软雅黑" panose="020B0503020204020204" pitchFamily="34" charset="-122"/>
              </a:rPr>
              <a:t>。</a:t>
            </a:r>
            <a:endParaRPr lang="en-US" altLang="zh-CN" sz="1800">
              <a:solidFill>
                <a:srgbClr val="0A10F4"/>
              </a:solidFill>
              <a:latin typeface="微软雅黑" panose="020B0503020204020204" pitchFamily="34" charset="-122"/>
              <a:ea typeface="微软雅黑" panose="020B0503020204020204" pitchFamily="34" charset="-122"/>
            </a:endParaRPr>
          </a:p>
        </p:txBody>
      </p:sp>
      <p:cxnSp>
        <p:nvCxnSpPr>
          <p:cNvPr id="45" name="直接连接符 44">
            <a:extLst>
              <a:ext uri="{FF2B5EF4-FFF2-40B4-BE49-F238E27FC236}">
                <a16:creationId xmlns:a16="http://schemas.microsoft.com/office/drawing/2014/main" id="{3FF70480-C030-C5B7-FA8E-A296D062D042}"/>
              </a:ext>
            </a:extLst>
          </p:cNvPr>
          <p:cNvCxnSpPr/>
          <p:nvPr/>
        </p:nvCxnSpPr>
        <p:spPr bwMode="auto">
          <a:xfrm>
            <a:off x="4953000" y="2911475"/>
            <a:ext cx="0" cy="1331913"/>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71FCF84-6027-2131-65F1-416B9C5319B6}"/>
              </a:ext>
            </a:extLst>
          </p:cNvPr>
          <p:cNvCxnSpPr/>
          <p:nvPr/>
        </p:nvCxnSpPr>
        <p:spPr bwMode="auto">
          <a:xfrm>
            <a:off x="2136775" y="731838"/>
            <a:ext cx="0" cy="75565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F08A770-216A-451F-D070-BF52DB397112}"/>
              </a:ext>
            </a:extLst>
          </p:cNvPr>
          <p:cNvCxnSpPr/>
          <p:nvPr/>
        </p:nvCxnSpPr>
        <p:spPr bwMode="auto">
          <a:xfrm>
            <a:off x="8978900" y="715963"/>
            <a:ext cx="0" cy="5364162"/>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BB119C4-562E-B407-AC3E-FE8BB7C922EB}"/>
              </a:ext>
            </a:extLst>
          </p:cNvPr>
          <p:cNvCxnSpPr/>
          <p:nvPr/>
        </p:nvCxnSpPr>
        <p:spPr bwMode="auto">
          <a:xfrm>
            <a:off x="1831975" y="4748213"/>
            <a:ext cx="1439863"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C856768-4995-5C48-2136-61A41218414B}"/>
              </a:ext>
            </a:extLst>
          </p:cNvPr>
          <p:cNvCxnSpPr/>
          <p:nvPr/>
        </p:nvCxnSpPr>
        <p:spPr bwMode="auto">
          <a:xfrm>
            <a:off x="2111375" y="703263"/>
            <a:ext cx="6875463"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80AB4BC-E304-1244-1976-198269B4D205}"/>
              </a:ext>
            </a:extLst>
          </p:cNvPr>
          <p:cNvCxnSpPr/>
          <p:nvPr/>
        </p:nvCxnSpPr>
        <p:spPr bwMode="auto">
          <a:xfrm>
            <a:off x="3025775" y="6043613"/>
            <a:ext cx="5903913"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0E72751-AAA7-BB02-C883-476B2DB03B9E}"/>
              </a:ext>
            </a:extLst>
          </p:cNvPr>
          <p:cNvCxnSpPr/>
          <p:nvPr/>
        </p:nvCxnSpPr>
        <p:spPr bwMode="auto">
          <a:xfrm>
            <a:off x="3025775" y="6030913"/>
            <a:ext cx="0" cy="396875"/>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82A7A0C-B408-697B-39C2-50777114BFB4}"/>
              </a:ext>
            </a:extLst>
          </p:cNvPr>
          <p:cNvCxnSpPr/>
          <p:nvPr/>
        </p:nvCxnSpPr>
        <p:spPr bwMode="auto">
          <a:xfrm>
            <a:off x="2549525" y="5903913"/>
            <a:ext cx="0" cy="541337"/>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8C92A509-4F7F-B5B4-0783-92DA036B1033}"/>
              </a:ext>
            </a:extLst>
          </p:cNvPr>
          <p:cNvCxnSpPr/>
          <p:nvPr/>
        </p:nvCxnSpPr>
        <p:spPr bwMode="auto">
          <a:xfrm>
            <a:off x="2549525" y="5916613"/>
            <a:ext cx="6335713" cy="0"/>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EBF0BE8-8CBB-746E-FDF5-E978E164955F}"/>
              </a:ext>
            </a:extLst>
          </p:cNvPr>
          <p:cNvCxnSpPr/>
          <p:nvPr/>
        </p:nvCxnSpPr>
        <p:spPr bwMode="auto">
          <a:xfrm>
            <a:off x="8867775" y="804863"/>
            <a:ext cx="0" cy="5148262"/>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DA8162B7-7478-9016-DDC7-5A3EA8068790}"/>
              </a:ext>
            </a:extLst>
          </p:cNvPr>
          <p:cNvCxnSpPr/>
          <p:nvPr/>
        </p:nvCxnSpPr>
        <p:spPr bwMode="auto">
          <a:xfrm>
            <a:off x="7286625" y="849313"/>
            <a:ext cx="1584325" cy="0"/>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F4697AA9-2AD5-918A-1E5D-1A184AD8AE57}"/>
              </a:ext>
            </a:extLst>
          </p:cNvPr>
          <p:cNvCxnSpPr/>
          <p:nvPr/>
        </p:nvCxnSpPr>
        <p:spPr bwMode="auto">
          <a:xfrm>
            <a:off x="7289800" y="823913"/>
            <a:ext cx="0" cy="541337"/>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367EA2E-7265-598C-5E82-606580B0E699}"/>
              </a:ext>
            </a:extLst>
          </p:cNvPr>
          <p:cNvCxnSpPr/>
          <p:nvPr/>
        </p:nvCxnSpPr>
        <p:spPr bwMode="auto">
          <a:xfrm>
            <a:off x="6956425" y="1363663"/>
            <a:ext cx="360363" cy="0"/>
          </a:xfrm>
          <a:prstGeom prst="line">
            <a:avLst/>
          </a:prstGeom>
          <a:ln w="571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F70138E-D2FE-FAC4-4CFB-E4BDA4019453}"/>
              </a:ext>
            </a:extLst>
          </p:cNvPr>
          <p:cNvCxnSpPr/>
          <p:nvPr/>
        </p:nvCxnSpPr>
        <p:spPr bwMode="auto">
          <a:xfrm>
            <a:off x="5919788" y="1498600"/>
            <a:ext cx="755650" cy="0"/>
          </a:xfrm>
          <a:prstGeom prst="line">
            <a:avLst/>
          </a:prstGeom>
          <a:ln w="571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B5FC016-2ED9-C8E9-DFEB-E770E89577D0}"/>
              </a:ext>
            </a:extLst>
          </p:cNvPr>
          <p:cNvCxnSpPr/>
          <p:nvPr/>
        </p:nvCxnSpPr>
        <p:spPr bwMode="auto">
          <a:xfrm>
            <a:off x="5638800" y="1093788"/>
            <a:ext cx="0" cy="144462"/>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158151A-12C6-DCB6-1D17-6527712E2D31}"/>
              </a:ext>
            </a:extLst>
          </p:cNvPr>
          <p:cNvCxnSpPr/>
          <p:nvPr/>
        </p:nvCxnSpPr>
        <p:spPr bwMode="auto">
          <a:xfrm>
            <a:off x="5638800" y="1093788"/>
            <a:ext cx="1979613" cy="0"/>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6CD50BB8-2F4F-FB4E-7E7C-1A94EB879D85}"/>
              </a:ext>
            </a:extLst>
          </p:cNvPr>
          <p:cNvCxnSpPr/>
          <p:nvPr/>
        </p:nvCxnSpPr>
        <p:spPr bwMode="auto">
          <a:xfrm flipV="1">
            <a:off x="7602538" y="1073150"/>
            <a:ext cx="0" cy="431800"/>
          </a:xfrm>
          <a:prstGeom prst="line">
            <a:avLst/>
          </a:prstGeom>
          <a:ln w="571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EFAA4DA-F0AD-9C38-8DD1-B548121AEC28}"/>
              </a:ext>
            </a:extLst>
          </p:cNvPr>
          <p:cNvCxnSpPr/>
          <p:nvPr/>
        </p:nvCxnSpPr>
        <p:spPr bwMode="auto">
          <a:xfrm>
            <a:off x="7861300" y="1735138"/>
            <a:ext cx="0" cy="215900"/>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D5F8F912-58F3-4E5E-E96C-6D04AF7ED10C}"/>
              </a:ext>
            </a:extLst>
          </p:cNvPr>
          <p:cNvCxnSpPr/>
          <p:nvPr/>
        </p:nvCxnSpPr>
        <p:spPr bwMode="auto">
          <a:xfrm>
            <a:off x="6015038" y="1951038"/>
            <a:ext cx="1871662" cy="0"/>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C9ED938F-70CE-18F5-5960-B5036CE09E04}"/>
              </a:ext>
            </a:extLst>
          </p:cNvPr>
          <p:cNvCxnSpPr/>
          <p:nvPr/>
        </p:nvCxnSpPr>
        <p:spPr bwMode="auto">
          <a:xfrm flipV="1">
            <a:off x="6003925" y="1924050"/>
            <a:ext cx="0" cy="250825"/>
          </a:xfrm>
          <a:prstGeom prst="line">
            <a:avLst/>
          </a:prstGeom>
          <a:ln w="571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A84E964-7B1D-430C-005E-7F31B79C5D8F}"/>
              </a:ext>
            </a:extLst>
          </p:cNvPr>
          <p:cNvCxnSpPr/>
          <p:nvPr/>
        </p:nvCxnSpPr>
        <p:spPr bwMode="auto">
          <a:xfrm>
            <a:off x="4938713" y="2898775"/>
            <a:ext cx="504825"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6E46208C-C1D4-34C7-7766-B7B3D3C82568}"/>
              </a:ext>
            </a:extLst>
          </p:cNvPr>
          <p:cNvCxnSpPr/>
          <p:nvPr/>
        </p:nvCxnSpPr>
        <p:spPr bwMode="auto">
          <a:xfrm>
            <a:off x="3271838" y="4241800"/>
            <a:ext cx="1692275"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CA684C17-54C7-0C89-AD6B-B5B7BE31E6CB}"/>
              </a:ext>
            </a:extLst>
          </p:cNvPr>
          <p:cNvCxnSpPr/>
          <p:nvPr/>
        </p:nvCxnSpPr>
        <p:spPr bwMode="auto">
          <a:xfrm>
            <a:off x="3265488" y="4229100"/>
            <a:ext cx="0" cy="53975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9244C8F2-4ADE-9A7F-94CC-5FAB100F256C}"/>
              </a:ext>
            </a:extLst>
          </p:cNvPr>
          <p:cNvCxnSpPr/>
          <p:nvPr/>
        </p:nvCxnSpPr>
        <p:spPr bwMode="auto">
          <a:xfrm>
            <a:off x="1831975" y="4721225"/>
            <a:ext cx="0" cy="360363"/>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7965" name="矩形 29">
            <a:extLst>
              <a:ext uri="{FF2B5EF4-FFF2-40B4-BE49-F238E27FC236}">
                <a16:creationId xmlns:a16="http://schemas.microsoft.com/office/drawing/2014/main" id="{D2028BEF-5400-6C18-9BB3-D4C4E2AC4CC8}"/>
              </a:ext>
            </a:extLst>
          </p:cNvPr>
          <p:cNvSpPr>
            <a:spLocks noChangeArrowheads="1"/>
          </p:cNvSpPr>
          <p:nvPr/>
        </p:nvSpPr>
        <p:spPr bwMode="auto">
          <a:xfrm>
            <a:off x="0" y="925513"/>
            <a:ext cx="677863" cy="293687"/>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7966" name="矩形 30">
            <a:extLst>
              <a:ext uri="{FF2B5EF4-FFF2-40B4-BE49-F238E27FC236}">
                <a16:creationId xmlns:a16="http://schemas.microsoft.com/office/drawing/2014/main" id="{F4162C6B-6B48-4C47-18B6-B6D5E0A2B0A7}"/>
              </a:ext>
            </a:extLst>
          </p:cNvPr>
          <p:cNvSpPr>
            <a:spLocks noChangeArrowheads="1"/>
          </p:cNvSpPr>
          <p:nvPr/>
        </p:nvSpPr>
        <p:spPr bwMode="auto">
          <a:xfrm>
            <a:off x="2427288" y="892175"/>
            <a:ext cx="677862" cy="293688"/>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7967" name="矩形 31">
            <a:extLst>
              <a:ext uri="{FF2B5EF4-FFF2-40B4-BE49-F238E27FC236}">
                <a16:creationId xmlns:a16="http://schemas.microsoft.com/office/drawing/2014/main" id="{B4768CCF-7AE0-8D59-02CB-EBE5477D4209}"/>
              </a:ext>
            </a:extLst>
          </p:cNvPr>
          <p:cNvSpPr>
            <a:spLocks noChangeArrowheads="1"/>
          </p:cNvSpPr>
          <p:nvPr/>
        </p:nvSpPr>
        <p:spPr bwMode="auto">
          <a:xfrm>
            <a:off x="2597150" y="1365250"/>
            <a:ext cx="654050"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7968" name="矩形 34">
            <a:extLst>
              <a:ext uri="{FF2B5EF4-FFF2-40B4-BE49-F238E27FC236}">
                <a16:creationId xmlns:a16="http://schemas.microsoft.com/office/drawing/2014/main" id="{6605B5EB-3F0C-ECB9-6DA5-E7F65574C5B0}"/>
              </a:ext>
            </a:extLst>
          </p:cNvPr>
          <p:cNvSpPr>
            <a:spLocks noChangeArrowheads="1"/>
          </p:cNvSpPr>
          <p:nvPr/>
        </p:nvSpPr>
        <p:spPr bwMode="auto">
          <a:xfrm>
            <a:off x="158750" y="1400175"/>
            <a:ext cx="519113"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7969" name="矩形 35">
            <a:extLst>
              <a:ext uri="{FF2B5EF4-FFF2-40B4-BE49-F238E27FC236}">
                <a16:creationId xmlns:a16="http://schemas.microsoft.com/office/drawing/2014/main" id="{6441DD50-4C59-3D52-6651-8A6BD9B94F1D}"/>
              </a:ext>
            </a:extLst>
          </p:cNvPr>
          <p:cNvSpPr>
            <a:spLocks noChangeArrowheads="1"/>
          </p:cNvSpPr>
          <p:nvPr/>
        </p:nvSpPr>
        <p:spPr bwMode="auto">
          <a:xfrm>
            <a:off x="315913" y="5113338"/>
            <a:ext cx="519112"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7970" name="矩形 36">
            <a:extLst>
              <a:ext uri="{FF2B5EF4-FFF2-40B4-BE49-F238E27FC236}">
                <a16:creationId xmlns:a16="http://schemas.microsoft.com/office/drawing/2014/main" id="{FB53108D-A50E-1EEC-B9FB-25B16F67B631}"/>
              </a:ext>
            </a:extLst>
          </p:cNvPr>
          <p:cNvSpPr>
            <a:spLocks noChangeArrowheads="1"/>
          </p:cNvSpPr>
          <p:nvPr/>
        </p:nvSpPr>
        <p:spPr bwMode="auto">
          <a:xfrm>
            <a:off x="3386138" y="6118225"/>
            <a:ext cx="711200"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7971" name="矩形 39">
            <a:extLst>
              <a:ext uri="{FF2B5EF4-FFF2-40B4-BE49-F238E27FC236}">
                <a16:creationId xmlns:a16="http://schemas.microsoft.com/office/drawing/2014/main" id="{3A13BAD6-E9DB-AD58-C2FB-3CCB770E5624}"/>
              </a:ext>
            </a:extLst>
          </p:cNvPr>
          <p:cNvSpPr>
            <a:spLocks noChangeArrowheads="1"/>
          </p:cNvSpPr>
          <p:nvPr/>
        </p:nvSpPr>
        <p:spPr bwMode="auto">
          <a:xfrm>
            <a:off x="5926138" y="835025"/>
            <a:ext cx="949325"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7972" name="矩形 40">
            <a:extLst>
              <a:ext uri="{FF2B5EF4-FFF2-40B4-BE49-F238E27FC236}">
                <a16:creationId xmlns:a16="http://schemas.microsoft.com/office/drawing/2014/main" id="{3E74C731-6537-B549-E169-22608196E8B9}"/>
              </a:ext>
            </a:extLst>
          </p:cNvPr>
          <p:cNvSpPr>
            <a:spLocks noChangeArrowheads="1"/>
          </p:cNvSpPr>
          <p:nvPr/>
        </p:nvSpPr>
        <p:spPr bwMode="auto">
          <a:xfrm>
            <a:off x="7935913" y="1693863"/>
            <a:ext cx="835025" cy="293687"/>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7973" name="矩形 42">
            <a:extLst>
              <a:ext uri="{FF2B5EF4-FFF2-40B4-BE49-F238E27FC236}">
                <a16:creationId xmlns:a16="http://schemas.microsoft.com/office/drawing/2014/main" id="{691E9D28-6420-7797-6065-8F51311B85C9}"/>
              </a:ext>
            </a:extLst>
          </p:cNvPr>
          <p:cNvSpPr>
            <a:spLocks noChangeArrowheads="1"/>
          </p:cNvSpPr>
          <p:nvPr/>
        </p:nvSpPr>
        <p:spPr bwMode="auto">
          <a:xfrm>
            <a:off x="4640263" y="2054225"/>
            <a:ext cx="654050"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7974" name="矩形 43">
            <a:extLst>
              <a:ext uri="{FF2B5EF4-FFF2-40B4-BE49-F238E27FC236}">
                <a16:creationId xmlns:a16="http://schemas.microsoft.com/office/drawing/2014/main" id="{F29390B9-2898-7894-F078-4DD1DF7AC24C}"/>
              </a:ext>
            </a:extLst>
          </p:cNvPr>
          <p:cNvSpPr>
            <a:spLocks noChangeArrowheads="1"/>
          </p:cNvSpPr>
          <p:nvPr/>
        </p:nvSpPr>
        <p:spPr bwMode="auto">
          <a:xfrm>
            <a:off x="4492625" y="1139825"/>
            <a:ext cx="746125"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7975" name="矩形 50">
            <a:extLst>
              <a:ext uri="{FF2B5EF4-FFF2-40B4-BE49-F238E27FC236}">
                <a16:creationId xmlns:a16="http://schemas.microsoft.com/office/drawing/2014/main" id="{D629AE9F-3DD3-559E-F535-04B2614B0080}"/>
              </a:ext>
            </a:extLst>
          </p:cNvPr>
          <p:cNvSpPr>
            <a:spLocks noChangeArrowheads="1"/>
          </p:cNvSpPr>
          <p:nvPr/>
        </p:nvSpPr>
        <p:spPr bwMode="auto">
          <a:xfrm>
            <a:off x="4422775" y="0"/>
            <a:ext cx="4572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600"/>
              </a:lnSpc>
              <a:spcBef>
                <a:spcPct val="10000"/>
              </a:spcBef>
            </a:pP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5</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Load</a:t>
            </a:r>
            <a:r>
              <a:rPr lang="zh-CN" altLang="en-US" sz="1800">
                <a:latin typeface="微软雅黑" panose="020B0503020204020204" pitchFamily="34" charset="-122"/>
                <a:ea typeface="微软雅黑" panose="020B0503020204020204" pitchFamily="34" charset="-122"/>
              </a:rPr>
              <a:t>指令：地址已投机计算，还需两个时钟周期，记为 </a:t>
            </a:r>
            <a:r>
              <a:rPr lang="en-US" altLang="zh-CN" sz="1800">
                <a:latin typeface="微软雅黑" panose="020B0503020204020204" pitchFamily="34" charset="-122"/>
                <a:ea typeface="微软雅黑" panose="020B0503020204020204" pitchFamily="34" charset="-122"/>
              </a:rPr>
              <a:t>lwExec</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lwFinish</a:t>
            </a:r>
            <a:r>
              <a:rPr lang="zh-CN" altLang="en-US" sz="1800">
                <a:latin typeface="微软雅黑" panose="020B0503020204020204" pitchFamily="34" charset="-122"/>
                <a:ea typeface="微软雅黑" panose="020B0503020204020204" pitchFamily="34" charset="-122"/>
              </a:rPr>
              <a:t>状态</a:t>
            </a:r>
            <a:endParaRPr lang="en-US" altLang="zh-CN" sz="1800">
              <a:latin typeface="微软雅黑" panose="020B0503020204020204" pitchFamily="34" charset="-122"/>
              <a:ea typeface="微软雅黑" panose="020B0503020204020204" pitchFamily="34" charset="-122"/>
            </a:endParaRPr>
          </a:p>
        </p:txBody>
      </p:sp>
      <p:sp>
        <p:nvSpPr>
          <p:cNvPr id="41" name="TextBox 40">
            <a:extLst>
              <a:ext uri="{FF2B5EF4-FFF2-40B4-BE49-F238E27FC236}">
                <a16:creationId xmlns:a16="http://schemas.microsoft.com/office/drawing/2014/main" id="{16972CE6-25F3-CA69-7D77-006FA579C561}"/>
              </a:ext>
            </a:extLst>
          </p:cNvPr>
          <p:cNvSpPr txBox="1">
            <a:spLocks noChangeArrowheads="1"/>
          </p:cNvSpPr>
          <p:nvPr/>
        </p:nvSpPr>
        <p:spPr bwMode="auto">
          <a:xfrm>
            <a:off x="2913063" y="3392488"/>
            <a:ext cx="5083175" cy="8302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ea typeface="宋体" panose="02010600030101010101" pitchFamily="2" charset="-122"/>
              </a:rPr>
              <a:t>两个周期能合并吗？</a:t>
            </a:r>
            <a:r>
              <a:rPr lang="en-US" altLang="zh-CN" sz="2400">
                <a:ea typeface="宋体" panose="02010600030101010101" pitchFamily="2" charset="-122"/>
              </a:rPr>
              <a:t>——</a:t>
            </a:r>
            <a:r>
              <a:rPr lang="zh-CN" altLang="en-US" sz="2400">
                <a:ea typeface="宋体" panose="02010600030101010101" pitchFamily="2" charset="-122"/>
              </a:rPr>
              <a:t>可改</a:t>
            </a:r>
            <a:endParaRPr lang="en-US" altLang="zh-CN" sz="2400">
              <a:ea typeface="宋体" panose="02010600030101010101" pitchFamily="2" charset="-122"/>
            </a:endParaRPr>
          </a:p>
          <a:p>
            <a:r>
              <a:rPr lang="zh-CN" altLang="en-US" sz="2400">
                <a:ea typeface="宋体" panose="02010600030101010101" pitchFamily="2" charset="-122"/>
              </a:rPr>
              <a:t>带来什么问题？</a:t>
            </a:r>
            <a:r>
              <a:rPr lang="en-US" altLang="zh-CN" sz="2400">
                <a:ea typeface="宋体" panose="02010600030101010101" pitchFamily="2" charset="-122"/>
              </a:rPr>
              <a:t>——</a:t>
            </a:r>
            <a:r>
              <a:rPr lang="zh-CN" altLang="en-US" sz="2400">
                <a:ea typeface="宋体" panose="02010600030101010101" pitchFamily="2" charset="-122"/>
              </a:rPr>
              <a:t>时钟周期变长！</a:t>
            </a:r>
          </a:p>
        </p:txBody>
      </p:sp>
      <p:sp>
        <p:nvSpPr>
          <p:cNvPr id="42" name="TextBox 41">
            <a:extLst>
              <a:ext uri="{FF2B5EF4-FFF2-40B4-BE49-F238E27FC236}">
                <a16:creationId xmlns:a16="http://schemas.microsoft.com/office/drawing/2014/main" id="{20C071C7-027F-7E9E-3F03-FEE7C59EF23D}"/>
              </a:ext>
            </a:extLst>
          </p:cNvPr>
          <p:cNvSpPr txBox="1">
            <a:spLocks noChangeArrowheads="1"/>
          </p:cNvSpPr>
          <p:nvPr/>
        </p:nvSpPr>
        <p:spPr bwMode="auto">
          <a:xfrm>
            <a:off x="2924175" y="1978025"/>
            <a:ext cx="5081588" cy="120015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ea typeface="宋体" panose="02010600030101010101" pitchFamily="2" charset="-122"/>
              </a:rPr>
              <a:t>LwExec</a:t>
            </a:r>
            <a:r>
              <a:rPr lang="zh-CN" altLang="en-US" sz="2400">
                <a:ea typeface="宋体" panose="02010600030101010101" pitchFamily="2" charset="-122"/>
              </a:rPr>
              <a:t>里同时需要传输</a:t>
            </a:r>
            <a:r>
              <a:rPr lang="en-US" altLang="zh-CN" sz="2400">
                <a:ea typeface="宋体" panose="02010600030101010101" pitchFamily="2" charset="-122"/>
              </a:rPr>
              <a:t>MAR</a:t>
            </a:r>
            <a:r>
              <a:rPr lang="zh-CN" altLang="en-US" sz="2400">
                <a:ea typeface="宋体" panose="02010600030101010101" pitchFamily="2" charset="-122"/>
              </a:rPr>
              <a:t>的内容和主存读出的内容，有问题吗？</a:t>
            </a:r>
            <a:r>
              <a:rPr lang="en-US" altLang="zh-CN" sz="2400">
                <a:ea typeface="宋体" panose="02010600030101010101" pitchFamily="2" charset="-122"/>
              </a:rPr>
              <a:t>——AB</a:t>
            </a:r>
            <a:r>
              <a:rPr lang="zh-CN" altLang="en-US" sz="2400">
                <a:ea typeface="宋体" panose="02010600030101010101" pitchFamily="2" charset="-122"/>
              </a:rPr>
              <a:t>和</a:t>
            </a:r>
            <a:r>
              <a:rPr lang="en-US" altLang="zh-CN" sz="2400">
                <a:ea typeface="宋体" panose="02010600030101010101" pitchFamily="2" charset="-122"/>
              </a:rPr>
              <a:t>DB</a:t>
            </a:r>
            <a:r>
              <a:rPr lang="zh-CN" altLang="en-US" sz="2400">
                <a:ea typeface="宋体" panose="02010600030101010101" pitchFamily="2" charset="-122"/>
              </a:rPr>
              <a:t>分开就可以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35172">
                                            <p:txEl>
                                              <p:pRg st="0" end="0"/>
                                            </p:txEl>
                                          </p:spTgt>
                                        </p:tgtEl>
                                        <p:attrNameLst>
                                          <p:attrName>style.visibility</p:attrName>
                                        </p:attrNameLst>
                                      </p:cBhvr>
                                      <p:to>
                                        <p:strVal val="visible"/>
                                      </p:to>
                                    </p:set>
                                    <p:animEffect transition="in" filter="randombar(horizontal)">
                                      <p:cBhvr>
                                        <p:cTn id="7" dur="500"/>
                                        <p:tgtEl>
                                          <p:spTgt spid="13517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135173">
                                            <p:txEl>
                                              <p:pRg st="0" end="0"/>
                                            </p:txEl>
                                          </p:spTgt>
                                        </p:tgtEl>
                                        <p:attrNameLst>
                                          <p:attrName>style.visibility</p:attrName>
                                        </p:attrNameLst>
                                      </p:cBhvr>
                                      <p:to>
                                        <p:strVal val="visible"/>
                                      </p:to>
                                    </p:set>
                                    <p:animEffect transition="in" filter="randombar(horizontal)">
                                      <p:cBhvr>
                                        <p:cTn id="12" dur="500"/>
                                        <p:tgtEl>
                                          <p:spTgt spid="13517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135173">
                                            <p:txEl>
                                              <p:pRg st="1" end="1"/>
                                            </p:txEl>
                                          </p:spTgt>
                                        </p:tgtEl>
                                        <p:attrNameLst>
                                          <p:attrName>style.visibility</p:attrName>
                                        </p:attrNameLst>
                                      </p:cBhvr>
                                      <p:to>
                                        <p:strVal val="visible"/>
                                      </p:to>
                                    </p:set>
                                    <p:animEffect transition="in" filter="randombar(horizontal)">
                                      <p:cBhvr>
                                        <p:cTn id="17" dur="500"/>
                                        <p:tgtEl>
                                          <p:spTgt spid="13517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linds(horizontal)">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图片 2">
            <a:extLst>
              <a:ext uri="{FF2B5EF4-FFF2-40B4-BE49-F238E27FC236}">
                <a16:creationId xmlns:a16="http://schemas.microsoft.com/office/drawing/2014/main" id="{0D10529B-BC9F-B1EF-C8DE-61EBB3609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8" y="563563"/>
            <a:ext cx="892492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Rectangle 2">
            <a:extLst>
              <a:ext uri="{FF2B5EF4-FFF2-40B4-BE49-F238E27FC236}">
                <a16:creationId xmlns:a16="http://schemas.microsoft.com/office/drawing/2014/main" id="{682EB146-8049-6349-8CF5-98F05DC38A47}"/>
              </a:ext>
            </a:extLst>
          </p:cNvPr>
          <p:cNvSpPr>
            <a:spLocks noGrp="1" noChangeArrowheads="1"/>
          </p:cNvSpPr>
          <p:nvPr>
            <p:ph type="title"/>
          </p:nvPr>
        </p:nvSpPr>
        <p:spPr>
          <a:xfrm>
            <a:off x="444500" y="163513"/>
            <a:ext cx="3941763" cy="427037"/>
          </a:xfrm>
        </p:spPr>
        <p:txBody>
          <a:bodyPr/>
          <a:lstStyle/>
          <a:p>
            <a:r>
              <a:rPr lang="zh-CN" altLang="en-US">
                <a:ea typeface="宋体" panose="02010600030101010101" pitchFamily="2" charset="-122"/>
              </a:rPr>
              <a:t>各类指令执行过程分析</a:t>
            </a:r>
          </a:p>
        </p:txBody>
      </p:sp>
      <p:sp>
        <p:nvSpPr>
          <p:cNvPr id="136196" name="Rectangle 3">
            <a:extLst>
              <a:ext uri="{FF2B5EF4-FFF2-40B4-BE49-F238E27FC236}">
                <a16:creationId xmlns:a16="http://schemas.microsoft.com/office/drawing/2014/main" id="{E55450DE-7907-825B-E7D9-4AFBC8E0D939}"/>
              </a:ext>
            </a:extLst>
          </p:cNvPr>
          <p:cNvSpPr>
            <a:spLocks noGrp="1" noChangeArrowheads="1"/>
          </p:cNvSpPr>
          <p:nvPr>
            <p:ph idx="1"/>
          </p:nvPr>
        </p:nvSpPr>
        <p:spPr>
          <a:xfrm>
            <a:off x="233363" y="2557463"/>
            <a:ext cx="4187825" cy="1058862"/>
          </a:xfrm>
        </p:spPr>
        <p:txBody>
          <a:bodyPr/>
          <a:lstStyle/>
          <a:p>
            <a:pPr marL="0" indent="0">
              <a:lnSpc>
                <a:spcPts val="2700"/>
              </a:lnSpc>
              <a:spcBef>
                <a:spcPct val="10000"/>
              </a:spcBef>
              <a:buFontTx/>
              <a:buNone/>
            </a:pPr>
            <a:r>
              <a:rPr lang="zh-CN" altLang="en-US">
                <a:solidFill>
                  <a:srgbClr val="0A10F4"/>
                </a:solidFill>
                <a:latin typeface="微软雅黑" panose="020B0503020204020204" pitchFamily="34" charset="-122"/>
                <a:ea typeface="微软雅黑" panose="020B0503020204020204" pitchFamily="34" charset="-122"/>
              </a:rPr>
              <a:t>将</a:t>
            </a:r>
            <a:r>
              <a:rPr lang="en-US" altLang="zh-CN">
                <a:solidFill>
                  <a:srgbClr val="0A10F4"/>
                </a:solidFill>
                <a:latin typeface="微软雅黑" panose="020B0503020204020204" pitchFamily="34" charset="-122"/>
                <a:ea typeface="微软雅黑" panose="020B0503020204020204" pitchFamily="34" charset="-122"/>
              </a:rPr>
              <a:t>Rt</a:t>
            </a:r>
            <a:r>
              <a:rPr lang="zh-CN" altLang="en-US">
                <a:solidFill>
                  <a:srgbClr val="0A10F4"/>
                </a:solidFill>
                <a:latin typeface="微软雅黑" panose="020B0503020204020204" pitchFamily="34" charset="-122"/>
                <a:ea typeface="微软雅黑" panose="020B0503020204020204" pitchFamily="34" charset="-122"/>
              </a:rPr>
              <a:t>的内容写入</a:t>
            </a:r>
            <a:r>
              <a:rPr lang="en-US" altLang="zh-CN">
                <a:solidFill>
                  <a:srgbClr val="0A10F4"/>
                </a:solidFill>
                <a:latin typeface="微软雅黑" panose="020B0503020204020204" pitchFamily="34" charset="-122"/>
                <a:ea typeface="微软雅黑" panose="020B0503020204020204" pitchFamily="34" charset="-122"/>
              </a:rPr>
              <a:t>MDR</a:t>
            </a:r>
            <a:r>
              <a:rPr lang="zh-CN" altLang="en-US">
                <a:solidFill>
                  <a:srgbClr val="0A10F4"/>
                </a:solidFill>
                <a:latin typeface="微软雅黑" panose="020B0503020204020204" pitchFamily="34" charset="-122"/>
                <a:ea typeface="微软雅黑" panose="020B0503020204020204" pitchFamily="34" charset="-122"/>
              </a:rPr>
              <a:t>，再将</a:t>
            </a:r>
            <a:r>
              <a:rPr lang="en-US" altLang="zh-CN">
                <a:solidFill>
                  <a:srgbClr val="0A10F4"/>
                </a:solidFill>
                <a:latin typeface="微软雅黑" panose="020B0503020204020204" pitchFamily="34" charset="-122"/>
                <a:ea typeface="微软雅黑" panose="020B0503020204020204" pitchFamily="34" charset="-122"/>
              </a:rPr>
              <a:t>MDR</a:t>
            </a:r>
            <a:r>
              <a:rPr lang="zh-CN" altLang="en-US">
                <a:solidFill>
                  <a:srgbClr val="0A10F4"/>
                </a:solidFill>
                <a:latin typeface="微软雅黑" panose="020B0503020204020204" pitchFamily="34" charset="-122"/>
                <a:ea typeface="微软雅黑" panose="020B0503020204020204" pitchFamily="34" charset="-122"/>
              </a:rPr>
              <a:t>的内容写入投机计算好的主存单元中（地址在</a:t>
            </a:r>
            <a:r>
              <a:rPr lang="en-US" altLang="zh-CN">
                <a:solidFill>
                  <a:srgbClr val="0A10F4"/>
                </a:solidFill>
                <a:latin typeface="微软雅黑" panose="020B0503020204020204" pitchFamily="34" charset="-122"/>
                <a:ea typeface="微软雅黑" panose="020B0503020204020204" pitchFamily="34" charset="-122"/>
              </a:rPr>
              <a:t>MAR</a:t>
            </a:r>
            <a:r>
              <a:rPr lang="zh-CN" altLang="en-US">
                <a:solidFill>
                  <a:srgbClr val="0A10F4"/>
                </a:solidFill>
                <a:latin typeface="微软雅黑" panose="020B0503020204020204" pitchFamily="34" charset="-122"/>
                <a:ea typeface="微软雅黑" panose="020B0503020204020204" pitchFamily="34" charset="-122"/>
              </a:rPr>
              <a:t>中）。</a:t>
            </a:r>
            <a:endParaRPr lang="en-US" altLang="zh-CN">
              <a:latin typeface="微软雅黑" panose="020B0503020204020204" pitchFamily="34" charset="-122"/>
              <a:ea typeface="微软雅黑" panose="020B0503020204020204" pitchFamily="34" charset="-122"/>
            </a:endParaRPr>
          </a:p>
        </p:txBody>
      </p:sp>
      <p:cxnSp>
        <p:nvCxnSpPr>
          <p:cNvPr id="45" name="直接连接符 44">
            <a:extLst>
              <a:ext uri="{FF2B5EF4-FFF2-40B4-BE49-F238E27FC236}">
                <a16:creationId xmlns:a16="http://schemas.microsoft.com/office/drawing/2014/main" id="{23DA291B-4E12-133D-1AE8-E4A21A750512}"/>
              </a:ext>
            </a:extLst>
          </p:cNvPr>
          <p:cNvCxnSpPr/>
          <p:nvPr/>
        </p:nvCxnSpPr>
        <p:spPr bwMode="auto">
          <a:xfrm>
            <a:off x="4953000" y="2911475"/>
            <a:ext cx="0" cy="1331913"/>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A7619B0-AB52-A9F2-C283-978815502CD8}"/>
              </a:ext>
            </a:extLst>
          </p:cNvPr>
          <p:cNvCxnSpPr/>
          <p:nvPr/>
        </p:nvCxnSpPr>
        <p:spPr bwMode="auto">
          <a:xfrm>
            <a:off x="2136775" y="731838"/>
            <a:ext cx="0" cy="75565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65945DB-964B-1718-C213-EABA4E3A36EC}"/>
              </a:ext>
            </a:extLst>
          </p:cNvPr>
          <p:cNvCxnSpPr/>
          <p:nvPr/>
        </p:nvCxnSpPr>
        <p:spPr bwMode="auto">
          <a:xfrm>
            <a:off x="8978900" y="715963"/>
            <a:ext cx="0" cy="5364162"/>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3545F89-F192-F5E5-3729-45A6D67725C5}"/>
              </a:ext>
            </a:extLst>
          </p:cNvPr>
          <p:cNvCxnSpPr/>
          <p:nvPr/>
        </p:nvCxnSpPr>
        <p:spPr bwMode="auto">
          <a:xfrm>
            <a:off x="1831975" y="4748213"/>
            <a:ext cx="1439863"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D1CC116-6E99-E4F5-36E4-05AC297ED6AF}"/>
              </a:ext>
            </a:extLst>
          </p:cNvPr>
          <p:cNvCxnSpPr/>
          <p:nvPr/>
        </p:nvCxnSpPr>
        <p:spPr bwMode="auto">
          <a:xfrm>
            <a:off x="2111375" y="703263"/>
            <a:ext cx="6875463"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65CAC4C-08AB-A504-757A-9B67094C03B1}"/>
              </a:ext>
            </a:extLst>
          </p:cNvPr>
          <p:cNvCxnSpPr/>
          <p:nvPr/>
        </p:nvCxnSpPr>
        <p:spPr bwMode="auto">
          <a:xfrm>
            <a:off x="3013075" y="6043613"/>
            <a:ext cx="597535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91DFE0C-14A9-D512-B269-B8313D043F05}"/>
              </a:ext>
            </a:extLst>
          </p:cNvPr>
          <p:cNvCxnSpPr/>
          <p:nvPr/>
        </p:nvCxnSpPr>
        <p:spPr bwMode="auto">
          <a:xfrm>
            <a:off x="3025775" y="6030913"/>
            <a:ext cx="0" cy="396875"/>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421659E-8FFA-10D6-05A4-A46CA6B9979A}"/>
              </a:ext>
            </a:extLst>
          </p:cNvPr>
          <p:cNvCxnSpPr/>
          <p:nvPr/>
        </p:nvCxnSpPr>
        <p:spPr bwMode="auto">
          <a:xfrm>
            <a:off x="2549525" y="5891213"/>
            <a:ext cx="0" cy="541337"/>
          </a:xfrm>
          <a:prstGeom prst="line">
            <a:avLst/>
          </a:prstGeom>
          <a:ln w="571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D544A34-26E7-5772-8A1B-D19912C427B4}"/>
              </a:ext>
            </a:extLst>
          </p:cNvPr>
          <p:cNvCxnSpPr/>
          <p:nvPr/>
        </p:nvCxnSpPr>
        <p:spPr bwMode="auto">
          <a:xfrm>
            <a:off x="2549525" y="5916613"/>
            <a:ext cx="6335713" cy="0"/>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1DC363F-2561-BA03-25F0-A20D26AC5453}"/>
              </a:ext>
            </a:extLst>
          </p:cNvPr>
          <p:cNvCxnSpPr/>
          <p:nvPr/>
        </p:nvCxnSpPr>
        <p:spPr bwMode="auto">
          <a:xfrm>
            <a:off x="8867775" y="804863"/>
            <a:ext cx="0" cy="5148262"/>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CE742AD-8A6B-FFBE-CD6E-8DABB56672A2}"/>
              </a:ext>
            </a:extLst>
          </p:cNvPr>
          <p:cNvCxnSpPr/>
          <p:nvPr/>
        </p:nvCxnSpPr>
        <p:spPr bwMode="auto">
          <a:xfrm>
            <a:off x="5613400" y="830263"/>
            <a:ext cx="3276600" cy="0"/>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BC2B6B65-6A8B-5FED-41AA-8FEE310F5AFC}"/>
              </a:ext>
            </a:extLst>
          </p:cNvPr>
          <p:cNvCxnSpPr/>
          <p:nvPr/>
        </p:nvCxnSpPr>
        <p:spPr bwMode="auto">
          <a:xfrm>
            <a:off x="6932613" y="1662113"/>
            <a:ext cx="288925" cy="0"/>
          </a:xfrm>
          <a:prstGeom prst="line">
            <a:avLst/>
          </a:prstGeom>
          <a:ln w="571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775D6ED-D9FF-0B37-85DA-0BBFB4CA8A07}"/>
              </a:ext>
            </a:extLst>
          </p:cNvPr>
          <p:cNvCxnSpPr/>
          <p:nvPr/>
        </p:nvCxnSpPr>
        <p:spPr bwMode="auto">
          <a:xfrm>
            <a:off x="5919788" y="1498600"/>
            <a:ext cx="755650" cy="0"/>
          </a:xfrm>
          <a:prstGeom prst="line">
            <a:avLst/>
          </a:prstGeom>
          <a:ln w="571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EDD0D91F-5C7F-EC1F-F160-C93A01575FD7}"/>
              </a:ext>
            </a:extLst>
          </p:cNvPr>
          <p:cNvCxnSpPr/>
          <p:nvPr/>
        </p:nvCxnSpPr>
        <p:spPr bwMode="auto">
          <a:xfrm>
            <a:off x="5632450" y="830263"/>
            <a:ext cx="0" cy="395287"/>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977907D2-6C8C-2B23-2EDB-9D5CC31BDDC3}"/>
              </a:ext>
            </a:extLst>
          </p:cNvPr>
          <p:cNvCxnSpPr/>
          <p:nvPr/>
        </p:nvCxnSpPr>
        <p:spPr bwMode="auto">
          <a:xfrm>
            <a:off x="7202488" y="1662113"/>
            <a:ext cx="0" cy="1260475"/>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7FE09778-3FBD-E6AF-F566-32E36D79CD56}"/>
              </a:ext>
            </a:extLst>
          </p:cNvPr>
          <p:cNvCxnSpPr/>
          <p:nvPr/>
        </p:nvCxnSpPr>
        <p:spPr bwMode="auto">
          <a:xfrm>
            <a:off x="6553200" y="2911475"/>
            <a:ext cx="649288" cy="0"/>
          </a:xfrm>
          <a:prstGeom prst="line">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265CDA4A-4B94-1AE9-73FB-C90C40B47DAB}"/>
              </a:ext>
            </a:extLst>
          </p:cNvPr>
          <p:cNvCxnSpPr/>
          <p:nvPr/>
        </p:nvCxnSpPr>
        <p:spPr bwMode="auto">
          <a:xfrm>
            <a:off x="4938713" y="2898775"/>
            <a:ext cx="504825" cy="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130B861-A6E7-41BD-E536-F5912F5D8824}"/>
              </a:ext>
            </a:extLst>
          </p:cNvPr>
          <p:cNvCxnSpPr/>
          <p:nvPr/>
        </p:nvCxnSpPr>
        <p:spPr bwMode="auto">
          <a:xfrm>
            <a:off x="3271838" y="4241800"/>
            <a:ext cx="1692275"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C69F4675-17FB-3B84-99AC-C3FB2E68CE54}"/>
              </a:ext>
            </a:extLst>
          </p:cNvPr>
          <p:cNvCxnSpPr/>
          <p:nvPr/>
        </p:nvCxnSpPr>
        <p:spPr bwMode="auto">
          <a:xfrm>
            <a:off x="3265488" y="4229100"/>
            <a:ext cx="0" cy="53975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50D0D6B0-91B5-0160-BE78-B80F5F2C041F}"/>
              </a:ext>
            </a:extLst>
          </p:cNvPr>
          <p:cNvCxnSpPr/>
          <p:nvPr/>
        </p:nvCxnSpPr>
        <p:spPr bwMode="auto">
          <a:xfrm>
            <a:off x="1831975" y="4721225"/>
            <a:ext cx="0" cy="360363"/>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3">
            <a:extLst>
              <a:ext uri="{FF2B5EF4-FFF2-40B4-BE49-F238E27FC236}">
                <a16:creationId xmlns:a16="http://schemas.microsoft.com/office/drawing/2014/main" id="{1F17C27E-BA90-03D0-D62B-2D8E26EAD6F0}"/>
              </a:ext>
            </a:extLst>
          </p:cNvPr>
          <p:cNvSpPr txBox="1">
            <a:spLocks noChangeArrowheads="1"/>
          </p:cNvSpPr>
          <p:nvPr/>
        </p:nvSpPr>
        <p:spPr bwMode="auto">
          <a:xfrm>
            <a:off x="4117975" y="4235450"/>
            <a:ext cx="4638675"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a:lnSpc>
                <a:spcPts val="2400"/>
              </a:lnSpc>
              <a:spcBef>
                <a:spcPct val="10000"/>
              </a:spcBef>
            </a:pPr>
            <a:r>
              <a:rPr lang="en-US" altLang="zh-CN" sz="1800">
                <a:solidFill>
                  <a:srgbClr val="A50021"/>
                </a:solidFill>
                <a:latin typeface="微软雅黑" panose="020B0503020204020204" pitchFamily="34" charset="-122"/>
                <a:ea typeface="微软雅黑" panose="020B0503020204020204" pitchFamily="34" charset="-122"/>
              </a:rPr>
              <a:t>swExec</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MDRMUX=1</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FF0000"/>
                </a:solidFill>
                <a:latin typeface="微软雅黑" panose="020B0503020204020204" pitchFamily="34" charset="-122"/>
                <a:ea typeface="微软雅黑" panose="020B0503020204020204" pitchFamily="34" charset="-122"/>
              </a:rPr>
              <a:t>MDRWr=1</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 MARout=1</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PCout=0</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FF0000"/>
                </a:solidFill>
                <a:latin typeface="微软雅黑" panose="020B0503020204020204" pitchFamily="34" charset="-122"/>
                <a:ea typeface="微软雅黑" panose="020B0503020204020204" pitchFamily="34" charset="-122"/>
              </a:rPr>
              <a:t> MemWr=0</a:t>
            </a:r>
            <a:r>
              <a:rPr lang="zh-CN" altLang="en-US" sz="1800">
                <a:solidFill>
                  <a:srgbClr val="0A10F4"/>
                </a:solidFill>
                <a:latin typeface="微软雅黑" panose="020B0503020204020204" pitchFamily="34" charset="-122"/>
                <a:ea typeface="微软雅黑" panose="020B0503020204020204" pitchFamily="34" charset="-122"/>
              </a:rPr>
              <a:t> 、其他写使能信号全部为</a:t>
            </a:r>
            <a:r>
              <a:rPr lang="en-US" altLang="zh-CN" sz="1800">
                <a:solidFill>
                  <a:srgbClr val="0A10F4"/>
                </a:solidFill>
                <a:latin typeface="微软雅黑" panose="020B0503020204020204" pitchFamily="34" charset="-122"/>
                <a:ea typeface="微软雅黑" panose="020B0503020204020204" pitchFamily="34" charset="-122"/>
              </a:rPr>
              <a:t>0</a:t>
            </a:r>
            <a:r>
              <a:rPr lang="zh-CN" altLang="en-US" sz="1800">
                <a:solidFill>
                  <a:srgbClr val="0A10F4"/>
                </a:solidFill>
                <a:latin typeface="微软雅黑" panose="020B0503020204020204" pitchFamily="34" charset="-122"/>
                <a:ea typeface="微软雅黑" panose="020B0503020204020204" pitchFamily="34" charset="-122"/>
              </a:rPr>
              <a:t>。</a:t>
            </a:r>
            <a:endParaRPr lang="en-US" altLang="zh-CN" sz="1800">
              <a:solidFill>
                <a:srgbClr val="0A10F4"/>
              </a:solidFill>
              <a:latin typeface="微软雅黑" panose="020B0503020204020204" pitchFamily="34" charset="-122"/>
              <a:ea typeface="微软雅黑" panose="020B0503020204020204" pitchFamily="34" charset="-122"/>
            </a:endParaRPr>
          </a:p>
          <a:p>
            <a:pPr>
              <a:lnSpc>
                <a:spcPts val="2400"/>
              </a:lnSpc>
              <a:spcBef>
                <a:spcPct val="10000"/>
              </a:spcBef>
            </a:pPr>
            <a:r>
              <a:rPr lang="en-US" altLang="zh-CN" sz="1800">
                <a:solidFill>
                  <a:srgbClr val="C00000"/>
                </a:solidFill>
                <a:latin typeface="微软雅黑" panose="020B0503020204020204" pitchFamily="34" charset="-122"/>
                <a:ea typeface="微软雅黑" panose="020B0503020204020204" pitchFamily="34" charset="-122"/>
              </a:rPr>
              <a:t>swFi</a:t>
            </a:r>
            <a:r>
              <a:rPr lang="en-US" altLang="zh-CN" sz="1800">
                <a:solidFill>
                  <a:srgbClr val="A50021"/>
                </a:solidFill>
                <a:latin typeface="微软雅黑" panose="020B0503020204020204" pitchFamily="34" charset="-122"/>
                <a:ea typeface="微软雅黑" panose="020B0503020204020204" pitchFamily="34" charset="-122"/>
              </a:rPr>
              <a:t>nish</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MARout=1</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PCout=0</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FF0000"/>
                </a:solidFill>
                <a:latin typeface="微软雅黑" panose="020B0503020204020204" pitchFamily="34" charset="-122"/>
                <a:ea typeface="微软雅黑" panose="020B0503020204020204" pitchFamily="34" charset="-122"/>
              </a:rPr>
              <a:t>MemWr=1</a:t>
            </a:r>
            <a:r>
              <a:rPr lang="zh-CN" altLang="en-US" sz="1800">
                <a:solidFill>
                  <a:srgbClr val="0A10F4"/>
                </a:solidFill>
                <a:latin typeface="微软雅黑" panose="020B0503020204020204" pitchFamily="34" charset="-122"/>
                <a:ea typeface="微软雅黑" panose="020B0503020204020204" pitchFamily="34" charset="-122"/>
              </a:rPr>
              <a:t>、其他写使能信号全部为</a:t>
            </a:r>
            <a:r>
              <a:rPr lang="en-US" altLang="zh-CN" sz="1800">
                <a:solidFill>
                  <a:srgbClr val="0A10F4"/>
                </a:solidFill>
                <a:latin typeface="微软雅黑" panose="020B0503020204020204" pitchFamily="34" charset="-122"/>
                <a:ea typeface="微软雅黑" panose="020B0503020204020204" pitchFamily="34" charset="-122"/>
              </a:rPr>
              <a:t>0</a:t>
            </a:r>
            <a:r>
              <a:rPr lang="zh-CN" altLang="en-US" sz="1800">
                <a:solidFill>
                  <a:srgbClr val="0A10F4"/>
                </a:solidFill>
                <a:latin typeface="微软雅黑" panose="020B0503020204020204" pitchFamily="34" charset="-122"/>
                <a:ea typeface="微软雅黑" panose="020B0503020204020204" pitchFamily="34" charset="-122"/>
              </a:rPr>
              <a:t>。</a:t>
            </a:r>
            <a:endParaRPr lang="en-US" altLang="zh-CN" sz="1800">
              <a:solidFill>
                <a:srgbClr val="0A10F4"/>
              </a:solidFill>
              <a:latin typeface="微软雅黑" panose="020B0503020204020204" pitchFamily="34" charset="-122"/>
              <a:ea typeface="微软雅黑" panose="020B0503020204020204" pitchFamily="34" charset="-122"/>
            </a:endParaRPr>
          </a:p>
        </p:txBody>
      </p:sp>
      <p:sp>
        <p:nvSpPr>
          <p:cNvPr id="168985" name="矩形 26">
            <a:extLst>
              <a:ext uri="{FF2B5EF4-FFF2-40B4-BE49-F238E27FC236}">
                <a16:creationId xmlns:a16="http://schemas.microsoft.com/office/drawing/2014/main" id="{09DDDD4C-29B5-8AEB-8145-116B14031D3F}"/>
              </a:ext>
            </a:extLst>
          </p:cNvPr>
          <p:cNvSpPr>
            <a:spLocks noChangeArrowheads="1"/>
          </p:cNvSpPr>
          <p:nvPr/>
        </p:nvSpPr>
        <p:spPr bwMode="auto">
          <a:xfrm>
            <a:off x="0" y="925513"/>
            <a:ext cx="677863" cy="293687"/>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8986" name="矩形 27">
            <a:extLst>
              <a:ext uri="{FF2B5EF4-FFF2-40B4-BE49-F238E27FC236}">
                <a16:creationId xmlns:a16="http://schemas.microsoft.com/office/drawing/2014/main" id="{FBFA7018-4B66-9B80-0C4B-05DBFD1024D8}"/>
              </a:ext>
            </a:extLst>
          </p:cNvPr>
          <p:cNvSpPr>
            <a:spLocks noChangeArrowheads="1"/>
          </p:cNvSpPr>
          <p:nvPr/>
        </p:nvSpPr>
        <p:spPr bwMode="auto">
          <a:xfrm>
            <a:off x="2427288" y="892175"/>
            <a:ext cx="677862" cy="293688"/>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8987" name="矩形 28">
            <a:extLst>
              <a:ext uri="{FF2B5EF4-FFF2-40B4-BE49-F238E27FC236}">
                <a16:creationId xmlns:a16="http://schemas.microsoft.com/office/drawing/2014/main" id="{3055DAE4-0910-F460-C883-F5E0DF19126F}"/>
              </a:ext>
            </a:extLst>
          </p:cNvPr>
          <p:cNvSpPr>
            <a:spLocks noChangeArrowheads="1"/>
          </p:cNvSpPr>
          <p:nvPr/>
        </p:nvSpPr>
        <p:spPr bwMode="auto">
          <a:xfrm>
            <a:off x="2597150" y="1365250"/>
            <a:ext cx="654050"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8988" name="矩形 31">
            <a:extLst>
              <a:ext uri="{FF2B5EF4-FFF2-40B4-BE49-F238E27FC236}">
                <a16:creationId xmlns:a16="http://schemas.microsoft.com/office/drawing/2014/main" id="{413D6B4A-5846-02C6-6A0F-FF1B4537DF45}"/>
              </a:ext>
            </a:extLst>
          </p:cNvPr>
          <p:cNvSpPr>
            <a:spLocks noChangeArrowheads="1"/>
          </p:cNvSpPr>
          <p:nvPr/>
        </p:nvSpPr>
        <p:spPr bwMode="auto">
          <a:xfrm>
            <a:off x="158750" y="1400175"/>
            <a:ext cx="519113"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8989" name="矩形 32">
            <a:extLst>
              <a:ext uri="{FF2B5EF4-FFF2-40B4-BE49-F238E27FC236}">
                <a16:creationId xmlns:a16="http://schemas.microsoft.com/office/drawing/2014/main" id="{44F58E69-D047-E628-7C64-84936351F51E}"/>
              </a:ext>
            </a:extLst>
          </p:cNvPr>
          <p:cNvSpPr>
            <a:spLocks noChangeArrowheads="1"/>
          </p:cNvSpPr>
          <p:nvPr/>
        </p:nvSpPr>
        <p:spPr bwMode="auto">
          <a:xfrm>
            <a:off x="315913" y="5113338"/>
            <a:ext cx="519112"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8990" name="矩形 33">
            <a:extLst>
              <a:ext uri="{FF2B5EF4-FFF2-40B4-BE49-F238E27FC236}">
                <a16:creationId xmlns:a16="http://schemas.microsoft.com/office/drawing/2014/main" id="{4C725129-FDE2-6585-139F-10A5D0401AD8}"/>
              </a:ext>
            </a:extLst>
          </p:cNvPr>
          <p:cNvSpPr>
            <a:spLocks noChangeArrowheads="1"/>
          </p:cNvSpPr>
          <p:nvPr/>
        </p:nvSpPr>
        <p:spPr bwMode="auto">
          <a:xfrm>
            <a:off x="3386138" y="6118225"/>
            <a:ext cx="711200"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8991" name="矩形 36">
            <a:extLst>
              <a:ext uri="{FF2B5EF4-FFF2-40B4-BE49-F238E27FC236}">
                <a16:creationId xmlns:a16="http://schemas.microsoft.com/office/drawing/2014/main" id="{146A4231-8707-3782-9AFA-FF34D3712AD9}"/>
              </a:ext>
            </a:extLst>
          </p:cNvPr>
          <p:cNvSpPr>
            <a:spLocks noChangeArrowheads="1"/>
          </p:cNvSpPr>
          <p:nvPr/>
        </p:nvSpPr>
        <p:spPr bwMode="auto">
          <a:xfrm>
            <a:off x="5926138" y="835025"/>
            <a:ext cx="949325"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8992" name="矩形 37">
            <a:extLst>
              <a:ext uri="{FF2B5EF4-FFF2-40B4-BE49-F238E27FC236}">
                <a16:creationId xmlns:a16="http://schemas.microsoft.com/office/drawing/2014/main" id="{733DF656-5AD0-B4F9-9154-FBCA75054BAB}"/>
              </a:ext>
            </a:extLst>
          </p:cNvPr>
          <p:cNvSpPr>
            <a:spLocks noChangeArrowheads="1"/>
          </p:cNvSpPr>
          <p:nvPr/>
        </p:nvSpPr>
        <p:spPr bwMode="auto">
          <a:xfrm>
            <a:off x="7935913" y="1693863"/>
            <a:ext cx="835025" cy="293687"/>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8993" name="矩形 39">
            <a:extLst>
              <a:ext uri="{FF2B5EF4-FFF2-40B4-BE49-F238E27FC236}">
                <a16:creationId xmlns:a16="http://schemas.microsoft.com/office/drawing/2014/main" id="{2AB90A2C-C655-8D88-AD0B-AA46C89514A3}"/>
              </a:ext>
            </a:extLst>
          </p:cNvPr>
          <p:cNvSpPr>
            <a:spLocks noChangeArrowheads="1"/>
          </p:cNvSpPr>
          <p:nvPr/>
        </p:nvSpPr>
        <p:spPr bwMode="auto">
          <a:xfrm>
            <a:off x="4640263" y="2054225"/>
            <a:ext cx="654050"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8994" name="矩形 40">
            <a:extLst>
              <a:ext uri="{FF2B5EF4-FFF2-40B4-BE49-F238E27FC236}">
                <a16:creationId xmlns:a16="http://schemas.microsoft.com/office/drawing/2014/main" id="{8E3E4993-9554-9FB0-FCFA-070E94973B41}"/>
              </a:ext>
            </a:extLst>
          </p:cNvPr>
          <p:cNvSpPr>
            <a:spLocks noChangeArrowheads="1"/>
          </p:cNvSpPr>
          <p:nvPr/>
        </p:nvSpPr>
        <p:spPr bwMode="auto">
          <a:xfrm>
            <a:off x="4492625" y="1139825"/>
            <a:ext cx="746125"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68995" name="矩形 43">
            <a:extLst>
              <a:ext uri="{FF2B5EF4-FFF2-40B4-BE49-F238E27FC236}">
                <a16:creationId xmlns:a16="http://schemas.microsoft.com/office/drawing/2014/main" id="{EA2354BF-D761-576D-79FA-54B5F660A7EF}"/>
              </a:ext>
            </a:extLst>
          </p:cNvPr>
          <p:cNvSpPr>
            <a:spLocks noChangeArrowheads="1"/>
          </p:cNvSpPr>
          <p:nvPr/>
        </p:nvSpPr>
        <p:spPr bwMode="auto">
          <a:xfrm>
            <a:off x="4252913" y="0"/>
            <a:ext cx="489108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ct val="10000"/>
              </a:spcBef>
            </a:pP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Store</a:t>
            </a:r>
            <a:r>
              <a:rPr lang="zh-CN" altLang="en-US" sz="1800">
                <a:latin typeface="微软雅黑" panose="020B0503020204020204" pitchFamily="34" charset="-122"/>
                <a:ea typeface="微软雅黑" panose="020B0503020204020204" pitchFamily="34" charset="-122"/>
              </a:rPr>
              <a:t>指令：地址已投机计算，还需两个时钟周期，记为 </a:t>
            </a:r>
            <a:r>
              <a:rPr lang="en-US" altLang="zh-CN" sz="1800">
                <a:latin typeface="微软雅黑" panose="020B0503020204020204" pitchFamily="34" charset="-122"/>
                <a:ea typeface="微软雅黑" panose="020B0503020204020204" pitchFamily="34" charset="-122"/>
              </a:rPr>
              <a:t>swExec</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swFinish</a:t>
            </a:r>
            <a:r>
              <a:rPr lang="zh-CN" altLang="en-US" sz="1800">
                <a:latin typeface="微软雅黑" panose="020B0503020204020204" pitchFamily="34" charset="-122"/>
                <a:ea typeface="微软雅黑" panose="020B0503020204020204" pitchFamily="34" charset="-122"/>
              </a:rPr>
              <a:t>状态</a:t>
            </a:r>
            <a:endParaRPr lang="en-US" altLang="zh-CN" sz="1800">
              <a:latin typeface="微软雅黑" panose="020B0503020204020204" pitchFamily="34" charset="-122"/>
              <a:ea typeface="微软雅黑" panose="020B0503020204020204" pitchFamily="34" charset="-122"/>
            </a:endParaRPr>
          </a:p>
        </p:txBody>
      </p:sp>
      <p:sp>
        <p:nvSpPr>
          <p:cNvPr id="37" name="TextBox 36">
            <a:extLst>
              <a:ext uri="{FF2B5EF4-FFF2-40B4-BE49-F238E27FC236}">
                <a16:creationId xmlns:a16="http://schemas.microsoft.com/office/drawing/2014/main" id="{0C223BBF-D90A-8D00-57FE-518A876936E9}"/>
              </a:ext>
            </a:extLst>
          </p:cNvPr>
          <p:cNvSpPr txBox="1">
            <a:spLocks noChangeArrowheads="1"/>
          </p:cNvSpPr>
          <p:nvPr/>
        </p:nvSpPr>
        <p:spPr bwMode="auto">
          <a:xfrm>
            <a:off x="2913063" y="3392488"/>
            <a:ext cx="5443537" cy="8302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ea typeface="宋体" panose="02010600030101010101" pitchFamily="2" charset="-122"/>
              </a:rPr>
              <a:t>两个周期能合并吗？</a:t>
            </a:r>
            <a:r>
              <a:rPr lang="en-US" altLang="zh-CN" sz="2400">
                <a:ea typeface="宋体" panose="02010600030101010101" pitchFamily="2" charset="-122"/>
              </a:rPr>
              <a:t>——</a:t>
            </a:r>
            <a:r>
              <a:rPr lang="zh-CN" altLang="en-US" sz="2400">
                <a:ea typeface="宋体" panose="02010600030101010101" pitchFamily="2" charset="-122"/>
              </a:rPr>
              <a:t>要看这里的主存写入如何受时钟控制，可能会出错。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36196">
                                            <p:txEl>
                                              <p:pRg st="0" end="0"/>
                                            </p:txEl>
                                          </p:spTgt>
                                        </p:tgtEl>
                                        <p:attrNameLst>
                                          <p:attrName>style.visibility</p:attrName>
                                        </p:attrNameLst>
                                      </p:cBhvr>
                                      <p:to>
                                        <p:strVal val="visible"/>
                                      </p:to>
                                    </p:set>
                                    <p:animEffect transition="in" filter="randombar(horizontal)">
                                      <p:cBhvr>
                                        <p:cTn id="7" dur="500"/>
                                        <p:tgtEl>
                                          <p:spTgt spid="13619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12" dur="500"/>
                                        <p:tgtEl>
                                          <p:spTgt spid="2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17" dur="500"/>
                                        <p:tgtEl>
                                          <p:spTgt spid="2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图片 3">
            <a:extLst>
              <a:ext uri="{FF2B5EF4-FFF2-40B4-BE49-F238E27FC236}">
                <a16:creationId xmlns:a16="http://schemas.microsoft.com/office/drawing/2014/main" id="{3E960DD6-7702-6CDD-BF8E-FED37EA20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 y="668338"/>
            <a:ext cx="8966200" cy="602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6" name="Rectangle 2">
            <a:extLst>
              <a:ext uri="{FF2B5EF4-FFF2-40B4-BE49-F238E27FC236}">
                <a16:creationId xmlns:a16="http://schemas.microsoft.com/office/drawing/2014/main" id="{4A0A66EC-CC83-DA4A-535F-D2EDEC7EB1AB}"/>
              </a:ext>
            </a:extLst>
          </p:cNvPr>
          <p:cNvSpPr>
            <a:spLocks noGrp="1" noChangeArrowheads="1"/>
          </p:cNvSpPr>
          <p:nvPr>
            <p:ph type="title"/>
          </p:nvPr>
        </p:nvSpPr>
        <p:spPr>
          <a:xfrm>
            <a:off x="444500" y="163513"/>
            <a:ext cx="3941763" cy="427037"/>
          </a:xfrm>
        </p:spPr>
        <p:txBody>
          <a:bodyPr/>
          <a:lstStyle/>
          <a:p>
            <a:r>
              <a:rPr lang="zh-CN" altLang="en-US">
                <a:ea typeface="宋体" panose="02010600030101010101" pitchFamily="2" charset="-122"/>
              </a:rPr>
              <a:t>各类指令执行过程分析</a:t>
            </a:r>
          </a:p>
        </p:txBody>
      </p:sp>
      <p:sp>
        <p:nvSpPr>
          <p:cNvPr id="137220" name="Rectangle 3">
            <a:extLst>
              <a:ext uri="{FF2B5EF4-FFF2-40B4-BE49-F238E27FC236}">
                <a16:creationId xmlns:a16="http://schemas.microsoft.com/office/drawing/2014/main" id="{A5BCEFB5-836E-0C02-F622-66EB51664AA8}"/>
              </a:ext>
            </a:extLst>
          </p:cNvPr>
          <p:cNvSpPr>
            <a:spLocks noGrp="1" noChangeArrowheads="1"/>
          </p:cNvSpPr>
          <p:nvPr>
            <p:ph idx="1"/>
          </p:nvPr>
        </p:nvSpPr>
        <p:spPr>
          <a:xfrm>
            <a:off x="4400550" y="0"/>
            <a:ext cx="4079875" cy="952500"/>
          </a:xfrm>
        </p:spPr>
        <p:txBody>
          <a:bodyPr/>
          <a:lstStyle/>
          <a:p>
            <a:pPr marL="0" indent="0">
              <a:lnSpc>
                <a:spcPts val="2400"/>
              </a:lnSpc>
              <a:spcBef>
                <a:spcPct val="10000"/>
              </a:spcBef>
              <a:buFontTx/>
              <a:buNone/>
            </a:pP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7</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Jump</a:t>
            </a:r>
            <a:r>
              <a:rPr lang="zh-CN" altLang="en-US">
                <a:latin typeface="微软雅黑" panose="020B0503020204020204" pitchFamily="34" charset="-122"/>
                <a:ea typeface="微软雅黑" panose="020B0503020204020204" pitchFamily="34" charset="-122"/>
              </a:rPr>
              <a:t>指令：计算转移目标地址（</a:t>
            </a:r>
            <a:r>
              <a:rPr lang="en-US" altLang="zh-CN">
                <a:solidFill>
                  <a:srgbClr val="FF0000"/>
                </a:solidFill>
                <a:latin typeface="微软雅黑" panose="020B0503020204020204" pitchFamily="34" charset="-122"/>
                <a:ea typeface="微软雅黑" panose="020B0503020204020204" pitchFamily="34" charset="-122"/>
              </a:rPr>
              <a:t>PC+SEXT</a:t>
            </a:r>
            <a:r>
              <a:rPr lang="zh-CN" altLang="en-US">
                <a:solidFill>
                  <a:srgbClr val="FF0000"/>
                </a:solidFill>
                <a:latin typeface="微软雅黑" panose="020B0503020204020204" pitchFamily="34" charset="-122"/>
                <a:ea typeface="微软雅黑" panose="020B0503020204020204" pitchFamily="34" charset="-122"/>
              </a:rPr>
              <a:t>（</a:t>
            </a:r>
            <a:r>
              <a:rPr lang="en-US" altLang="zh-CN">
                <a:solidFill>
                  <a:srgbClr val="FF0000"/>
                </a:solidFill>
                <a:latin typeface="微软雅黑" panose="020B0503020204020204" pitchFamily="34" charset="-122"/>
                <a:ea typeface="微软雅黑" panose="020B0503020204020204" pitchFamily="34" charset="-122"/>
              </a:rPr>
              <a:t>imm6</a:t>
            </a:r>
            <a:r>
              <a:rPr lang="zh-CN" altLang="en-US">
                <a:solidFill>
                  <a:srgbClr val="FF0000"/>
                </a:solidFill>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）并送</a:t>
            </a:r>
            <a:r>
              <a:rPr lang="en-US" altLang="zh-CN">
                <a:latin typeface="微软雅黑" panose="020B0503020204020204" pitchFamily="34" charset="-122"/>
                <a:ea typeface="微软雅黑" panose="020B0503020204020204" pitchFamily="34" charset="-122"/>
              </a:rPr>
              <a:t>PC</a:t>
            </a:r>
            <a:r>
              <a:rPr lang="zh-CN" altLang="en-US">
                <a:latin typeface="微软雅黑" panose="020B0503020204020204" pitchFamily="34" charset="-122"/>
                <a:ea typeface="微软雅黑" panose="020B0503020204020204" pitchFamily="34" charset="-122"/>
              </a:rPr>
              <a:t>，需一个时钟周期，记为 </a:t>
            </a:r>
            <a:r>
              <a:rPr lang="en-US" altLang="zh-CN">
                <a:latin typeface="微软雅黑" panose="020B0503020204020204" pitchFamily="34" charset="-122"/>
                <a:ea typeface="微软雅黑" panose="020B0503020204020204" pitchFamily="34" charset="-122"/>
              </a:rPr>
              <a:t>JFinish</a:t>
            </a:r>
            <a:r>
              <a:rPr lang="zh-CN" altLang="en-US">
                <a:latin typeface="微软雅黑" panose="020B0503020204020204" pitchFamily="34" charset="-122"/>
                <a:ea typeface="微软雅黑" panose="020B0503020204020204" pitchFamily="34" charset="-122"/>
              </a:rPr>
              <a:t>状态</a:t>
            </a:r>
            <a:endParaRPr lang="en-US" altLang="zh-CN">
              <a:latin typeface="微软雅黑" panose="020B0503020204020204" pitchFamily="34" charset="-122"/>
              <a:ea typeface="微软雅黑" panose="020B0503020204020204" pitchFamily="34" charset="-122"/>
            </a:endParaRPr>
          </a:p>
        </p:txBody>
      </p:sp>
      <p:sp>
        <p:nvSpPr>
          <p:cNvPr id="137221" name="Rectangle 3">
            <a:extLst>
              <a:ext uri="{FF2B5EF4-FFF2-40B4-BE49-F238E27FC236}">
                <a16:creationId xmlns:a16="http://schemas.microsoft.com/office/drawing/2014/main" id="{C08A6033-8EB6-AE62-0277-17772F8C653E}"/>
              </a:ext>
            </a:extLst>
          </p:cNvPr>
          <p:cNvSpPr txBox="1">
            <a:spLocks noChangeArrowheads="1"/>
          </p:cNvSpPr>
          <p:nvPr/>
        </p:nvSpPr>
        <p:spPr bwMode="auto">
          <a:xfrm>
            <a:off x="4384675" y="2173288"/>
            <a:ext cx="41751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a:lnSpc>
                <a:spcPts val="2400"/>
              </a:lnSpc>
              <a:spcBef>
                <a:spcPct val="10000"/>
              </a:spcBef>
            </a:pPr>
            <a:r>
              <a:rPr lang="en-US" altLang="zh-CN" sz="1800">
                <a:solidFill>
                  <a:srgbClr val="C00000"/>
                </a:solidFill>
                <a:latin typeface="微软雅黑" panose="020B0503020204020204" pitchFamily="34" charset="-122"/>
                <a:ea typeface="微软雅黑" panose="020B0503020204020204" pitchFamily="34" charset="-122"/>
              </a:rPr>
              <a:t>JFi</a:t>
            </a:r>
            <a:r>
              <a:rPr lang="en-US" altLang="zh-CN" sz="1800">
                <a:solidFill>
                  <a:srgbClr val="A50021"/>
                </a:solidFill>
                <a:latin typeface="微软雅黑" panose="020B0503020204020204" pitchFamily="34" charset="-122"/>
                <a:ea typeface="微软雅黑" panose="020B0503020204020204" pitchFamily="34" charset="-122"/>
              </a:rPr>
              <a:t>nish</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ExtOP=1</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Add1MUX=0</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0A10F4"/>
                </a:solidFill>
                <a:latin typeface="微软雅黑" panose="020B0503020204020204" pitchFamily="34" charset="-122"/>
                <a:ea typeface="微软雅黑" panose="020B0503020204020204" pitchFamily="34" charset="-122"/>
              </a:rPr>
              <a:t>Add2MUX=0</a:t>
            </a:r>
            <a:r>
              <a:rPr lang="zh-CN" altLang="en-US" sz="1800">
                <a:solidFill>
                  <a:srgbClr val="0A10F4"/>
                </a:solidFill>
                <a:latin typeface="微软雅黑" panose="020B0503020204020204" pitchFamily="34" charset="-122"/>
                <a:ea typeface="微软雅黑" panose="020B0503020204020204" pitchFamily="34" charset="-122"/>
              </a:rPr>
              <a:t>、</a:t>
            </a:r>
            <a:r>
              <a:rPr lang="en-US" altLang="zh-CN" sz="1800">
                <a:solidFill>
                  <a:srgbClr val="FF0000"/>
                </a:solidFill>
                <a:latin typeface="微软雅黑" panose="020B0503020204020204" pitchFamily="34" charset="-122"/>
                <a:ea typeface="微软雅黑" panose="020B0503020204020204" pitchFamily="34" charset="-122"/>
              </a:rPr>
              <a:t>PCWr=1</a:t>
            </a:r>
            <a:r>
              <a:rPr lang="zh-CN" altLang="en-US" sz="1800">
                <a:solidFill>
                  <a:srgbClr val="0A10F4"/>
                </a:solidFill>
                <a:latin typeface="微软雅黑" panose="020B0503020204020204" pitchFamily="34" charset="-122"/>
                <a:ea typeface="微软雅黑" panose="020B0503020204020204" pitchFamily="34" charset="-122"/>
              </a:rPr>
              <a:t>、其他写使能信号全部为</a:t>
            </a:r>
            <a:r>
              <a:rPr lang="en-US" altLang="zh-CN" sz="1800">
                <a:solidFill>
                  <a:srgbClr val="0A10F4"/>
                </a:solidFill>
                <a:latin typeface="微软雅黑" panose="020B0503020204020204" pitchFamily="34" charset="-122"/>
                <a:ea typeface="微软雅黑" panose="020B0503020204020204" pitchFamily="34" charset="-122"/>
              </a:rPr>
              <a:t>0</a:t>
            </a:r>
            <a:r>
              <a:rPr lang="zh-CN" altLang="en-US" sz="1800">
                <a:solidFill>
                  <a:srgbClr val="0A10F4"/>
                </a:solidFill>
                <a:latin typeface="微软雅黑" panose="020B0503020204020204" pitchFamily="34" charset="-122"/>
                <a:ea typeface="微软雅黑" panose="020B0503020204020204" pitchFamily="34" charset="-122"/>
              </a:rPr>
              <a:t>。</a:t>
            </a:r>
            <a:endParaRPr lang="en-US" altLang="zh-CN" sz="1800">
              <a:solidFill>
                <a:srgbClr val="0A10F4"/>
              </a:solidFill>
              <a:latin typeface="微软雅黑" panose="020B0503020204020204" pitchFamily="34" charset="-122"/>
              <a:ea typeface="微软雅黑" panose="020B0503020204020204" pitchFamily="34" charset="-122"/>
            </a:endParaRPr>
          </a:p>
        </p:txBody>
      </p:sp>
      <p:cxnSp>
        <p:nvCxnSpPr>
          <p:cNvPr id="45" name="直接连接符 44">
            <a:extLst>
              <a:ext uri="{FF2B5EF4-FFF2-40B4-BE49-F238E27FC236}">
                <a16:creationId xmlns:a16="http://schemas.microsoft.com/office/drawing/2014/main" id="{7026CC02-2CBA-D91B-19CD-25CE0F3A5A9B}"/>
              </a:ext>
            </a:extLst>
          </p:cNvPr>
          <p:cNvCxnSpPr/>
          <p:nvPr/>
        </p:nvCxnSpPr>
        <p:spPr bwMode="auto">
          <a:xfrm>
            <a:off x="1177925" y="4273550"/>
            <a:ext cx="1116013"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82170EFF-23E0-5053-980B-9CB44ECC27F1}"/>
              </a:ext>
            </a:extLst>
          </p:cNvPr>
          <p:cNvCxnSpPr/>
          <p:nvPr/>
        </p:nvCxnSpPr>
        <p:spPr bwMode="auto">
          <a:xfrm>
            <a:off x="2100263" y="2487613"/>
            <a:ext cx="0" cy="21590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8D6D6CC-4E68-EDED-E31C-05CA0049323A}"/>
              </a:ext>
            </a:extLst>
          </p:cNvPr>
          <p:cNvCxnSpPr/>
          <p:nvPr/>
        </p:nvCxnSpPr>
        <p:spPr bwMode="auto">
          <a:xfrm>
            <a:off x="152400" y="4043363"/>
            <a:ext cx="118745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2B27CCB-EF0F-0316-D15A-16FF449AA922}"/>
              </a:ext>
            </a:extLst>
          </p:cNvPr>
          <p:cNvCxnSpPr/>
          <p:nvPr/>
        </p:nvCxnSpPr>
        <p:spPr bwMode="auto">
          <a:xfrm flipV="1">
            <a:off x="1016000" y="2065338"/>
            <a:ext cx="0" cy="468312"/>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4115606-5366-1F09-2B3A-10488350585A}"/>
              </a:ext>
            </a:extLst>
          </p:cNvPr>
          <p:cNvCxnSpPr/>
          <p:nvPr/>
        </p:nvCxnSpPr>
        <p:spPr bwMode="auto">
          <a:xfrm>
            <a:off x="985838" y="2508250"/>
            <a:ext cx="1152525"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7A6B95B3-46BC-49DC-2ACB-6C22AF68FAA4}"/>
              </a:ext>
            </a:extLst>
          </p:cNvPr>
          <p:cNvCxnSpPr/>
          <p:nvPr/>
        </p:nvCxnSpPr>
        <p:spPr bwMode="auto">
          <a:xfrm>
            <a:off x="1177925" y="4243388"/>
            <a:ext cx="0" cy="288925"/>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CF734D8-1CF6-80CC-7A62-B3737546B21A}"/>
              </a:ext>
            </a:extLst>
          </p:cNvPr>
          <p:cNvCxnSpPr/>
          <p:nvPr/>
        </p:nvCxnSpPr>
        <p:spPr bwMode="auto">
          <a:xfrm flipV="1">
            <a:off x="1177925" y="4941888"/>
            <a:ext cx="0" cy="86360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2964FB3-3AE4-73C3-2F19-331FF342CF98}"/>
              </a:ext>
            </a:extLst>
          </p:cNvPr>
          <p:cNvCxnSpPr/>
          <p:nvPr/>
        </p:nvCxnSpPr>
        <p:spPr bwMode="auto">
          <a:xfrm flipV="1">
            <a:off x="2266950" y="3743325"/>
            <a:ext cx="0" cy="54133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BA1FFBD-BC66-41DF-E473-B6B0E23008BD}"/>
              </a:ext>
            </a:extLst>
          </p:cNvPr>
          <p:cNvCxnSpPr/>
          <p:nvPr/>
        </p:nvCxnSpPr>
        <p:spPr bwMode="auto">
          <a:xfrm>
            <a:off x="146050" y="1547813"/>
            <a:ext cx="86360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D42E390-62BF-F8D9-FB89-6D3F59B7BA30}"/>
              </a:ext>
            </a:extLst>
          </p:cNvPr>
          <p:cNvCxnSpPr/>
          <p:nvPr/>
        </p:nvCxnSpPr>
        <p:spPr bwMode="auto">
          <a:xfrm>
            <a:off x="1001713" y="1522413"/>
            <a:ext cx="0" cy="179387"/>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3B36BE8-60A7-3422-7FCA-A2E0406303C4}"/>
              </a:ext>
            </a:extLst>
          </p:cNvPr>
          <p:cNvCxnSpPr/>
          <p:nvPr/>
        </p:nvCxnSpPr>
        <p:spPr bwMode="auto">
          <a:xfrm flipV="1">
            <a:off x="1333500" y="3768725"/>
            <a:ext cx="0" cy="288925"/>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2031878-AD1C-ED45-45B8-F567194FFD46}"/>
              </a:ext>
            </a:extLst>
          </p:cNvPr>
          <p:cNvCxnSpPr/>
          <p:nvPr/>
        </p:nvCxnSpPr>
        <p:spPr bwMode="auto">
          <a:xfrm>
            <a:off x="152400" y="1535113"/>
            <a:ext cx="0" cy="2519362"/>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2E5F5DA-7A0B-448D-619D-F9A835FB036F}"/>
              </a:ext>
            </a:extLst>
          </p:cNvPr>
          <p:cNvCxnSpPr/>
          <p:nvPr/>
        </p:nvCxnSpPr>
        <p:spPr bwMode="auto">
          <a:xfrm flipV="1">
            <a:off x="2571750" y="3159125"/>
            <a:ext cx="0" cy="32385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F478C85-6A9F-74DC-EF03-9B9D575BF8E5}"/>
              </a:ext>
            </a:extLst>
          </p:cNvPr>
          <p:cNvCxnSpPr/>
          <p:nvPr/>
        </p:nvCxnSpPr>
        <p:spPr bwMode="auto">
          <a:xfrm flipV="1">
            <a:off x="1568450" y="3171825"/>
            <a:ext cx="0" cy="32385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矩形 15">
            <a:extLst>
              <a:ext uri="{FF2B5EF4-FFF2-40B4-BE49-F238E27FC236}">
                <a16:creationId xmlns:a16="http://schemas.microsoft.com/office/drawing/2014/main" id="{5B331CB2-0458-3282-F11E-BBF652AF0C77}"/>
              </a:ext>
            </a:extLst>
          </p:cNvPr>
          <p:cNvSpPr>
            <a:spLocks noChangeArrowheads="1"/>
          </p:cNvSpPr>
          <p:nvPr/>
        </p:nvSpPr>
        <p:spPr bwMode="auto">
          <a:xfrm>
            <a:off x="5092700" y="4387850"/>
            <a:ext cx="1033463" cy="1060450"/>
          </a:xfrm>
          <a:prstGeom prst="rect">
            <a:avLst/>
          </a:prstGeom>
          <a:solidFill>
            <a:srgbClr val="FFD5DC"/>
          </a:solidFill>
          <a:ln w="9525">
            <a:solidFill>
              <a:schemeClr val="tx1"/>
            </a:solidFill>
            <a:miter lim="800000"/>
            <a:headEnd/>
            <a:tailEnd/>
          </a:ln>
        </p:spPr>
        <p:txBody>
          <a:bodyPr anchor="ctr"/>
          <a:lstStyle/>
          <a:p>
            <a:pPr algn="ctr"/>
            <a:r>
              <a:rPr lang="zh-CN" altLang="en-US" sz="1500">
                <a:latin typeface="微软雅黑" panose="020B0503020204020204" pitchFamily="34" charset="-122"/>
                <a:ea typeface="微软雅黑" panose="020B0503020204020204" pitchFamily="34" charset="-122"/>
              </a:rPr>
              <a:t>控制器</a:t>
            </a:r>
            <a:endParaRPr lang="en-US" altLang="zh-CN" sz="1500">
              <a:latin typeface="微软雅黑" panose="020B0503020204020204" pitchFamily="34" charset="-122"/>
              <a:ea typeface="微软雅黑" panose="020B0503020204020204" pitchFamily="34" charset="-122"/>
            </a:endParaRPr>
          </a:p>
          <a:p>
            <a:pPr algn="ctr"/>
            <a:r>
              <a:rPr lang="zh-CN" altLang="en-US" sz="1500">
                <a:latin typeface="微软雅黑" panose="020B0503020204020204" pitchFamily="34" charset="-122"/>
                <a:ea typeface="微软雅黑" panose="020B0503020204020204" pitchFamily="34" charset="-122"/>
              </a:rPr>
              <a:t>（如</a:t>
            </a:r>
            <a:r>
              <a:rPr lang="en-US" altLang="zh-CN" sz="1500">
                <a:latin typeface="微软雅黑" panose="020B0503020204020204" pitchFamily="34" charset="-122"/>
                <a:ea typeface="微软雅黑" panose="020B0503020204020204" pitchFamily="34" charset="-122"/>
              </a:rPr>
              <a:t>:</a:t>
            </a:r>
            <a:r>
              <a:rPr lang="zh-CN" altLang="en-US" sz="1500">
                <a:latin typeface="微软雅黑" panose="020B0503020204020204" pitchFamily="34" charset="-122"/>
                <a:ea typeface="微软雅黑" panose="020B0503020204020204" pitchFamily="34" charset="-122"/>
              </a:rPr>
              <a:t>有限状态机）</a:t>
            </a:r>
            <a:endParaRPr lang="zh-CN" altLang="en-US" sz="1500">
              <a:ea typeface="宋体" panose="02010600030101010101" pitchFamily="2" charset="-122"/>
            </a:endParaRPr>
          </a:p>
        </p:txBody>
      </p:sp>
      <p:sp>
        <p:nvSpPr>
          <p:cNvPr id="170004" name="矩形 21">
            <a:extLst>
              <a:ext uri="{FF2B5EF4-FFF2-40B4-BE49-F238E27FC236}">
                <a16:creationId xmlns:a16="http://schemas.microsoft.com/office/drawing/2014/main" id="{DBB3BAE2-7AED-0ECA-B4D8-908156FF8DDE}"/>
              </a:ext>
            </a:extLst>
          </p:cNvPr>
          <p:cNvSpPr>
            <a:spLocks noChangeArrowheads="1"/>
          </p:cNvSpPr>
          <p:nvPr/>
        </p:nvSpPr>
        <p:spPr bwMode="auto">
          <a:xfrm>
            <a:off x="0" y="1095375"/>
            <a:ext cx="677863" cy="293688"/>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0005" name="矩形 22">
            <a:extLst>
              <a:ext uri="{FF2B5EF4-FFF2-40B4-BE49-F238E27FC236}">
                <a16:creationId xmlns:a16="http://schemas.microsoft.com/office/drawing/2014/main" id="{ACA93A5A-2161-37F5-5825-3C08C3322C35}"/>
              </a:ext>
            </a:extLst>
          </p:cNvPr>
          <p:cNvSpPr>
            <a:spLocks noChangeArrowheads="1"/>
          </p:cNvSpPr>
          <p:nvPr/>
        </p:nvSpPr>
        <p:spPr bwMode="auto">
          <a:xfrm>
            <a:off x="2427288" y="1062038"/>
            <a:ext cx="677862" cy="293687"/>
          </a:xfrm>
          <a:prstGeom prst="rect">
            <a:avLst/>
          </a:prstGeom>
          <a:solidFill>
            <a:schemeClr val="accent2">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0006" name="矩形 23">
            <a:extLst>
              <a:ext uri="{FF2B5EF4-FFF2-40B4-BE49-F238E27FC236}">
                <a16:creationId xmlns:a16="http://schemas.microsoft.com/office/drawing/2014/main" id="{8D197273-D77C-91DF-FCA8-302FAED5E500}"/>
              </a:ext>
            </a:extLst>
          </p:cNvPr>
          <p:cNvSpPr>
            <a:spLocks noChangeArrowheads="1"/>
          </p:cNvSpPr>
          <p:nvPr/>
        </p:nvSpPr>
        <p:spPr bwMode="auto">
          <a:xfrm>
            <a:off x="2597150" y="1589088"/>
            <a:ext cx="654050"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0007" name="矩形 24">
            <a:extLst>
              <a:ext uri="{FF2B5EF4-FFF2-40B4-BE49-F238E27FC236}">
                <a16:creationId xmlns:a16="http://schemas.microsoft.com/office/drawing/2014/main" id="{20323911-A077-8092-F20B-ADA2CD6E5075}"/>
              </a:ext>
            </a:extLst>
          </p:cNvPr>
          <p:cNvSpPr>
            <a:spLocks noChangeArrowheads="1"/>
          </p:cNvSpPr>
          <p:nvPr/>
        </p:nvSpPr>
        <p:spPr bwMode="auto">
          <a:xfrm>
            <a:off x="180975" y="3327400"/>
            <a:ext cx="947738"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0008" name="矩形 25">
            <a:extLst>
              <a:ext uri="{FF2B5EF4-FFF2-40B4-BE49-F238E27FC236}">
                <a16:creationId xmlns:a16="http://schemas.microsoft.com/office/drawing/2014/main" id="{90B2AB16-E66E-5167-329E-C17366D76806}"/>
              </a:ext>
            </a:extLst>
          </p:cNvPr>
          <p:cNvSpPr>
            <a:spLocks noChangeArrowheads="1"/>
          </p:cNvSpPr>
          <p:nvPr/>
        </p:nvSpPr>
        <p:spPr bwMode="auto">
          <a:xfrm>
            <a:off x="3048000" y="3305175"/>
            <a:ext cx="947738" cy="293688"/>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0009" name="矩形 26">
            <a:extLst>
              <a:ext uri="{FF2B5EF4-FFF2-40B4-BE49-F238E27FC236}">
                <a16:creationId xmlns:a16="http://schemas.microsoft.com/office/drawing/2014/main" id="{AE911B23-6B89-207E-3CF3-00E2AF63349B}"/>
              </a:ext>
            </a:extLst>
          </p:cNvPr>
          <p:cNvSpPr>
            <a:spLocks noChangeArrowheads="1"/>
          </p:cNvSpPr>
          <p:nvPr/>
        </p:nvSpPr>
        <p:spPr bwMode="auto">
          <a:xfrm>
            <a:off x="158750" y="1622425"/>
            <a:ext cx="519113" cy="293688"/>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0010" name="矩形 27">
            <a:extLst>
              <a:ext uri="{FF2B5EF4-FFF2-40B4-BE49-F238E27FC236}">
                <a16:creationId xmlns:a16="http://schemas.microsoft.com/office/drawing/2014/main" id="{8F250CA6-9DD4-B6E8-E633-F08448EA763E}"/>
              </a:ext>
            </a:extLst>
          </p:cNvPr>
          <p:cNvSpPr>
            <a:spLocks noChangeArrowheads="1"/>
          </p:cNvSpPr>
          <p:nvPr/>
        </p:nvSpPr>
        <p:spPr bwMode="auto">
          <a:xfrm>
            <a:off x="315913" y="5846763"/>
            <a:ext cx="519112"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0011" name="矩形 39">
            <a:extLst>
              <a:ext uri="{FF2B5EF4-FFF2-40B4-BE49-F238E27FC236}">
                <a16:creationId xmlns:a16="http://schemas.microsoft.com/office/drawing/2014/main" id="{DB73A2FB-4556-5FB7-8F37-F4256C309586}"/>
              </a:ext>
            </a:extLst>
          </p:cNvPr>
          <p:cNvSpPr>
            <a:spLocks noChangeArrowheads="1"/>
          </p:cNvSpPr>
          <p:nvPr/>
        </p:nvSpPr>
        <p:spPr bwMode="auto">
          <a:xfrm>
            <a:off x="3059113" y="5903913"/>
            <a:ext cx="519112"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0012" name="矩形 40">
            <a:extLst>
              <a:ext uri="{FF2B5EF4-FFF2-40B4-BE49-F238E27FC236}">
                <a16:creationId xmlns:a16="http://schemas.microsoft.com/office/drawing/2014/main" id="{F50AA732-E87C-224E-FFD7-8E7EB0E3ABE5}"/>
              </a:ext>
            </a:extLst>
          </p:cNvPr>
          <p:cNvSpPr>
            <a:spLocks noChangeArrowheads="1"/>
          </p:cNvSpPr>
          <p:nvPr/>
        </p:nvSpPr>
        <p:spPr bwMode="auto">
          <a:xfrm>
            <a:off x="169863" y="4368800"/>
            <a:ext cx="541337" cy="293688"/>
          </a:xfrm>
          <a:prstGeom prst="rect">
            <a:avLst/>
          </a:prstGeom>
          <a:solidFill>
            <a:schemeClr val="tx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0013" name="矩形 43">
            <a:extLst>
              <a:ext uri="{FF2B5EF4-FFF2-40B4-BE49-F238E27FC236}">
                <a16:creationId xmlns:a16="http://schemas.microsoft.com/office/drawing/2014/main" id="{9C9F4608-FAFC-8C79-E4A8-1AAA4CA4ECE4}"/>
              </a:ext>
            </a:extLst>
          </p:cNvPr>
          <p:cNvSpPr>
            <a:spLocks noChangeArrowheads="1"/>
          </p:cNvSpPr>
          <p:nvPr/>
        </p:nvSpPr>
        <p:spPr bwMode="auto">
          <a:xfrm>
            <a:off x="7891463" y="5992813"/>
            <a:ext cx="835025" cy="293687"/>
          </a:xfrm>
          <a:prstGeom prst="rect">
            <a:avLst/>
          </a:prstGeom>
          <a:solidFill>
            <a:schemeClr val="accent1">
              <a:alpha val="36078"/>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0014" name="矩形 48">
            <a:extLst>
              <a:ext uri="{FF2B5EF4-FFF2-40B4-BE49-F238E27FC236}">
                <a16:creationId xmlns:a16="http://schemas.microsoft.com/office/drawing/2014/main" id="{AFB35BE2-9033-9B2B-D6F4-8756BBBD8189}"/>
              </a:ext>
            </a:extLst>
          </p:cNvPr>
          <p:cNvSpPr>
            <a:spLocks noChangeArrowheads="1"/>
          </p:cNvSpPr>
          <p:nvPr/>
        </p:nvSpPr>
        <p:spPr bwMode="auto">
          <a:xfrm>
            <a:off x="6208713" y="4614863"/>
            <a:ext cx="655637" cy="293687"/>
          </a:xfrm>
          <a:prstGeom prst="rect">
            <a:avLst/>
          </a:prstGeom>
          <a:solidFill>
            <a:srgbClr val="FFC00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70015" name="矩形 50">
            <a:extLst>
              <a:ext uri="{FF2B5EF4-FFF2-40B4-BE49-F238E27FC236}">
                <a16:creationId xmlns:a16="http://schemas.microsoft.com/office/drawing/2014/main" id="{B510E3F0-D273-5ED7-CD51-A3CD82A8D8D9}"/>
              </a:ext>
            </a:extLst>
          </p:cNvPr>
          <p:cNvSpPr>
            <a:spLocks noChangeArrowheads="1"/>
          </p:cNvSpPr>
          <p:nvPr/>
        </p:nvSpPr>
        <p:spPr bwMode="auto">
          <a:xfrm>
            <a:off x="6288088" y="5106988"/>
            <a:ext cx="654050" cy="293687"/>
          </a:xfrm>
          <a:prstGeom prst="rect">
            <a:avLst/>
          </a:prstGeom>
          <a:solidFill>
            <a:srgbClr val="00B050">
              <a:alpha val="36078"/>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7220">
                                            <p:txEl>
                                              <p:pRg st="0" end="0"/>
                                            </p:txEl>
                                          </p:spTgt>
                                        </p:tgtEl>
                                        <p:attrNameLst>
                                          <p:attrName>style.visibility</p:attrName>
                                        </p:attrNameLst>
                                      </p:cBhvr>
                                      <p:to>
                                        <p:strVal val="visible"/>
                                      </p:to>
                                    </p:set>
                                    <p:animEffect transition="in" filter="randombar(horizontal)">
                                      <p:cBhvr>
                                        <p:cTn id="12" dur="500"/>
                                        <p:tgtEl>
                                          <p:spTgt spid="13722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7221"/>
                                        </p:tgtEl>
                                        <p:attrNameLst>
                                          <p:attrName>style.visibility</p:attrName>
                                        </p:attrNameLst>
                                      </p:cBhvr>
                                      <p:to>
                                        <p:strVal val="visible"/>
                                      </p:to>
                                    </p:set>
                                    <p:animEffect transition="in" filter="randombar(horizontal)">
                                      <p:cBhvr>
                                        <p:cTn id="17" dur="500"/>
                                        <p:tgtEl>
                                          <p:spTgt spid="137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build="p"/>
      <p:bldP spid="137221" grpId="0"/>
      <p:bldP spid="39"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57">
            <a:extLst>
              <a:ext uri="{FF2B5EF4-FFF2-40B4-BE49-F238E27FC236}">
                <a16:creationId xmlns:a16="http://schemas.microsoft.com/office/drawing/2014/main" id="{3B1067C1-952E-5AFE-62BE-97B40B318DE1}"/>
              </a:ext>
            </a:extLst>
          </p:cNvPr>
          <p:cNvSpPr>
            <a:spLocks noChangeArrowheads="1"/>
          </p:cNvSpPr>
          <p:nvPr/>
        </p:nvSpPr>
        <p:spPr bwMode="auto">
          <a:xfrm>
            <a:off x="3976688" y="2641600"/>
            <a:ext cx="855662" cy="361950"/>
          </a:xfrm>
          <a:prstGeom prst="rect">
            <a:avLst/>
          </a:prstGeom>
          <a:solidFill>
            <a:srgbClr val="FF8398"/>
          </a:solidFill>
          <a:ln w="50800">
            <a:solidFill>
              <a:srgbClr val="FE9AAB"/>
            </a:solidFill>
            <a:miter lim="800000"/>
            <a:headEnd/>
            <a:tailEnd/>
          </a:ln>
        </p:spPr>
        <p:txBody>
          <a:bodyPr wrap="none" anchor="ctr"/>
          <a:lstStyle/>
          <a:p>
            <a:pPr algn="ctr"/>
            <a:endParaRPr lang="zh-CN" altLang="en-US">
              <a:ea typeface="宋体" panose="02010600030101010101" pitchFamily="2" charset="-122"/>
            </a:endParaRPr>
          </a:p>
        </p:txBody>
      </p:sp>
      <p:sp>
        <p:nvSpPr>
          <p:cNvPr id="171010" name="Text Box 35">
            <a:extLst>
              <a:ext uri="{FF2B5EF4-FFF2-40B4-BE49-F238E27FC236}">
                <a16:creationId xmlns:a16="http://schemas.microsoft.com/office/drawing/2014/main" id="{905C075D-DEE8-1520-E257-27ABFCC506C4}"/>
              </a:ext>
            </a:extLst>
          </p:cNvPr>
          <p:cNvSpPr txBox="1">
            <a:spLocks noChangeArrowheads="1"/>
          </p:cNvSpPr>
          <p:nvPr/>
        </p:nvSpPr>
        <p:spPr bwMode="auto">
          <a:xfrm>
            <a:off x="825500" y="2311400"/>
            <a:ext cx="1397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solidFill>
                  <a:srgbClr val="FF00FF"/>
                </a:solidFill>
                <a:ea typeface="宋体" panose="02010600030101010101" pitchFamily="2" charset="-122"/>
              </a:rPr>
              <a:t>周期</a:t>
            </a:r>
            <a:r>
              <a:rPr lang="en-US" altLang="zh-CN">
                <a:solidFill>
                  <a:srgbClr val="FF00FF"/>
                </a:solidFill>
                <a:ea typeface="宋体" panose="02010600030101010101" pitchFamily="2" charset="-122"/>
              </a:rPr>
              <a:t>1</a:t>
            </a:r>
          </a:p>
          <a:p>
            <a:pPr>
              <a:spcBef>
                <a:spcPct val="50000"/>
              </a:spcBef>
            </a:pPr>
            <a:r>
              <a:rPr lang="zh-CN" altLang="en-US">
                <a:ea typeface="宋体" panose="02010600030101010101" pitchFamily="2" charset="-122"/>
              </a:rPr>
              <a:t>取指令</a:t>
            </a:r>
            <a:endParaRPr lang="en-US" altLang="zh-CN">
              <a:ea typeface="宋体" panose="02010600030101010101" pitchFamily="2" charset="-122"/>
            </a:endParaRPr>
          </a:p>
          <a:p>
            <a:pPr>
              <a:spcBef>
                <a:spcPct val="50000"/>
              </a:spcBef>
            </a:pPr>
            <a:r>
              <a:rPr lang="en-US" altLang="zh-CN">
                <a:ea typeface="宋体" panose="02010600030101010101" pitchFamily="2" charset="-122"/>
              </a:rPr>
              <a:t>(PC</a:t>
            </a:r>
            <a:r>
              <a:rPr lang="zh-CN" altLang="en-US">
                <a:ea typeface="宋体" panose="02010600030101010101" pitchFamily="2" charset="-122"/>
              </a:rPr>
              <a:t>中为当前指令地址</a:t>
            </a:r>
            <a:r>
              <a:rPr lang="en-US" altLang="zh-CN">
                <a:ea typeface="宋体" panose="02010600030101010101" pitchFamily="2" charset="-122"/>
              </a:rPr>
              <a:t>)</a:t>
            </a:r>
          </a:p>
          <a:p>
            <a:pPr>
              <a:spcBef>
                <a:spcPct val="50000"/>
              </a:spcBef>
            </a:pPr>
            <a:r>
              <a:rPr lang="zh-CN" altLang="en-US">
                <a:ea typeface="宋体" panose="02010600030101010101" pitchFamily="2" charset="-122"/>
              </a:rPr>
              <a:t>计算</a:t>
            </a:r>
            <a:r>
              <a:rPr lang="en-US" altLang="zh-CN">
                <a:ea typeface="宋体" panose="02010600030101010101" pitchFamily="2" charset="-122"/>
              </a:rPr>
              <a:t>PC+4</a:t>
            </a:r>
            <a:endParaRPr lang="zh-CN" altLang="en-US">
              <a:ea typeface="宋体" panose="02010600030101010101" pitchFamily="2" charset="-122"/>
            </a:endParaRPr>
          </a:p>
        </p:txBody>
      </p:sp>
      <p:sp>
        <p:nvSpPr>
          <p:cNvPr id="171011" name="Text Box 41">
            <a:extLst>
              <a:ext uri="{FF2B5EF4-FFF2-40B4-BE49-F238E27FC236}">
                <a16:creationId xmlns:a16="http://schemas.microsoft.com/office/drawing/2014/main" id="{36B609AB-40F8-87AB-54C2-0BB282A376A1}"/>
              </a:ext>
            </a:extLst>
          </p:cNvPr>
          <p:cNvSpPr txBox="1">
            <a:spLocks noChangeArrowheads="1"/>
          </p:cNvSpPr>
          <p:nvPr/>
        </p:nvSpPr>
        <p:spPr bwMode="auto">
          <a:xfrm>
            <a:off x="2540000" y="2311400"/>
            <a:ext cx="11176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solidFill>
                  <a:srgbClr val="FF00FF"/>
                </a:solidFill>
                <a:ea typeface="宋体" panose="02010600030101010101" pitchFamily="2" charset="-122"/>
              </a:rPr>
              <a:t>周期</a:t>
            </a:r>
            <a:r>
              <a:rPr lang="en-US" altLang="zh-CN">
                <a:solidFill>
                  <a:srgbClr val="FF00FF"/>
                </a:solidFill>
                <a:ea typeface="宋体" panose="02010600030101010101" pitchFamily="2" charset="-122"/>
              </a:rPr>
              <a:t>2</a:t>
            </a:r>
          </a:p>
          <a:p>
            <a:pPr>
              <a:spcBef>
                <a:spcPct val="50000"/>
              </a:spcBef>
            </a:pPr>
            <a:r>
              <a:rPr lang="zh-CN" altLang="en-US">
                <a:ea typeface="宋体" panose="02010600030101010101" pitchFamily="2" charset="-122"/>
              </a:rPr>
              <a:t>译码</a:t>
            </a:r>
          </a:p>
          <a:p>
            <a:pPr>
              <a:spcBef>
                <a:spcPct val="50000"/>
              </a:spcBef>
            </a:pPr>
            <a:r>
              <a:rPr lang="zh-CN" altLang="en-US">
                <a:ea typeface="宋体" panose="02010600030101010101" pitchFamily="2" charset="-122"/>
              </a:rPr>
              <a:t>取寄存器</a:t>
            </a:r>
          </a:p>
          <a:p>
            <a:pPr>
              <a:spcBef>
                <a:spcPct val="50000"/>
              </a:spcBef>
            </a:pPr>
            <a:r>
              <a:rPr lang="zh-CN" altLang="en-US">
                <a:ea typeface="宋体" panose="02010600030101010101" pitchFamily="2" charset="-122"/>
              </a:rPr>
              <a:t>投机计算</a:t>
            </a:r>
          </a:p>
        </p:txBody>
      </p:sp>
      <p:sp>
        <p:nvSpPr>
          <p:cNvPr id="171012" name="Text Box 42">
            <a:extLst>
              <a:ext uri="{FF2B5EF4-FFF2-40B4-BE49-F238E27FC236}">
                <a16:creationId xmlns:a16="http://schemas.microsoft.com/office/drawing/2014/main" id="{73B39ED7-0620-2D14-CCF1-01B48C581392}"/>
              </a:ext>
            </a:extLst>
          </p:cNvPr>
          <p:cNvSpPr txBox="1">
            <a:spLocks noChangeArrowheads="1"/>
          </p:cNvSpPr>
          <p:nvPr/>
        </p:nvSpPr>
        <p:spPr bwMode="auto">
          <a:xfrm>
            <a:off x="1651000" y="4368800"/>
            <a:ext cx="838200" cy="1446213"/>
          </a:xfrm>
          <a:prstGeom prst="rect">
            <a:avLst/>
          </a:prstGeom>
          <a:solidFill>
            <a:srgbClr val="FFC000"/>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lgn="ctr">
              <a:spcBef>
                <a:spcPct val="50000"/>
              </a:spcBef>
            </a:pPr>
            <a:r>
              <a:rPr lang="en-US" altLang="zh-CN">
                <a:ea typeface="宋体" panose="02010600030101010101" pitchFamily="2" charset="-122"/>
              </a:rPr>
              <a:t>PC+4 </a:t>
            </a:r>
            <a:r>
              <a:rPr lang="zh-CN" altLang="en-US">
                <a:ea typeface="宋体" panose="02010600030101010101" pitchFamily="2" charset="-122"/>
              </a:rPr>
              <a:t>写入</a:t>
            </a:r>
            <a:r>
              <a:rPr lang="en-US" altLang="zh-CN">
                <a:ea typeface="宋体" panose="02010600030101010101" pitchFamily="2" charset="-122"/>
              </a:rPr>
              <a:t>PC</a:t>
            </a:r>
          </a:p>
          <a:p>
            <a:pPr algn="ctr">
              <a:spcBef>
                <a:spcPct val="50000"/>
              </a:spcBef>
            </a:pPr>
            <a:r>
              <a:rPr lang="zh-CN" altLang="en-US">
                <a:ea typeface="宋体" panose="02010600030101010101" pitchFamily="2" charset="-122"/>
              </a:rPr>
              <a:t>指令 写入</a:t>
            </a:r>
            <a:r>
              <a:rPr lang="en-US" altLang="zh-CN">
                <a:ea typeface="宋体" panose="02010600030101010101" pitchFamily="2" charset="-122"/>
              </a:rPr>
              <a:t>IR</a:t>
            </a:r>
          </a:p>
        </p:txBody>
      </p:sp>
      <p:sp>
        <p:nvSpPr>
          <p:cNvPr id="171013" name="Text Box 44">
            <a:extLst>
              <a:ext uri="{FF2B5EF4-FFF2-40B4-BE49-F238E27FC236}">
                <a16:creationId xmlns:a16="http://schemas.microsoft.com/office/drawing/2014/main" id="{8231A2A1-AF83-42A2-0C83-FB8A3F019D9E}"/>
              </a:ext>
            </a:extLst>
          </p:cNvPr>
          <p:cNvSpPr txBox="1">
            <a:spLocks noChangeArrowheads="1"/>
          </p:cNvSpPr>
          <p:nvPr/>
        </p:nvSpPr>
        <p:spPr bwMode="auto">
          <a:xfrm>
            <a:off x="901700" y="749300"/>
            <a:ext cx="1477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r>
              <a:rPr lang="zh-CN" altLang="en-US">
                <a:ea typeface="宋体" panose="02010600030101010101" pitchFamily="2" charset="-122"/>
              </a:rPr>
              <a:t>控制信号：</a:t>
            </a:r>
            <a:endParaRPr lang="en-US" altLang="zh-CN">
              <a:ea typeface="宋体" panose="02010600030101010101" pitchFamily="2" charset="-122"/>
            </a:endParaRPr>
          </a:p>
          <a:p>
            <a:r>
              <a:rPr lang="en-US" altLang="zh-CN">
                <a:ea typeface="宋体" panose="02010600030101010101" pitchFamily="2" charset="-122"/>
              </a:rPr>
              <a:t>PCwr=1</a:t>
            </a:r>
          </a:p>
          <a:p>
            <a:r>
              <a:rPr lang="en-US" altLang="zh-CN">
                <a:ea typeface="宋体" panose="02010600030101010101" pitchFamily="2" charset="-122"/>
              </a:rPr>
              <a:t>IRwr=1 …</a:t>
            </a:r>
          </a:p>
        </p:txBody>
      </p:sp>
      <p:sp>
        <p:nvSpPr>
          <p:cNvPr id="171014" name="Text Box 45">
            <a:extLst>
              <a:ext uri="{FF2B5EF4-FFF2-40B4-BE49-F238E27FC236}">
                <a16:creationId xmlns:a16="http://schemas.microsoft.com/office/drawing/2014/main" id="{E9166B43-33D9-D3DF-275F-3CE0FB71BC2D}"/>
              </a:ext>
            </a:extLst>
          </p:cNvPr>
          <p:cNvSpPr txBox="1">
            <a:spLocks noChangeArrowheads="1"/>
          </p:cNvSpPr>
          <p:nvPr/>
        </p:nvSpPr>
        <p:spPr bwMode="auto">
          <a:xfrm>
            <a:off x="2438400" y="736600"/>
            <a:ext cx="1295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r>
              <a:rPr lang="zh-CN" altLang="en-US">
                <a:ea typeface="宋体" panose="02010600030101010101" pitchFamily="2" charset="-122"/>
              </a:rPr>
              <a:t>控制信号：</a:t>
            </a:r>
            <a:endParaRPr lang="en-US" altLang="zh-CN">
              <a:ea typeface="宋体" panose="02010600030101010101" pitchFamily="2" charset="-122"/>
            </a:endParaRPr>
          </a:p>
          <a:p>
            <a:r>
              <a:rPr lang="en-US" altLang="zh-CN">
                <a:ea typeface="宋体" panose="02010600030101010101" pitchFamily="2" charset="-122"/>
              </a:rPr>
              <a:t>PCwr=0</a:t>
            </a:r>
          </a:p>
          <a:p>
            <a:r>
              <a:rPr lang="en-US" altLang="zh-CN">
                <a:ea typeface="宋体" panose="02010600030101010101" pitchFamily="2" charset="-122"/>
              </a:rPr>
              <a:t>IRwr=0</a:t>
            </a:r>
          </a:p>
          <a:p>
            <a:r>
              <a:rPr lang="en-US" altLang="zh-CN">
                <a:solidFill>
                  <a:srgbClr val="FF0000"/>
                </a:solidFill>
                <a:ea typeface="宋体" panose="02010600030101010101" pitchFamily="2" charset="-122"/>
              </a:rPr>
              <a:t>MARwr=1</a:t>
            </a:r>
            <a:r>
              <a:rPr lang="en-US" altLang="zh-CN">
                <a:ea typeface="宋体" panose="02010600030101010101" pitchFamily="2" charset="-122"/>
              </a:rPr>
              <a:t>  …</a:t>
            </a:r>
          </a:p>
        </p:txBody>
      </p:sp>
      <p:sp>
        <p:nvSpPr>
          <p:cNvPr id="171015" name="Text Box 47">
            <a:extLst>
              <a:ext uri="{FF2B5EF4-FFF2-40B4-BE49-F238E27FC236}">
                <a16:creationId xmlns:a16="http://schemas.microsoft.com/office/drawing/2014/main" id="{4A5F44CF-C6E3-ED76-33E0-2024278F8C5B}"/>
              </a:ext>
            </a:extLst>
          </p:cNvPr>
          <p:cNvSpPr txBox="1">
            <a:spLocks noChangeArrowheads="1"/>
          </p:cNvSpPr>
          <p:nvPr/>
        </p:nvSpPr>
        <p:spPr bwMode="auto">
          <a:xfrm>
            <a:off x="2451100" y="3835400"/>
            <a:ext cx="1117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ea typeface="宋体" panose="02010600030101010101" pitchFamily="2" charset="-122"/>
              </a:rPr>
              <a:t>信号和数据到达各处入口</a:t>
            </a:r>
          </a:p>
        </p:txBody>
      </p:sp>
      <p:sp>
        <p:nvSpPr>
          <p:cNvPr id="171016" name="Text Box 48">
            <a:extLst>
              <a:ext uri="{FF2B5EF4-FFF2-40B4-BE49-F238E27FC236}">
                <a16:creationId xmlns:a16="http://schemas.microsoft.com/office/drawing/2014/main" id="{D8A14601-7A47-DAB8-ADD9-EADB18ED3ADD}"/>
              </a:ext>
            </a:extLst>
          </p:cNvPr>
          <p:cNvSpPr txBox="1">
            <a:spLocks noChangeArrowheads="1"/>
          </p:cNvSpPr>
          <p:nvPr/>
        </p:nvSpPr>
        <p:spPr bwMode="auto">
          <a:xfrm>
            <a:off x="2451100" y="4724400"/>
            <a:ext cx="1117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ea typeface="宋体" panose="02010600030101010101" pitchFamily="2" charset="-122"/>
              </a:rPr>
              <a:t>投机计算结果到达</a:t>
            </a:r>
            <a:r>
              <a:rPr lang="en-US" altLang="zh-CN">
                <a:ea typeface="宋体" panose="02010600030101010101" pitchFamily="2" charset="-122"/>
              </a:rPr>
              <a:t>MAR</a:t>
            </a:r>
            <a:r>
              <a:rPr lang="zh-CN" altLang="en-US">
                <a:ea typeface="宋体" panose="02010600030101010101" pitchFamily="2" charset="-122"/>
              </a:rPr>
              <a:t>寄存器</a:t>
            </a:r>
            <a:endParaRPr lang="en-US" altLang="zh-CN">
              <a:ea typeface="宋体" panose="02010600030101010101" pitchFamily="2" charset="-122"/>
            </a:endParaRPr>
          </a:p>
        </p:txBody>
      </p:sp>
      <p:sp>
        <p:nvSpPr>
          <p:cNvPr id="171017" name="Text Box 49">
            <a:extLst>
              <a:ext uri="{FF2B5EF4-FFF2-40B4-BE49-F238E27FC236}">
                <a16:creationId xmlns:a16="http://schemas.microsoft.com/office/drawing/2014/main" id="{53EC43A0-F289-5020-46A2-1B86C912E68E}"/>
              </a:ext>
            </a:extLst>
          </p:cNvPr>
          <p:cNvSpPr txBox="1">
            <a:spLocks noChangeArrowheads="1"/>
          </p:cNvSpPr>
          <p:nvPr/>
        </p:nvSpPr>
        <p:spPr bwMode="auto">
          <a:xfrm>
            <a:off x="3975100" y="2286000"/>
            <a:ext cx="1117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solidFill>
                  <a:srgbClr val="FF00FF"/>
                </a:solidFill>
                <a:ea typeface="宋体" panose="02010600030101010101" pitchFamily="2" charset="-122"/>
              </a:rPr>
              <a:t>周期</a:t>
            </a:r>
            <a:r>
              <a:rPr lang="en-US" altLang="zh-CN">
                <a:solidFill>
                  <a:srgbClr val="FF00FF"/>
                </a:solidFill>
                <a:ea typeface="宋体" panose="02010600030101010101" pitchFamily="2" charset="-122"/>
              </a:rPr>
              <a:t>3</a:t>
            </a:r>
          </a:p>
          <a:p>
            <a:pPr>
              <a:spcBef>
                <a:spcPct val="50000"/>
              </a:spcBef>
            </a:pPr>
            <a:r>
              <a:rPr lang="en-US" altLang="zh-CN">
                <a:ea typeface="宋体" panose="02010600030101010101" pitchFamily="2" charset="-122"/>
              </a:rPr>
              <a:t>Jump</a:t>
            </a:r>
          </a:p>
          <a:p>
            <a:pPr>
              <a:spcBef>
                <a:spcPct val="50000"/>
              </a:spcBef>
            </a:pPr>
            <a:r>
              <a:rPr lang="zh-CN" altLang="en-US">
                <a:ea typeface="宋体" panose="02010600030101010101" pitchFamily="2" charset="-122"/>
              </a:rPr>
              <a:t>转移地址到达</a:t>
            </a:r>
            <a:r>
              <a:rPr lang="en-US" altLang="zh-CN">
                <a:ea typeface="宋体" panose="02010600030101010101" pitchFamily="2" charset="-122"/>
              </a:rPr>
              <a:t>PC</a:t>
            </a:r>
            <a:r>
              <a:rPr lang="zh-CN" altLang="en-US">
                <a:ea typeface="宋体" panose="02010600030101010101" pitchFamily="2" charset="-122"/>
              </a:rPr>
              <a:t>入口</a:t>
            </a:r>
            <a:endParaRPr lang="en-US" altLang="zh-CN">
              <a:ea typeface="宋体" panose="02010600030101010101" pitchFamily="2" charset="-122"/>
            </a:endParaRPr>
          </a:p>
        </p:txBody>
      </p:sp>
      <p:sp>
        <p:nvSpPr>
          <p:cNvPr id="171018" name="Text Box 50">
            <a:extLst>
              <a:ext uri="{FF2B5EF4-FFF2-40B4-BE49-F238E27FC236}">
                <a16:creationId xmlns:a16="http://schemas.microsoft.com/office/drawing/2014/main" id="{E66A6CA5-EC20-F019-144E-A9666B0CEBFF}"/>
              </a:ext>
            </a:extLst>
          </p:cNvPr>
          <p:cNvSpPr txBox="1">
            <a:spLocks noChangeArrowheads="1"/>
          </p:cNvSpPr>
          <p:nvPr/>
        </p:nvSpPr>
        <p:spPr bwMode="auto">
          <a:xfrm>
            <a:off x="5451475" y="2262188"/>
            <a:ext cx="13335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solidFill>
                  <a:srgbClr val="FF00FF"/>
                </a:solidFill>
                <a:ea typeface="宋体" panose="02010600030101010101" pitchFamily="2" charset="-122"/>
              </a:rPr>
              <a:t>另一条新指令的周期</a:t>
            </a:r>
            <a:r>
              <a:rPr lang="en-US" altLang="zh-CN">
                <a:solidFill>
                  <a:srgbClr val="FF00FF"/>
                </a:solidFill>
                <a:ea typeface="宋体" panose="02010600030101010101" pitchFamily="2" charset="-122"/>
              </a:rPr>
              <a:t>1</a:t>
            </a:r>
          </a:p>
          <a:p>
            <a:pPr>
              <a:spcBef>
                <a:spcPct val="50000"/>
              </a:spcBef>
            </a:pPr>
            <a:r>
              <a:rPr lang="en-US" altLang="zh-CN">
                <a:solidFill>
                  <a:srgbClr val="FF00FF"/>
                </a:solidFill>
                <a:ea typeface="宋体" panose="02010600030101010101" pitchFamily="2" charset="-122"/>
              </a:rPr>
              <a:t>…</a:t>
            </a:r>
          </a:p>
        </p:txBody>
      </p:sp>
      <p:sp>
        <p:nvSpPr>
          <p:cNvPr id="171019" name="Text Box 48">
            <a:extLst>
              <a:ext uri="{FF2B5EF4-FFF2-40B4-BE49-F238E27FC236}">
                <a16:creationId xmlns:a16="http://schemas.microsoft.com/office/drawing/2014/main" id="{63EAE27B-FFA9-4D73-A284-1A193B203E11}"/>
              </a:ext>
            </a:extLst>
          </p:cNvPr>
          <p:cNvSpPr txBox="1">
            <a:spLocks noChangeArrowheads="1"/>
          </p:cNvSpPr>
          <p:nvPr/>
        </p:nvSpPr>
        <p:spPr bwMode="auto">
          <a:xfrm>
            <a:off x="3429000" y="4203700"/>
            <a:ext cx="774700" cy="1816100"/>
          </a:xfrm>
          <a:prstGeom prst="rect">
            <a:avLst/>
          </a:prstGeom>
          <a:solidFill>
            <a:srgbClr val="FFC000"/>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ea typeface="宋体" panose="02010600030101010101" pitchFamily="2" charset="-122"/>
              </a:rPr>
              <a:t>投机计算结果写入</a:t>
            </a:r>
            <a:r>
              <a:rPr lang="en-US" altLang="zh-CN">
                <a:ea typeface="宋体" panose="02010600030101010101" pitchFamily="2" charset="-122"/>
              </a:rPr>
              <a:t>MAR</a:t>
            </a:r>
            <a:r>
              <a:rPr lang="zh-CN" altLang="en-US">
                <a:ea typeface="宋体" panose="02010600030101010101" pitchFamily="2" charset="-122"/>
              </a:rPr>
              <a:t>寄存器</a:t>
            </a:r>
            <a:endParaRPr lang="en-US" altLang="zh-CN">
              <a:ea typeface="宋体" panose="02010600030101010101" pitchFamily="2" charset="-122"/>
            </a:endParaRPr>
          </a:p>
        </p:txBody>
      </p:sp>
      <p:sp>
        <p:nvSpPr>
          <p:cNvPr id="171020" name="Text Box 45">
            <a:extLst>
              <a:ext uri="{FF2B5EF4-FFF2-40B4-BE49-F238E27FC236}">
                <a16:creationId xmlns:a16="http://schemas.microsoft.com/office/drawing/2014/main" id="{EC1F3EBA-87CF-B3B1-C49A-F98FA63A252F}"/>
              </a:ext>
            </a:extLst>
          </p:cNvPr>
          <p:cNvSpPr txBox="1">
            <a:spLocks noChangeArrowheads="1"/>
          </p:cNvSpPr>
          <p:nvPr/>
        </p:nvSpPr>
        <p:spPr bwMode="auto">
          <a:xfrm>
            <a:off x="4038600" y="673100"/>
            <a:ext cx="13604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r>
              <a:rPr lang="zh-CN" altLang="en-US">
                <a:ea typeface="宋体" panose="02010600030101010101" pitchFamily="2" charset="-122"/>
              </a:rPr>
              <a:t>控制信号：</a:t>
            </a:r>
            <a:endParaRPr lang="en-US" altLang="zh-CN">
              <a:ea typeface="宋体" panose="02010600030101010101" pitchFamily="2" charset="-122"/>
            </a:endParaRPr>
          </a:p>
          <a:p>
            <a:r>
              <a:rPr lang="en-US" altLang="zh-CN">
                <a:ea typeface="宋体" panose="02010600030101010101" pitchFamily="2" charset="-122"/>
              </a:rPr>
              <a:t>Regwr=0</a:t>
            </a:r>
          </a:p>
          <a:p>
            <a:r>
              <a:rPr lang="en-US" altLang="zh-CN">
                <a:solidFill>
                  <a:srgbClr val="FF0000"/>
                </a:solidFill>
                <a:latin typeface="微软雅黑" panose="020B0503020204020204" pitchFamily="34" charset="-122"/>
                <a:ea typeface="微软雅黑" panose="020B0503020204020204" pitchFamily="34" charset="-122"/>
              </a:rPr>
              <a:t>PCWr=1 </a:t>
            </a:r>
            <a:r>
              <a:rPr lang="en-US" altLang="zh-CN">
                <a:ea typeface="宋体" panose="02010600030101010101" pitchFamily="2" charset="-122"/>
              </a:rPr>
              <a:t>….</a:t>
            </a:r>
          </a:p>
        </p:txBody>
      </p:sp>
      <p:sp>
        <p:nvSpPr>
          <p:cNvPr id="171021" name="Line 46">
            <a:extLst>
              <a:ext uri="{FF2B5EF4-FFF2-40B4-BE49-F238E27FC236}">
                <a16:creationId xmlns:a16="http://schemas.microsoft.com/office/drawing/2014/main" id="{4B5B6954-13CA-70F8-6FBB-9701B4F3A414}"/>
              </a:ext>
            </a:extLst>
          </p:cNvPr>
          <p:cNvSpPr>
            <a:spLocks noChangeShapeType="1"/>
          </p:cNvSpPr>
          <p:nvPr/>
        </p:nvSpPr>
        <p:spPr bwMode="auto">
          <a:xfrm>
            <a:off x="5351463" y="977900"/>
            <a:ext cx="9525" cy="3098800"/>
          </a:xfrm>
          <a:prstGeom prst="line">
            <a:avLst/>
          </a:prstGeom>
          <a:noFill/>
          <a:ln w="107950" cmpd="tri">
            <a:solidFill>
              <a:schemeClr val="hlink"/>
            </a:solidFill>
            <a:prstDash val="sysDash"/>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1022" name="Line 46">
            <a:extLst>
              <a:ext uri="{FF2B5EF4-FFF2-40B4-BE49-F238E27FC236}">
                <a16:creationId xmlns:a16="http://schemas.microsoft.com/office/drawing/2014/main" id="{B9E742CB-4698-AB64-31A3-8C6EDDC3694F}"/>
              </a:ext>
            </a:extLst>
          </p:cNvPr>
          <p:cNvSpPr>
            <a:spLocks noChangeShapeType="1"/>
          </p:cNvSpPr>
          <p:nvPr/>
        </p:nvSpPr>
        <p:spPr bwMode="auto">
          <a:xfrm>
            <a:off x="3822700" y="914400"/>
            <a:ext cx="20638" cy="3289300"/>
          </a:xfrm>
          <a:prstGeom prst="line">
            <a:avLst/>
          </a:prstGeom>
          <a:noFill/>
          <a:ln w="107950" cmpd="tri">
            <a:solidFill>
              <a:schemeClr val="hlink"/>
            </a:solidFill>
            <a:prstDash val="sysDash"/>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1023" name="Line 46">
            <a:extLst>
              <a:ext uri="{FF2B5EF4-FFF2-40B4-BE49-F238E27FC236}">
                <a16:creationId xmlns:a16="http://schemas.microsoft.com/office/drawing/2014/main" id="{F8DAABDC-E301-35E2-C418-6DAF1879FE3C}"/>
              </a:ext>
            </a:extLst>
          </p:cNvPr>
          <p:cNvSpPr>
            <a:spLocks noChangeShapeType="1"/>
          </p:cNvSpPr>
          <p:nvPr/>
        </p:nvSpPr>
        <p:spPr bwMode="auto">
          <a:xfrm>
            <a:off x="2335213" y="863600"/>
            <a:ext cx="0" cy="3517900"/>
          </a:xfrm>
          <a:prstGeom prst="line">
            <a:avLst/>
          </a:prstGeom>
          <a:noFill/>
          <a:ln w="107950" cmpd="tri">
            <a:solidFill>
              <a:schemeClr val="hlink"/>
            </a:solidFill>
            <a:prstDash val="sysDash"/>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1024" name="Line 4">
            <a:extLst>
              <a:ext uri="{FF2B5EF4-FFF2-40B4-BE49-F238E27FC236}">
                <a16:creationId xmlns:a16="http://schemas.microsoft.com/office/drawing/2014/main" id="{71F5FCF5-A3E9-4482-3FEF-F695B45E88F7}"/>
              </a:ext>
            </a:extLst>
          </p:cNvPr>
          <p:cNvSpPr>
            <a:spLocks noChangeShapeType="1"/>
          </p:cNvSpPr>
          <p:nvPr/>
        </p:nvSpPr>
        <p:spPr bwMode="auto">
          <a:xfrm>
            <a:off x="693738" y="1728788"/>
            <a:ext cx="0" cy="365125"/>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5" name="Line 5">
            <a:extLst>
              <a:ext uri="{FF2B5EF4-FFF2-40B4-BE49-F238E27FC236}">
                <a16:creationId xmlns:a16="http://schemas.microsoft.com/office/drawing/2014/main" id="{E2FE9C54-182F-09EF-DF99-455654612769}"/>
              </a:ext>
            </a:extLst>
          </p:cNvPr>
          <p:cNvSpPr>
            <a:spLocks noChangeShapeType="1"/>
          </p:cNvSpPr>
          <p:nvPr/>
        </p:nvSpPr>
        <p:spPr bwMode="auto">
          <a:xfrm>
            <a:off x="693738" y="2093913"/>
            <a:ext cx="752475"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6" name="Line 6">
            <a:extLst>
              <a:ext uri="{FF2B5EF4-FFF2-40B4-BE49-F238E27FC236}">
                <a16:creationId xmlns:a16="http://schemas.microsoft.com/office/drawing/2014/main" id="{4730531C-615C-5B7A-96CA-D193949EB428}"/>
              </a:ext>
            </a:extLst>
          </p:cNvPr>
          <p:cNvSpPr>
            <a:spLocks noChangeShapeType="1"/>
          </p:cNvSpPr>
          <p:nvPr/>
        </p:nvSpPr>
        <p:spPr bwMode="auto">
          <a:xfrm flipV="1">
            <a:off x="1446213" y="1709738"/>
            <a:ext cx="0" cy="384175"/>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7" name="Line 10">
            <a:extLst>
              <a:ext uri="{FF2B5EF4-FFF2-40B4-BE49-F238E27FC236}">
                <a16:creationId xmlns:a16="http://schemas.microsoft.com/office/drawing/2014/main" id="{DD8EC1B5-2543-CD1D-AD79-80AC9223689B}"/>
              </a:ext>
            </a:extLst>
          </p:cNvPr>
          <p:cNvSpPr>
            <a:spLocks noChangeShapeType="1"/>
          </p:cNvSpPr>
          <p:nvPr/>
        </p:nvSpPr>
        <p:spPr bwMode="auto">
          <a:xfrm>
            <a:off x="1444625" y="1712913"/>
            <a:ext cx="752475"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8" name="Line 11">
            <a:extLst>
              <a:ext uri="{FF2B5EF4-FFF2-40B4-BE49-F238E27FC236}">
                <a16:creationId xmlns:a16="http://schemas.microsoft.com/office/drawing/2014/main" id="{44777049-5042-4DB1-7145-52C7DB87F7A8}"/>
              </a:ext>
            </a:extLst>
          </p:cNvPr>
          <p:cNvSpPr>
            <a:spLocks noChangeShapeType="1"/>
          </p:cNvSpPr>
          <p:nvPr/>
        </p:nvSpPr>
        <p:spPr bwMode="auto">
          <a:xfrm flipV="1">
            <a:off x="2198688" y="1709738"/>
            <a:ext cx="0" cy="384175"/>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9" name="Line 12">
            <a:extLst>
              <a:ext uri="{FF2B5EF4-FFF2-40B4-BE49-F238E27FC236}">
                <a16:creationId xmlns:a16="http://schemas.microsoft.com/office/drawing/2014/main" id="{71E42D32-738C-5F24-A456-2D01B709D56E}"/>
              </a:ext>
            </a:extLst>
          </p:cNvPr>
          <p:cNvSpPr>
            <a:spLocks noChangeShapeType="1"/>
          </p:cNvSpPr>
          <p:nvPr/>
        </p:nvSpPr>
        <p:spPr bwMode="auto">
          <a:xfrm>
            <a:off x="2200275" y="2090738"/>
            <a:ext cx="754063"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0" name="Line 13">
            <a:extLst>
              <a:ext uri="{FF2B5EF4-FFF2-40B4-BE49-F238E27FC236}">
                <a16:creationId xmlns:a16="http://schemas.microsoft.com/office/drawing/2014/main" id="{29645EEB-F241-034C-54F1-BC8645197898}"/>
              </a:ext>
            </a:extLst>
          </p:cNvPr>
          <p:cNvSpPr>
            <a:spLocks noChangeShapeType="1"/>
          </p:cNvSpPr>
          <p:nvPr/>
        </p:nvSpPr>
        <p:spPr bwMode="auto">
          <a:xfrm flipV="1">
            <a:off x="2954338" y="1708150"/>
            <a:ext cx="0" cy="382588"/>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1" name="Line 14">
            <a:extLst>
              <a:ext uri="{FF2B5EF4-FFF2-40B4-BE49-F238E27FC236}">
                <a16:creationId xmlns:a16="http://schemas.microsoft.com/office/drawing/2014/main" id="{A45E4082-9259-86A4-6C42-3C3AAF8C6FC5}"/>
              </a:ext>
            </a:extLst>
          </p:cNvPr>
          <p:cNvSpPr>
            <a:spLocks noChangeShapeType="1"/>
          </p:cNvSpPr>
          <p:nvPr/>
        </p:nvSpPr>
        <p:spPr bwMode="auto">
          <a:xfrm>
            <a:off x="2951163" y="1709738"/>
            <a:ext cx="752475"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2" name="Line 15">
            <a:extLst>
              <a:ext uri="{FF2B5EF4-FFF2-40B4-BE49-F238E27FC236}">
                <a16:creationId xmlns:a16="http://schemas.microsoft.com/office/drawing/2014/main" id="{95387CA8-B0D0-73D3-AF0F-7A1D8FDCF32B}"/>
              </a:ext>
            </a:extLst>
          </p:cNvPr>
          <p:cNvSpPr>
            <a:spLocks noChangeShapeType="1"/>
          </p:cNvSpPr>
          <p:nvPr/>
        </p:nvSpPr>
        <p:spPr bwMode="auto">
          <a:xfrm flipV="1">
            <a:off x="3705225" y="1708150"/>
            <a:ext cx="0" cy="382588"/>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3" name="Line 16">
            <a:extLst>
              <a:ext uri="{FF2B5EF4-FFF2-40B4-BE49-F238E27FC236}">
                <a16:creationId xmlns:a16="http://schemas.microsoft.com/office/drawing/2014/main" id="{832D28DB-B518-99FD-5B67-58A884384329}"/>
              </a:ext>
            </a:extLst>
          </p:cNvPr>
          <p:cNvSpPr>
            <a:spLocks noChangeShapeType="1"/>
          </p:cNvSpPr>
          <p:nvPr/>
        </p:nvSpPr>
        <p:spPr bwMode="auto">
          <a:xfrm>
            <a:off x="3708400" y="2090738"/>
            <a:ext cx="754063"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4" name="Line 17">
            <a:extLst>
              <a:ext uri="{FF2B5EF4-FFF2-40B4-BE49-F238E27FC236}">
                <a16:creationId xmlns:a16="http://schemas.microsoft.com/office/drawing/2014/main" id="{A4E1AD85-35B9-6837-4137-9CA92234413A}"/>
              </a:ext>
            </a:extLst>
          </p:cNvPr>
          <p:cNvSpPr>
            <a:spLocks noChangeShapeType="1"/>
          </p:cNvSpPr>
          <p:nvPr/>
        </p:nvSpPr>
        <p:spPr bwMode="auto">
          <a:xfrm flipV="1">
            <a:off x="4462463" y="1708150"/>
            <a:ext cx="0" cy="382588"/>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5" name="Line 18">
            <a:extLst>
              <a:ext uri="{FF2B5EF4-FFF2-40B4-BE49-F238E27FC236}">
                <a16:creationId xmlns:a16="http://schemas.microsoft.com/office/drawing/2014/main" id="{3855099D-7630-301C-2B6E-10015520954F}"/>
              </a:ext>
            </a:extLst>
          </p:cNvPr>
          <p:cNvSpPr>
            <a:spLocks noChangeShapeType="1"/>
          </p:cNvSpPr>
          <p:nvPr/>
        </p:nvSpPr>
        <p:spPr bwMode="auto">
          <a:xfrm>
            <a:off x="4459288" y="1709738"/>
            <a:ext cx="754062"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6" name="Line 19">
            <a:extLst>
              <a:ext uri="{FF2B5EF4-FFF2-40B4-BE49-F238E27FC236}">
                <a16:creationId xmlns:a16="http://schemas.microsoft.com/office/drawing/2014/main" id="{42181049-7B82-07BC-4632-B7B28F763A4F}"/>
              </a:ext>
            </a:extLst>
          </p:cNvPr>
          <p:cNvSpPr>
            <a:spLocks noChangeShapeType="1"/>
          </p:cNvSpPr>
          <p:nvPr/>
        </p:nvSpPr>
        <p:spPr bwMode="auto">
          <a:xfrm flipV="1">
            <a:off x="5214938" y="1708150"/>
            <a:ext cx="0" cy="382588"/>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7" name="Line 20">
            <a:extLst>
              <a:ext uri="{FF2B5EF4-FFF2-40B4-BE49-F238E27FC236}">
                <a16:creationId xmlns:a16="http://schemas.microsoft.com/office/drawing/2014/main" id="{33F0AFA4-094D-738D-C9A2-7904E6C0E53E}"/>
              </a:ext>
            </a:extLst>
          </p:cNvPr>
          <p:cNvSpPr>
            <a:spLocks noChangeShapeType="1"/>
          </p:cNvSpPr>
          <p:nvPr/>
        </p:nvSpPr>
        <p:spPr bwMode="auto">
          <a:xfrm>
            <a:off x="5213350" y="2095500"/>
            <a:ext cx="752475"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8" name="Line 21">
            <a:extLst>
              <a:ext uri="{FF2B5EF4-FFF2-40B4-BE49-F238E27FC236}">
                <a16:creationId xmlns:a16="http://schemas.microsoft.com/office/drawing/2014/main" id="{D7855713-CD72-ADED-4ED2-3854FABF7CDC}"/>
              </a:ext>
            </a:extLst>
          </p:cNvPr>
          <p:cNvSpPr>
            <a:spLocks noChangeShapeType="1"/>
          </p:cNvSpPr>
          <p:nvPr/>
        </p:nvSpPr>
        <p:spPr bwMode="auto">
          <a:xfrm flipV="1">
            <a:off x="5965825" y="1712913"/>
            <a:ext cx="0" cy="382587"/>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9" name="Line 22">
            <a:extLst>
              <a:ext uri="{FF2B5EF4-FFF2-40B4-BE49-F238E27FC236}">
                <a16:creationId xmlns:a16="http://schemas.microsoft.com/office/drawing/2014/main" id="{0002C548-29C3-727C-C4B7-4D996C41D822}"/>
              </a:ext>
            </a:extLst>
          </p:cNvPr>
          <p:cNvSpPr>
            <a:spLocks noChangeShapeType="1"/>
          </p:cNvSpPr>
          <p:nvPr/>
        </p:nvSpPr>
        <p:spPr bwMode="auto">
          <a:xfrm>
            <a:off x="5962650" y="1714500"/>
            <a:ext cx="754063"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40" name="Line 23">
            <a:extLst>
              <a:ext uri="{FF2B5EF4-FFF2-40B4-BE49-F238E27FC236}">
                <a16:creationId xmlns:a16="http://schemas.microsoft.com/office/drawing/2014/main" id="{132EF772-1978-9848-E61D-44A8815313A6}"/>
              </a:ext>
            </a:extLst>
          </p:cNvPr>
          <p:cNvSpPr>
            <a:spLocks noChangeShapeType="1"/>
          </p:cNvSpPr>
          <p:nvPr/>
        </p:nvSpPr>
        <p:spPr bwMode="auto">
          <a:xfrm flipV="1">
            <a:off x="6718300" y="1712913"/>
            <a:ext cx="0" cy="382587"/>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41" name="Line 33">
            <a:extLst>
              <a:ext uri="{FF2B5EF4-FFF2-40B4-BE49-F238E27FC236}">
                <a16:creationId xmlns:a16="http://schemas.microsoft.com/office/drawing/2014/main" id="{34812EB9-92A7-8388-5DEB-12F207ACD3E7}"/>
              </a:ext>
            </a:extLst>
          </p:cNvPr>
          <p:cNvSpPr>
            <a:spLocks noChangeShapeType="1"/>
          </p:cNvSpPr>
          <p:nvPr/>
        </p:nvSpPr>
        <p:spPr bwMode="auto">
          <a:xfrm>
            <a:off x="696913" y="863600"/>
            <a:ext cx="0" cy="2743200"/>
          </a:xfrm>
          <a:prstGeom prst="line">
            <a:avLst/>
          </a:prstGeom>
          <a:noFill/>
          <a:ln w="28575">
            <a:solidFill>
              <a:schemeClr val="accent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42" name="Line 36">
            <a:extLst>
              <a:ext uri="{FF2B5EF4-FFF2-40B4-BE49-F238E27FC236}">
                <a16:creationId xmlns:a16="http://schemas.microsoft.com/office/drawing/2014/main" id="{D1504E19-960A-BB8E-CF1F-B76C64ED7A52}"/>
              </a:ext>
            </a:extLst>
          </p:cNvPr>
          <p:cNvSpPr>
            <a:spLocks noChangeShapeType="1"/>
          </p:cNvSpPr>
          <p:nvPr/>
        </p:nvSpPr>
        <p:spPr bwMode="auto">
          <a:xfrm flipH="1">
            <a:off x="2195513" y="927100"/>
            <a:ext cx="0" cy="2641600"/>
          </a:xfrm>
          <a:prstGeom prst="line">
            <a:avLst/>
          </a:prstGeom>
          <a:noFill/>
          <a:ln w="28575">
            <a:solidFill>
              <a:schemeClr val="accent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43" name="Line 37">
            <a:extLst>
              <a:ext uri="{FF2B5EF4-FFF2-40B4-BE49-F238E27FC236}">
                <a16:creationId xmlns:a16="http://schemas.microsoft.com/office/drawing/2014/main" id="{3C4F73BA-7C79-746D-47D1-7F99EB3FC2BE}"/>
              </a:ext>
            </a:extLst>
          </p:cNvPr>
          <p:cNvSpPr>
            <a:spLocks noChangeShapeType="1"/>
          </p:cNvSpPr>
          <p:nvPr/>
        </p:nvSpPr>
        <p:spPr bwMode="auto">
          <a:xfrm>
            <a:off x="3703638" y="1028700"/>
            <a:ext cx="0" cy="2578100"/>
          </a:xfrm>
          <a:prstGeom prst="line">
            <a:avLst/>
          </a:prstGeom>
          <a:noFill/>
          <a:ln w="28575">
            <a:solidFill>
              <a:schemeClr val="accent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44" name="Line 38">
            <a:extLst>
              <a:ext uri="{FF2B5EF4-FFF2-40B4-BE49-F238E27FC236}">
                <a16:creationId xmlns:a16="http://schemas.microsoft.com/office/drawing/2014/main" id="{6B96319F-A495-ED17-447B-8B0065FD1EB5}"/>
              </a:ext>
            </a:extLst>
          </p:cNvPr>
          <p:cNvSpPr>
            <a:spLocks noChangeShapeType="1"/>
          </p:cNvSpPr>
          <p:nvPr/>
        </p:nvSpPr>
        <p:spPr bwMode="auto">
          <a:xfrm>
            <a:off x="5221288" y="952500"/>
            <a:ext cx="0" cy="2616200"/>
          </a:xfrm>
          <a:prstGeom prst="line">
            <a:avLst/>
          </a:prstGeom>
          <a:noFill/>
          <a:ln w="28575">
            <a:solidFill>
              <a:schemeClr val="accent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171045" name="直接箭头连接符 54">
            <a:extLst>
              <a:ext uri="{FF2B5EF4-FFF2-40B4-BE49-F238E27FC236}">
                <a16:creationId xmlns:a16="http://schemas.microsoft.com/office/drawing/2014/main" id="{495164F6-5596-B38F-8FD6-605BDD656432}"/>
              </a:ext>
            </a:extLst>
          </p:cNvPr>
          <p:cNvCxnSpPr>
            <a:cxnSpLocks noChangeShapeType="1"/>
            <a:stCxn id="171014" idx="1"/>
          </p:cNvCxnSpPr>
          <p:nvPr/>
        </p:nvCxnSpPr>
        <p:spPr bwMode="auto">
          <a:xfrm rot="10800000">
            <a:off x="2317750" y="1382713"/>
            <a:ext cx="120650" cy="15875"/>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71046" name="直接箭头连接符 56">
            <a:extLst>
              <a:ext uri="{FF2B5EF4-FFF2-40B4-BE49-F238E27FC236}">
                <a16:creationId xmlns:a16="http://schemas.microsoft.com/office/drawing/2014/main" id="{34C40F79-1E1D-6652-48A4-B784CAA784CA}"/>
              </a:ext>
            </a:extLst>
          </p:cNvPr>
          <p:cNvCxnSpPr>
            <a:cxnSpLocks noChangeShapeType="1"/>
            <a:stCxn id="171014" idx="1"/>
          </p:cNvCxnSpPr>
          <p:nvPr/>
        </p:nvCxnSpPr>
        <p:spPr bwMode="auto">
          <a:xfrm>
            <a:off x="3300413" y="1155700"/>
            <a:ext cx="522287"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71047" name="直接箭头连接符 60">
            <a:extLst>
              <a:ext uri="{FF2B5EF4-FFF2-40B4-BE49-F238E27FC236}">
                <a16:creationId xmlns:a16="http://schemas.microsoft.com/office/drawing/2014/main" id="{F211DC93-F367-8ED2-8F38-DDE163A87A01}"/>
              </a:ext>
            </a:extLst>
          </p:cNvPr>
          <p:cNvCxnSpPr>
            <a:cxnSpLocks noChangeShapeType="1"/>
            <a:stCxn id="171014" idx="1"/>
          </p:cNvCxnSpPr>
          <p:nvPr/>
        </p:nvCxnSpPr>
        <p:spPr bwMode="auto">
          <a:xfrm flipH="1">
            <a:off x="3833813" y="1266825"/>
            <a:ext cx="220662" cy="3175"/>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71048" name="直接箭头连接符 61">
            <a:extLst>
              <a:ext uri="{FF2B5EF4-FFF2-40B4-BE49-F238E27FC236}">
                <a16:creationId xmlns:a16="http://schemas.microsoft.com/office/drawing/2014/main" id="{0BD2491B-5A97-7848-B3B7-6153B3149ED4}"/>
              </a:ext>
            </a:extLst>
          </p:cNvPr>
          <p:cNvCxnSpPr>
            <a:cxnSpLocks noChangeShapeType="1"/>
            <a:stCxn id="171014" idx="1"/>
          </p:cNvCxnSpPr>
          <p:nvPr/>
        </p:nvCxnSpPr>
        <p:spPr bwMode="auto">
          <a:xfrm>
            <a:off x="4808538" y="1270000"/>
            <a:ext cx="522287"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71049" name="直接箭头连接符 62">
            <a:extLst>
              <a:ext uri="{FF2B5EF4-FFF2-40B4-BE49-F238E27FC236}">
                <a16:creationId xmlns:a16="http://schemas.microsoft.com/office/drawing/2014/main" id="{09E07930-A0B8-3E7F-B368-16235B52FFA8}"/>
              </a:ext>
            </a:extLst>
          </p:cNvPr>
          <p:cNvCxnSpPr>
            <a:cxnSpLocks noChangeShapeType="1"/>
            <a:stCxn id="171014" idx="1"/>
          </p:cNvCxnSpPr>
          <p:nvPr/>
        </p:nvCxnSpPr>
        <p:spPr bwMode="auto">
          <a:xfrm>
            <a:off x="1812925" y="1054100"/>
            <a:ext cx="522288"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sp>
        <p:nvSpPr>
          <p:cNvPr id="171050" name="Line 20">
            <a:extLst>
              <a:ext uri="{FF2B5EF4-FFF2-40B4-BE49-F238E27FC236}">
                <a16:creationId xmlns:a16="http://schemas.microsoft.com/office/drawing/2014/main" id="{8F2CA98A-063D-BFE1-3297-D8CE74188F0B}"/>
              </a:ext>
            </a:extLst>
          </p:cNvPr>
          <p:cNvSpPr>
            <a:spLocks noChangeShapeType="1"/>
          </p:cNvSpPr>
          <p:nvPr/>
        </p:nvSpPr>
        <p:spPr bwMode="auto">
          <a:xfrm>
            <a:off x="6711950" y="2095500"/>
            <a:ext cx="752475"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51" name="Line 46">
            <a:extLst>
              <a:ext uri="{FF2B5EF4-FFF2-40B4-BE49-F238E27FC236}">
                <a16:creationId xmlns:a16="http://schemas.microsoft.com/office/drawing/2014/main" id="{D00BFB44-668C-8398-CE5A-9BC0931D08A5}"/>
              </a:ext>
            </a:extLst>
          </p:cNvPr>
          <p:cNvSpPr>
            <a:spLocks noChangeShapeType="1"/>
          </p:cNvSpPr>
          <p:nvPr/>
        </p:nvSpPr>
        <p:spPr bwMode="auto">
          <a:xfrm>
            <a:off x="6862763" y="939800"/>
            <a:ext cx="9525" cy="3098800"/>
          </a:xfrm>
          <a:prstGeom prst="line">
            <a:avLst/>
          </a:prstGeom>
          <a:noFill/>
          <a:ln w="107950" cmpd="tri">
            <a:solidFill>
              <a:schemeClr val="hlink"/>
            </a:solidFill>
            <a:prstDash val="sysDash"/>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1052" name="Text Box 47">
            <a:extLst>
              <a:ext uri="{FF2B5EF4-FFF2-40B4-BE49-F238E27FC236}">
                <a16:creationId xmlns:a16="http://schemas.microsoft.com/office/drawing/2014/main" id="{DF23BFFC-6CA7-9194-3D41-B7BE82C3FDCE}"/>
              </a:ext>
            </a:extLst>
          </p:cNvPr>
          <p:cNvSpPr txBox="1">
            <a:spLocks noChangeArrowheads="1"/>
          </p:cNvSpPr>
          <p:nvPr/>
        </p:nvSpPr>
        <p:spPr bwMode="auto">
          <a:xfrm>
            <a:off x="5135563" y="4097338"/>
            <a:ext cx="1044575" cy="1077912"/>
          </a:xfrm>
          <a:prstGeom prst="rect">
            <a:avLst/>
          </a:prstGeom>
          <a:solidFill>
            <a:srgbClr val="00B0F0"/>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a:ea typeface="宋体" panose="02010600030101010101" pitchFamily="2" charset="-122"/>
              </a:rPr>
              <a:t>信号改变后将转移地址真正写入</a:t>
            </a:r>
            <a:r>
              <a:rPr lang="en-US" altLang="zh-CN">
                <a:ea typeface="宋体" panose="02010600030101010101" pitchFamily="2" charset="-122"/>
              </a:rPr>
              <a:t>PC</a:t>
            </a:r>
            <a:endParaRPr lang="zh-CN" altLang="en-US">
              <a:ea typeface="宋体" panose="02010600030101010101" pitchFamily="2" charset="-122"/>
            </a:endParaRPr>
          </a:p>
        </p:txBody>
      </p:sp>
      <p:sp>
        <p:nvSpPr>
          <p:cNvPr id="171053" name="标题 58">
            <a:extLst>
              <a:ext uri="{FF2B5EF4-FFF2-40B4-BE49-F238E27FC236}">
                <a16:creationId xmlns:a16="http://schemas.microsoft.com/office/drawing/2014/main" id="{058302B5-4448-029E-5429-47AF5E9FD3CF}"/>
              </a:ext>
            </a:extLst>
          </p:cNvPr>
          <p:cNvSpPr>
            <a:spLocks noGrp="1" noChangeArrowheads="1"/>
          </p:cNvSpPr>
          <p:nvPr>
            <p:ph type="title"/>
          </p:nvPr>
        </p:nvSpPr>
        <p:spPr/>
        <p:txBody>
          <a:bodyPr/>
          <a:lstStyle/>
          <a:p>
            <a:endParaRPr lang="zh-CN" altLang="en-US">
              <a:ea typeface="宋体" panose="02010600030101010101" pitchFamily="2" charset="-122"/>
            </a:endParaRPr>
          </a:p>
        </p:txBody>
      </p:sp>
      <p:sp>
        <p:nvSpPr>
          <p:cNvPr id="47" name="Rectangle 3">
            <a:extLst>
              <a:ext uri="{FF2B5EF4-FFF2-40B4-BE49-F238E27FC236}">
                <a16:creationId xmlns:a16="http://schemas.microsoft.com/office/drawing/2014/main" id="{C27D7A4F-4163-6300-8014-C3975E5F8F9F}"/>
              </a:ext>
            </a:extLst>
          </p:cNvPr>
          <p:cNvSpPr txBox="1">
            <a:spLocks noChangeArrowheads="1"/>
          </p:cNvSpPr>
          <p:nvPr/>
        </p:nvSpPr>
        <p:spPr bwMode="auto">
          <a:xfrm>
            <a:off x="4325938" y="5932488"/>
            <a:ext cx="45688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a:lnSpc>
                <a:spcPts val="2400"/>
              </a:lnSpc>
              <a:spcBef>
                <a:spcPct val="10000"/>
              </a:spcBef>
            </a:pPr>
            <a:r>
              <a:rPr lang="zh-CN" altLang="en-US" sz="1800">
                <a:solidFill>
                  <a:srgbClr val="C00000"/>
                </a:solidFill>
                <a:latin typeface="微软雅黑" panose="020B0503020204020204" pitchFamily="34" charset="-122"/>
                <a:ea typeface="微软雅黑" panose="020B0503020204020204" pitchFamily="34" charset="-122"/>
              </a:rPr>
              <a:t>至此所有指令执行过程分析结束，下面设计控制部件，以支持能够完成上述指令功能！</a:t>
            </a:r>
            <a:endParaRPr lang="en-US" altLang="zh-CN" sz="1800">
              <a:solidFill>
                <a:srgbClr val="0A10F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图片 1">
            <a:extLst>
              <a:ext uri="{FF2B5EF4-FFF2-40B4-BE49-F238E27FC236}">
                <a16:creationId xmlns:a16="http://schemas.microsoft.com/office/drawing/2014/main" id="{170BDCCC-CF1C-14D2-5444-564DFF6B0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787400"/>
            <a:ext cx="6810375"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7" name="Text Box 127">
            <a:extLst>
              <a:ext uri="{FF2B5EF4-FFF2-40B4-BE49-F238E27FC236}">
                <a16:creationId xmlns:a16="http://schemas.microsoft.com/office/drawing/2014/main" id="{7CFC5E1F-5FBA-642C-2418-078EEDDF2925}"/>
              </a:ext>
            </a:extLst>
          </p:cNvPr>
          <p:cNvSpPr txBox="1">
            <a:spLocks noChangeArrowheads="1"/>
          </p:cNvSpPr>
          <p:nvPr/>
        </p:nvSpPr>
        <p:spPr bwMode="auto">
          <a:xfrm>
            <a:off x="6343650" y="6151563"/>
            <a:ext cx="2609850"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800">
                <a:solidFill>
                  <a:schemeClr val="accent2"/>
                </a:solidFill>
                <a:latin typeface="微软雅黑" panose="020B0503020204020204" pitchFamily="34" charset="-122"/>
                <a:ea typeface="微软雅黑" panose="020B0503020204020204" pitchFamily="34" charset="-122"/>
              </a:rPr>
              <a:t>下一目标：设计状态转换电路，即：控制器</a:t>
            </a:r>
          </a:p>
        </p:txBody>
      </p:sp>
      <p:sp>
        <p:nvSpPr>
          <p:cNvPr id="82055" name="Text Box 135">
            <a:extLst>
              <a:ext uri="{FF2B5EF4-FFF2-40B4-BE49-F238E27FC236}">
                <a16:creationId xmlns:a16="http://schemas.microsoft.com/office/drawing/2014/main" id="{6C26A998-5124-9B95-3B1C-568E529FF4D8}"/>
              </a:ext>
            </a:extLst>
          </p:cNvPr>
          <p:cNvSpPr txBox="1">
            <a:spLocks noChangeArrowheads="1"/>
          </p:cNvSpPr>
          <p:nvPr/>
        </p:nvSpPr>
        <p:spPr bwMode="auto">
          <a:xfrm>
            <a:off x="6140450" y="5111750"/>
            <a:ext cx="249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800">
                <a:solidFill>
                  <a:schemeClr val="accent1"/>
                </a:solidFill>
                <a:latin typeface="微软雅黑" panose="020B0503020204020204" pitchFamily="34" charset="-122"/>
                <a:ea typeface="微软雅黑" panose="020B0503020204020204" pitchFamily="34" charset="-122"/>
              </a:rPr>
              <a:t>各指令的时钟数多少？</a:t>
            </a:r>
          </a:p>
        </p:txBody>
      </p:sp>
      <p:sp>
        <p:nvSpPr>
          <p:cNvPr id="82045" name="Text Box 125">
            <a:extLst>
              <a:ext uri="{FF2B5EF4-FFF2-40B4-BE49-F238E27FC236}">
                <a16:creationId xmlns:a16="http://schemas.microsoft.com/office/drawing/2014/main" id="{DD719527-ADE2-9C49-5777-E5D8FE500C37}"/>
              </a:ext>
            </a:extLst>
          </p:cNvPr>
          <p:cNvSpPr txBox="1">
            <a:spLocks noChangeArrowheads="1"/>
          </p:cNvSpPr>
          <p:nvPr/>
        </p:nvSpPr>
        <p:spPr bwMode="auto">
          <a:xfrm>
            <a:off x="8139113" y="787400"/>
            <a:ext cx="9906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0" tIns="0" rIns="0" bIns="0">
            <a:spAutoFit/>
          </a:bodyPr>
          <a:lstStyle/>
          <a:p>
            <a:pPr eaLnBrk="0" hangingPunct="0">
              <a:spcBef>
                <a:spcPct val="50000"/>
              </a:spcBef>
            </a:pPr>
            <a:r>
              <a:rPr lang="zh-CN" altLang="en-US" sz="1800">
                <a:solidFill>
                  <a:schemeClr val="accent2"/>
                </a:solidFill>
                <a:latin typeface="微软雅黑" panose="020B0503020204020204" pitchFamily="34" charset="-122"/>
                <a:ea typeface="微软雅黑" panose="020B0503020204020204" pitchFamily="34" charset="-122"/>
              </a:rPr>
              <a:t>每来一个时钟，进入下一个状态</a:t>
            </a:r>
          </a:p>
        </p:txBody>
      </p:sp>
      <p:sp>
        <p:nvSpPr>
          <p:cNvPr id="82056" name="Text Box 136">
            <a:extLst>
              <a:ext uri="{FF2B5EF4-FFF2-40B4-BE49-F238E27FC236}">
                <a16:creationId xmlns:a16="http://schemas.microsoft.com/office/drawing/2014/main" id="{7EEC6E3A-9016-81DA-AD0B-09CA8C901BAB}"/>
              </a:ext>
            </a:extLst>
          </p:cNvPr>
          <p:cNvSpPr txBox="1">
            <a:spLocks noChangeArrowheads="1"/>
          </p:cNvSpPr>
          <p:nvPr/>
        </p:nvSpPr>
        <p:spPr bwMode="auto">
          <a:xfrm>
            <a:off x="6122988" y="5408613"/>
            <a:ext cx="2686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800">
                <a:latin typeface="微软雅黑" panose="020B0503020204020204" pitchFamily="34" charset="-122"/>
                <a:ea typeface="微软雅黑" panose="020B0503020204020204" pitchFamily="34" charset="-122"/>
              </a:rPr>
              <a:t>R</a:t>
            </a:r>
            <a:r>
              <a:rPr lang="zh-CN" altLang="en-US" sz="1800">
                <a:latin typeface="微软雅黑" panose="020B0503020204020204" pitchFamily="34" charset="-122"/>
                <a:ea typeface="微软雅黑" panose="020B0503020204020204" pitchFamily="34" charset="-122"/>
              </a:rPr>
              <a:t>型</a:t>
            </a:r>
            <a:r>
              <a:rPr lang="en-US" altLang="zh-CN" sz="1800">
                <a:latin typeface="微软雅黑" panose="020B0503020204020204" pitchFamily="34" charset="-122"/>
                <a:ea typeface="微软雅黑" panose="020B0503020204020204" pitchFamily="34" charset="-122"/>
              </a:rPr>
              <a:t>-4, I</a:t>
            </a:r>
            <a:r>
              <a:rPr lang="zh-CN" altLang="en-US" sz="1800">
                <a:latin typeface="微软雅黑" panose="020B0503020204020204" pitchFamily="34" charset="-122"/>
                <a:ea typeface="微软雅黑" panose="020B0503020204020204" pitchFamily="34" charset="-122"/>
              </a:rPr>
              <a:t>型运算</a:t>
            </a:r>
            <a:r>
              <a:rPr lang="en-US" altLang="zh-CN" sz="1800">
                <a:latin typeface="微软雅黑" panose="020B0503020204020204" pitchFamily="34" charset="-122"/>
                <a:ea typeface="微软雅黑" panose="020B0503020204020204" pitchFamily="34" charset="-122"/>
              </a:rPr>
              <a:t>-4, lw-4, sw-4, Jump-3</a:t>
            </a:r>
          </a:p>
        </p:txBody>
      </p:sp>
      <p:sp>
        <p:nvSpPr>
          <p:cNvPr id="172038" name="Rectangle 2">
            <a:extLst>
              <a:ext uri="{FF2B5EF4-FFF2-40B4-BE49-F238E27FC236}">
                <a16:creationId xmlns:a16="http://schemas.microsoft.com/office/drawing/2014/main" id="{E589F5C3-5EF6-2187-5D8D-34BB01405C67}"/>
              </a:ext>
            </a:extLst>
          </p:cNvPr>
          <p:cNvSpPr>
            <a:spLocks noGrp="1" noChangeArrowheads="1"/>
          </p:cNvSpPr>
          <p:nvPr>
            <p:ph type="title"/>
          </p:nvPr>
        </p:nvSpPr>
        <p:spPr>
          <a:xfrm>
            <a:off x="342900" y="142875"/>
            <a:ext cx="6034088" cy="422275"/>
          </a:xfrm>
        </p:spPr>
        <p:txBody>
          <a:bodyPr/>
          <a:lstStyle/>
          <a:p>
            <a:r>
              <a:rPr lang="zh-CN" altLang="en-US">
                <a:ea typeface="宋体" panose="02010600030101010101" pitchFamily="2" charset="-122"/>
              </a:rPr>
              <a:t>状态转换图</a:t>
            </a:r>
            <a:endParaRPr lang="en-US" altLang="zh-CN">
              <a:ea typeface="宋体" panose="02010600030101010101" pitchFamily="2" charset="-122"/>
            </a:endParaRPr>
          </a:p>
        </p:txBody>
      </p:sp>
      <p:sp>
        <p:nvSpPr>
          <p:cNvPr id="172039" name="Text Box 138">
            <a:extLst>
              <a:ext uri="{FF2B5EF4-FFF2-40B4-BE49-F238E27FC236}">
                <a16:creationId xmlns:a16="http://schemas.microsoft.com/office/drawing/2014/main" id="{3222CD21-00F8-5875-CDE3-18E20DE9A04D}"/>
              </a:ext>
            </a:extLst>
          </p:cNvPr>
          <p:cNvSpPr txBox="1">
            <a:spLocks noChangeArrowheads="1"/>
          </p:cNvSpPr>
          <p:nvPr/>
        </p:nvSpPr>
        <p:spPr bwMode="auto">
          <a:xfrm>
            <a:off x="2576513" y="142875"/>
            <a:ext cx="488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800">
                <a:solidFill>
                  <a:schemeClr val="accent2"/>
                </a:solidFill>
                <a:latin typeface="微软雅黑" panose="020B0503020204020204" pitchFamily="34" charset="-122"/>
                <a:ea typeface="微软雅黑" panose="020B0503020204020204" pitchFamily="34" charset="-122"/>
              </a:rPr>
              <a:t>综合前面各指令执行过程，得到状态转换图</a:t>
            </a:r>
          </a:p>
        </p:txBody>
      </p:sp>
      <p:sp>
        <p:nvSpPr>
          <p:cNvPr id="12" name="Text Box 125">
            <a:extLst>
              <a:ext uri="{FF2B5EF4-FFF2-40B4-BE49-F238E27FC236}">
                <a16:creationId xmlns:a16="http://schemas.microsoft.com/office/drawing/2014/main" id="{A3A7F291-348A-396A-ECF1-5956AD998B14}"/>
              </a:ext>
            </a:extLst>
          </p:cNvPr>
          <p:cNvSpPr txBox="1">
            <a:spLocks noChangeArrowheads="1"/>
          </p:cNvSpPr>
          <p:nvPr/>
        </p:nvSpPr>
        <p:spPr bwMode="auto">
          <a:xfrm>
            <a:off x="6834188" y="2216150"/>
            <a:ext cx="1974850"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spcBef>
                <a:spcPct val="50000"/>
              </a:spcBef>
            </a:pPr>
            <a:r>
              <a:rPr lang="zh-CN" altLang="en-US" sz="1800">
                <a:solidFill>
                  <a:schemeClr val="accent2"/>
                </a:solidFill>
                <a:latin typeface="微软雅黑" panose="020B0503020204020204" pitchFamily="34" charset="-122"/>
                <a:ea typeface="微软雅黑" panose="020B0503020204020204" pitchFamily="34" charset="-122"/>
              </a:rPr>
              <a:t>状态</a:t>
            </a:r>
            <a:r>
              <a:rPr lang="en-US" altLang="zh-CN" sz="1800">
                <a:solidFill>
                  <a:schemeClr val="accent2"/>
                </a:solidFill>
                <a:latin typeface="微软雅黑" panose="020B0503020204020204" pitchFamily="34" charset="-122"/>
                <a:ea typeface="微软雅黑" panose="020B0503020204020204" pitchFamily="34" charset="-122"/>
              </a:rPr>
              <a:t>0</a:t>
            </a:r>
            <a:r>
              <a:rPr lang="zh-CN" altLang="en-US" sz="1800">
                <a:solidFill>
                  <a:schemeClr val="accent2"/>
                </a:solidFill>
                <a:latin typeface="微软雅黑" panose="020B0503020204020204" pitchFamily="34" charset="-122"/>
                <a:ea typeface="微软雅黑" panose="020B0503020204020204" pitchFamily="34" charset="-122"/>
              </a:rPr>
              <a:t>和</a:t>
            </a:r>
            <a:r>
              <a:rPr lang="en-US" altLang="zh-CN" sz="1800">
                <a:solidFill>
                  <a:schemeClr val="accent2"/>
                </a:solidFill>
                <a:latin typeface="微软雅黑" panose="020B0503020204020204" pitchFamily="34" charset="-122"/>
                <a:ea typeface="微软雅黑" panose="020B0503020204020204" pitchFamily="34" charset="-122"/>
              </a:rPr>
              <a:t>1</a:t>
            </a:r>
            <a:r>
              <a:rPr lang="zh-CN" altLang="en-US" sz="1800">
                <a:solidFill>
                  <a:schemeClr val="accent2"/>
                </a:solidFill>
                <a:latin typeface="微软雅黑" panose="020B0503020204020204" pitchFamily="34" charset="-122"/>
                <a:ea typeface="微软雅黑" panose="020B0503020204020204" pitchFamily="34" charset="-122"/>
              </a:rPr>
              <a:t>是公共操作，状态</a:t>
            </a:r>
            <a:r>
              <a:rPr lang="en-US" altLang="zh-CN" sz="1800">
                <a:solidFill>
                  <a:schemeClr val="accent2"/>
                </a:solidFill>
                <a:latin typeface="微软雅黑" panose="020B0503020204020204" pitchFamily="34" charset="-122"/>
                <a:ea typeface="微软雅黑" panose="020B0503020204020204" pitchFamily="34" charset="-122"/>
              </a:rPr>
              <a:t>1</a:t>
            </a:r>
            <a:r>
              <a:rPr lang="zh-CN" altLang="en-US" sz="1800">
                <a:solidFill>
                  <a:schemeClr val="accent2"/>
                </a:solidFill>
                <a:latin typeface="微软雅黑" panose="020B0503020204020204" pitchFamily="34" charset="-122"/>
                <a:ea typeface="微软雅黑" panose="020B0503020204020204" pitchFamily="34" charset="-122"/>
              </a:rPr>
              <a:t>后译码得到不同的指令</a:t>
            </a:r>
          </a:p>
        </p:txBody>
      </p:sp>
      <p:sp>
        <p:nvSpPr>
          <p:cNvPr id="172041" name="文本框 4">
            <a:extLst>
              <a:ext uri="{FF2B5EF4-FFF2-40B4-BE49-F238E27FC236}">
                <a16:creationId xmlns:a16="http://schemas.microsoft.com/office/drawing/2014/main" id="{520B4C85-1EFD-F9F4-8E0B-B617CD2642A6}"/>
              </a:ext>
            </a:extLst>
          </p:cNvPr>
          <p:cNvSpPr txBox="1">
            <a:spLocks noChangeArrowheads="1"/>
          </p:cNvSpPr>
          <p:nvPr/>
        </p:nvSpPr>
        <p:spPr bwMode="auto">
          <a:xfrm>
            <a:off x="7516813" y="3560763"/>
            <a:ext cx="1111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ea typeface="宋体" panose="02010600030101010101" pitchFamily="2" charset="-122"/>
                <a:hlinkClick r:id="rId4" action="ppaction://hlinksldjump"/>
              </a:rPr>
              <a:t>BACK</a:t>
            </a:r>
            <a:endParaRPr lang="en-US" altLang="zh-CN">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045"/>
                                        </p:tgtEl>
                                        <p:attrNameLst>
                                          <p:attrName>style.visibility</p:attrName>
                                        </p:attrNameLst>
                                      </p:cBhvr>
                                      <p:to>
                                        <p:strVal val="visible"/>
                                      </p:to>
                                    </p:set>
                                    <p:animEffect transition="in" filter="blinds(horizontal)">
                                      <p:cBhvr>
                                        <p:cTn id="7" dur="500"/>
                                        <p:tgtEl>
                                          <p:spTgt spid="820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2055"/>
                                        </p:tgtEl>
                                        <p:attrNameLst>
                                          <p:attrName>style.visibility</p:attrName>
                                        </p:attrNameLst>
                                      </p:cBhvr>
                                      <p:to>
                                        <p:strVal val="visible"/>
                                      </p:to>
                                    </p:set>
                                    <p:animEffect transition="in" filter="blinds(horizontal)">
                                      <p:cBhvr>
                                        <p:cTn id="17" dur="500"/>
                                        <p:tgtEl>
                                          <p:spTgt spid="820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2056"/>
                                        </p:tgtEl>
                                        <p:attrNameLst>
                                          <p:attrName>style.visibility</p:attrName>
                                        </p:attrNameLst>
                                      </p:cBhvr>
                                      <p:to>
                                        <p:strVal val="visible"/>
                                      </p:to>
                                    </p:set>
                                    <p:animEffect transition="in" filter="blinds(horizontal)">
                                      <p:cBhvr>
                                        <p:cTn id="22" dur="500"/>
                                        <p:tgtEl>
                                          <p:spTgt spid="820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2047"/>
                                        </p:tgtEl>
                                        <p:attrNameLst>
                                          <p:attrName>style.visibility</p:attrName>
                                        </p:attrNameLst>
                                      </p:cBhvr>
                                      <p:to>
                                        <p:strVal val="visible"/>
                                      </p:to>
                                    </p:set>
                                    <p:animEffect transition="in" filter="checkerboard(across)">
                                      <p:cBhvr>
                                        <p:cTn id="27" dur="500"/>
                                        <p:tgtEl>
                                          <p:spTgt spid="82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47" grpId="0" animBg="1"/>
      <p:bldP spid="82055" grpId="0"/>
      <p:bldP spid="82045" grpId="0"/>
      <p:bldP spid="82056" grpId="0"/>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a:extLst>
              <a:ext uri="{FF2B5EF4-FFF2-40B4-BE49-F238E27FC236}">
                <a16:creationId xmlns:a16="http://schemas.microsoft.com/office/drawing/2014/main" id="{A04FE680-5BEB-218B-FE21-8E54E452E328}"/>
              </a:ext>
            </a:extLst>
          </p:cNvPr>
          <p:cNvSpPr>
            <a:spLocks noGrp="1" noChangeArrowheads="1"/>
          </p:cNvSpPr>
          <p:nvPr>
            <p:ph type="title"/>
          </p:nvPr>
        </p:nvSpPr>
        <p:spPr>
          <a:xfrm>
            <a:off x="444500" y="203200"/>
            <a:ext cx="6094413" cy="422275"/>
          </a:xfrm>
        </p:spPr>
        <p:txBody>
          <a:bodyPr/>
          <a:lstStyle/>
          <a:p>
            <a:r>
              <a:rPr lang="zh-CN" altLang="en-US">
                <a:ea typeface="宋体" panose="02010600030101010101" pitchFamily="2" charset="-122"/>
              </a:rPr>
              <a:t>多周期控制器的实现</a:t>
            </a:r>
            <a:endParaRPr lang="en-US" altLang="zh-CN">
              <a:ea typeface="宋体" panose="02010600030101010101" pitchFamily="2" charset="-122"/>
            </a:endParaRPr>
          </a:p>
        </p:txBody>
      </p:sp>
      <p:sp>
        <p:nvSpPr>
          <p:cNvPr id="115715" name="Rectangle 3">
            <a:extLst>
              <a:ext uri="{FF2B5EF4-FFF2-40B4-BE49-F238E27FC236}">
                <a16:creationId xmlns:a16="http://schemas.microsoft.com/office/drawing/2014/main" id="{F11702FF-6674-08A9-BD21-389DF06E329E}"/>
              </a:ext>
            </a:extLst>
          </p:cNvPr>
          <p:cNvSpPr>
            <a:spLocks noGrp="1" noChangeArrowheads="1"/>
          </p:cNvSpPr>
          <p:nvPr>
            <p:ph idx="1"/>
          </p:nvPr>
        </p:nvSpPr>
        <p:spPr>
          <a:xfrm>
            <a:off x="0" y="3824288"/>
            <a:ext cx="4208463" cy="1914525"/>
          </a:xfrm>
        </p:spPr>
        <p:txBody>
          <a:bodyPr/>
          <a:lstStyle/>
          <a:p>
            <a:pPr>
              <a:lnSpc>
                <a:spcPct val="130000"/>
              </a:lnSpc>
              <a:spcBef>
                <a:spcPct val="0"/>
              </a:spcBef>
              <a:tabLst>
                <a:tab pos="4284663" algn="ctr"/>
                <a:tab pos="6807200" algn="ctr"/>
              </a:tabLst>
            </a:pPr>
            <a:r>
              <a:rPr lang="zh-CN" altLang="en-US" sz="1900">
                <a:latin typeface="微软雅黑" panose="020B0503020204020204" pitchFamily="34" charset="-122"/>
                <a:ea typeface="微软雅黑" panose="020B0503020204020204" pitchFamily="34" charset="-122"/>
              </a:rPr>
              <a:t>多周期控制器功能描述方式：</a:t>
            </a:r>
          </a:p>
          <a:p>
            <a:pPr>
              <a:lnSpc>
                <a:spcPct val="130000"/>
              </a:lnSpc>
              <a:spcBef>
                <a:spcPct val="0"/>
              </a:spcBef>
              <a:tabLst>
                <a:tab pos="4284663" algn="ctr"/>
                <a:tab pos="6807200" algn="ctr"/>
              </a:tabLst>
            </a:pPr>
            <a:r>
              <a:rPr lang="zh-CN" altLang="en-US" sz="1900">
                <a:solidFill>
                  <a:srgbClr val="A50021"/>
                </a:solidFill>
                <a:latin typeface="微软雅黑" panose="020B0503020204020204" pitchFamily="34" charset="-122"/>
                <a:ea typeface="微软雅黑" panose="020B0503020204020204" pitchFamily="34" charset="-122"/>
              </a:rPr>
              <a:t>有限状态机：</a:t>
            </a:r>
          </a:p>
          <a:p>
            <a:pPr lvl="1">
              <a:lnSpc>
                <a:spcPct val="130000"/>
              </a:lnSpc>
              <a:spcBef>
                <a:spcPct val="0"/>
              </a:spcBef>
              <a:buFontTx/>
              <a:buNone/>
              <a:tabLst>
                <a:tab pos="4284663" algn="ctr"/>
                <a:tab pos="6807200" algn="ctr"/>
              </a:tabLst>
            </a:pPr>
            <a:r>
              <a:rPr lang="zh-CN" altLang="en-US" sz="1900">
                <a:latin typeface="微软雅黑" panose="020B0503020204020204" pitchFamily="34" charset="-122"/>
                <a:ea typeface="微软雅黑" panose="020B0503020204020204" pitchFamily="34" charset="-122"/>
              </a:rPr>
              <a:t>用硬连线路</a:t>
            </a:r>
            <a:r>
              <a:rPr lang="en-US" altLang="zh-CN" sz="1900">
                <a:latin typeface="微软雅黑" panose="020B0503020204020204" pitchFamily="34" charset="-122"/>
                <a:ea typeface="微软雅黑" panose="020B0503020204020204" pitchFamily="34" charset="-122"/>
              </a:rPr>
              <a:t>(PLA)</a:t>
            </a:r>
            <a:r>
              <a:rPr lang="zh-CN" altLang="en-US" sz="1900">
                <a:latin typeface="微软雅黑" panose="020B0503020204020204" pitchFamily="34" charset="-122"/>
                <a:ea typeface="微软雅黑" panose="020B0503020204020204" pitchFamily="34" charset="-122"/>
              </a:rPr>
              <a:t>实现</a:t>
            </a:r>
          </a:p>
          <a:p>
            <a:pPr>
              <a:lnSpc>
                <a:spcPct val="130000"/>
              </a:lnSpc>
              <a:spcBef>
                <a:spcPct val="0"/>
              </a:spcBef>
              <a:tabLst>
                <a:tab pos="4284663" algn="ctr"/>
                <a:tab pos="6807200" algn="ctr"/>
              </a:tabLst>
            </a:pPr>
            <a:r>
              <a:rPr lang="zh-CN" altLang="en-US" sz="1900">
                <a:solidFill>
                  <a:srgbClr val="A50021"/>
                </a:solidFill>
                <a:latin typeface="微软雅黑" panose="020B0503020204020204" pitchFamily="34" charset="-122"/>
                <a:ea typeface="微软雅黑" panose="020B0503020204020204" pitchFamily="34" charset="-122"/>
              </a:rPr>
              <a:t>微程序：</a:t>
            </a:r>
          </a:p>
          <a:p>
            <a:pPr lvl="1">
              <a:lnSpc>
                <a:spcPct val="130000"/>
              </a:lnSpc>
              <a:spcBef>
                <a:spcPct val="0"/>
              </a:spcBef>
              <a:buFontTx/>
              <a:buNone/>
              <a:tabLst>
                <a:tab pos="4284663" algn="ctr"/>
                <a:tab pos="6807200" algn="ctr"/>
              </a:tabLst>
            </a:pPr>
            <a:r>
              <a:rPr lang="zh-CN" altLang="en-US" sz="1900">
                <a:latin typeface="微软雅黑" panose="020B0503020204020204" pitchFamily="34" charset="-122"/>
                <a:ea typeface="微软雅黑" panose="020B0503020204020204" pitchFamily="34" charset="-122"/>
              </a:rPr>
              <a:t>用</a:t>
            </a:r>
            <a:r>
              <a:rPr lang="en-US" altLang="zh-CN" sz="1900">
                <a:latin typeface="微软雅黑" panose="020B0503020204020204" pitchFamily="34" charset="-122"/>
                <a:ea typeface="微软雅黑" panose="020B0503020204020204" pitchFamily="34" charset="-122"/>
              </a:rPr>
              <a:t>ROM</a:t>
            </a:r>
            <a:r>
              <a:rPr lang="zh-CN" altLang="en-US" sz="1900">
                <a:latin typeface="微软雅黑" panose="020B0503020204020204" pitchFamily="34" charset="-122"/>
                <a:ea typeface="微软雅黑" panose="020B0503020204020204" pitchFamily="34" charset="-122"/>
              </a:rPr>
              <a:t>存放微程序实现</a:t>
            </a:r>
            <a:endParaRPr lang="en-US" altLang="zh-CN" sz="1900">
              <a:latin typeface="微软雅黑" panose="020B0503020204020204" pitchFamily="34" charset="-122"/>
              <a:ea typeface="微软雅黑" panose="020B0503020204020204" pitchFamily="34" charset="-122"/>
            </a:endParaRPr>
          </a:p>
        </p:txBody>
      </p:sp>
      <p:sp>
        <p:nvSpPr>
          <p:cNvPr id="115735" name="Text Box 23">
            <a:extLst>
              <a:ext uri="{FF2B5EF4-FFF2-40B4-BE49-F238E27FC236}">
                <a16:creationId xmlns:a16="http://schemas.microsoft.com/office/drawing/2014/main" id="{15080698-41E1-FBC6-DB30-B851521A06A7}"/>
              </a:ext>
            </a:extLst>
          </p:cNvPr>
          <p:cNvSpPr txBox="1">
            <a:spLocks noChangeArrowheads="1"/>
          </p:cNvSpPr>
          <p:nvPr/>
        </p:nvSpPr>
        <p:spPr bwMode="auto">
          <a:xfrm>
            <a:off x="4510088" y="5516563"/>
            <a:ext cx="203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lgn="ctr" eaLnBrk="0" hangingPunct="0"/>
            <a:r>
              <a:rPr lang="zh-CN" altLang="en-US" sz="1800">
                <a:solidFill>
                  <a:schemeClr val="accent1"/>
                </a:solidFill>
                <a:latin typeface="微软雅黑" panose="020B0503020204020204" pitchFamily="34" charset="-122"/>
                <a:ea typeface="微软雅黑" panose="020B0503020204020204" pitchFamily="34" charset="-122"/>
              </a:rPr>
              <a:t>硬连线路控制器</a:t>
            </a:r>
          </a:p>
          <a:p>
            <a:pPr algn="ctr" eaLnBrk="0" hangingPunct="0"/>
            <a:r>
              <a:rPr lang="zh-CN" altLang="en-US" sz="1800">
                <a:solidFill>
                  <a:schemeClr val="accent1"/>
                </a:solidFill>
                <a:latin typeface="微软雅黑" panose="020B0503020204020204" pitchFamily="34" charset="-122"/>
                <a:ea typeface="微软雅黑" panose="020B0503020204020204" pitchFamily="34" charset="-122"/>
              </a:rPr>
              <a:t>（硬布线控制器）</a:t>
            </a:r>
          </a:p>
        </p:txBody>
      </p:sp>
      <p:sp>
        <p:nvSpPr>
          <p:cNvPr id="115741" name="Text Box 29">
            <a:extLst>
              <a:ext uri="{FF2B5EF4-FFF2-40B4-BE49-F238E27FC236}">
                <a16:creationId xmlns:a16="http://schemas.microsoft.com/office/drawing/2014/main" id="{5657778D-62AE-ED1C-DF38-47DC077FD2D2}"/>
              </a:ext>
            </a:extLst>
          </p:cNvPr>
          <p:cNvSpPr txBox="1">
            <a:spLocks noChangeArrowheads="1"/>
          </p:cNvSpPr>
          <p:nvPr/>
        </p:nvSpPr>
        <p:spPr bwMode="auto">
          <a:xfrm>
            <a:off x="538163" y="723900"/>
            <a:ext cx="7999412"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lnSpc>
                <a:spcPts val="2900"/>
              </a:lnSpc>
              <a:spcBef>
                <a:spcPct val="20000"/>
              </a:spcBef>
            </a:pPr>
            <a:r>
              <a:rPr lang="zh-CN" altLang="en-US" sz="2000">
                <a:solidFill>
                  <a:schemeClr val="accent2"/>
                </a:solidFill>
                <a:latin typeface="微软雅黑" panose="020B0503020204020204" pitchFamily="34" charset="-122"/>
                <a:ea typeface="微软雅黑" panose="020B0503020204020204" pitchFamily="34" charset="-122"/>
              </a:rPr>
              <a:t>回忆单周期控制器的实现：控制信号在整个指令执行过程中不变，用真值表能反映指令和控制信号的关系。根据真值表就能实现控制器！</a:t>
            </a:r>
          </a:p>
          <a:p>
            <a:pPr eaLnBrk="0" hangingPunct="0">
              <a:lnSpc>
                <a:spcPts val="2900"/>
              </a:lnSpc>
              <a:spcBef>
                <a:spcPct val="20000"/>
              </a:spcBef>
            </a:pPr>
            <a:r>
              <a:rPr lang="zh-CN" altLang="en-US" sz="2000">
                <a:solidFill>
                  <a:srgbClr val="A50021"/>
                </a:solidFill>
                <a:latin typeface="微软雅黑" panose="020B0503020204020204" pitchFamily="34" charset="-122"/>
                <a:ea typeface="微软雅黑" panose="020B0503020204020204" pitchFamily="34" charset="-122"/>
              </a:rPr>
              <a:t>多周期控制器能不能这样做？</a:t>
            </a:r>
            <a:endParaRPr lang="en-US" altLang="zh-CN" sz="2000">
              <a:solidFill>
                <a:srgbClr val="A50021"/>
              </a:solidFill>
              <a:latin typeface="微软雅黑" panose="020B0503020204020204" pitchFamily="34" charset="-122"/>
              <a:ea typeface="微软雅黑" panose="020B0503020204020204" pitchFamily="34" charset="-122"/>
            </a:endParaRPr>
          </a:p>
        </p:txBody>
      </p:sp>
      <p:sp>
        <p:nvSpPr>
          <p:cNvPr id="115742" name="Rectangle 30">
            <a:extLst>
              <a:ext uri="{FF2B5EF4-FFF2-40B4-BE49-F238E27FC236}">
                <a16:creationId xmlns:a16="http://schemas.microsoft.com/office/drawing/2014/main" id="{568C6CEA-7E5A-2F8B-C9B7-7B52833E606C}"/>
              </a:ext>
            </a:extLst>
          </p:cNvPr>
          <p:cNvSpPr>
            <a:spLocks noChangeArrowheads="1"/>
          </p:cNvSpPr>
          <p:nvPr/>
        </p:nvSpPr>
        <p:spPr bwMode="auto">
          <a:xfrm>
            <a:off x="3332163" y="1916113"/>
            <a:ext cx="12065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r>
              <a:rPr lang="zh-CN" altLang="en-US">
                <a:solidFill>
                  <a:schemeClr val="accent1"/>
                </a:solidFill>
                <a:latin typeface="微软雅黑" panose="020B0503020204020204" pitchFamily="34" charset="-122"/>
                <a:ea typeface="微软雅黑" panose="020B0503020204020204" pitchFamily="34" charset="-122"/>
              </a:rPr>
              <a:t>初始表示</a:t>
            </a:r>
            <a:endParaRPr lang="en-US" altLang="zh-CN">
              <a:solidFill>
                <a:schemeClr val="accent1"/>
              </a:solidFill>
              <a:latin typeface="微软雅黑" panose="020B0503020204020204" pitchFamily="34" charset="-122"/>
              <a:ea typeface="微软雅黑" panose="020B0503020204020204" pitchFamily="34" charset="-122"/>
            </a:endParaRPr>
          </a:p>
          <a:p>
            <a:pPr eaLnBrk="0" hangingPunct="0"/>
            <a:endParaRPr lang="en-US" altLang="zh-CN">
              <a:solidFill>
                <a:schemeClr val="accent1"/>
              </a:solidFill>
              <a:latin typeface="微软雅黑" panose="020B0503020204020204" pitchFamily="34" charset="-122"/>
              <a:ea typeface="微软雅黑" panose="020B0503020204020204" pitchFamily="34" charset="-122"/>
            </a:endParaRPr>
          </a:p>
          <a:p>
            <a:pPr eaLnBrk="0" hangingPunct="0"/>
            <a:endParaRPr lang="en-US" altLang="zh-CN">
              <a:solidFill>
                <a:schemeClr val="accent1"/>
              </a:solidFill>
              <a:latin typeface="微软雅黑" panose="020B0503020204020204" pitchFamily="34" charset="-122"/>
              <a:ea typeface="微软雅黑" panose="020B0503020204020204" pitchFamily="34" charset="-122"/>
            </a:endParaRPr>
          </a:p>
          <a:p>
            <a:pPr eaLnBrk="0" hangingPunct="0"/>
            <a:r>
              <a:rPr lang="zh-CN" altLang="en-US">
                <a:solidFill>
                  <a:schemeClr val="accent1"/>
                </a:solidFill>
                <a:latin typeface="微软雅黑" panose="020B0503020204020204" pitchFamily="34" charset="-122"/>
                <a:ea typeface="微软雅黑" panose="020B0503020204020204" pitchFamily="34" charset="-122"/>
              </a:rPr>
              <a:t>顺序控制</a:t>
            </a:r>
            <a:r>
              <a:rPr lang="en-US" altLang="zh-CN">
                <a:solidFill>
                  <a:schemeClr val="accent1"/>
                </a:solidFill>
                <a:latin typeface="微软雅黑" panose="020B0503020204020204" pitchFamily="34" charset="-122"/>
                <a:ea typeface="微软雅黑" panose="020B0503020204020204" pitchFamily="34" charset="-122"/>
              </a:rPr>
              <a:t>		</a:t>
            </a:r>
            <a:br>
              <a:rPr lang="en-US" altLang="zh-CN">
                <a:solidFill>
                  <a:schemeClr val="accent1"/>
                </a:solidFill>
                <a:latin typeface="微软雅黑" panose="020B0503020204020204" pitchFamily="34" charset="-122"/>
                <a:ea typeface="微软雅黑" panose="020B0503020204020204" pitchFamily="34" charset="-122"/>
              </a:rPr>
            </a:br>
            <a:endParaRPr lang="en-US" altLang="zh-CN">
              <a:solidFill>
                <a:schemeClr val="accent1"/>
              </a:solidFill>
              <a:latin typeface="微软雅黑" panose="020B0503020204020204" pitchFamily="34" charset="-122"/>
              <a:ea typeface="微软雅黑" panose="020B0503020204020204" pitchFamily="34" charset="-122"/>
            </a:endParaRPr>
          </a:p>
          <a:p>
            <a:pPr eaLnBrk="0" hangingPunct="0"/>
            <a:r>
              <a:rPr lang="en-US" altLang="zh-CN">
                <a:solidFill>
                  <a:schemeClr val="accent1"/>
                </a:solidFill>
                <a:latin typeface="微软雅黑" panose="020B0503020204020204" pitchFamily="34" charset="-122"/>
                <a:ea typeface="微软雅黑" panose="020B0503020204020204" pitchFamily="34" charset="-122"/>
              </a:rPr>
              <a:t> 	</a:t>
            </a:r>
          </a:p>
          <a:p>
            <a:pPr eaLnBrk="0" hangingPunct="0"/>
            <a:r>
              <a:rPr lang="zh-CN" altLang="en-US">
                <a:solidFill>
                  <a:schemeClr val="accent1"/>
                </a:solidFill>
                <a:latin typeface="微软雅黑" panose="020B0503020204020204" pitchFamily="34" charset="-122"/>
                <a:ea typeface="微软雅黑" panose="020B0503020204020204" pitchFamily="34" charset="-122"/>
              </a:rPr>
              <a:t>逻辑表示</a:t>
            </a:r>
            <a:r>
              <a:rPr lang="en-US" altLang="zh-CN">
                <a:solidFill>
                  <a:schemeClr val="accent1"/>
                </a:solidFill>
                <a:latin typeface="微软雅黑" panose="020B0503020204020204" pitchFamily="34" charset="-122"/>
                <a:ea typeface="微软雅黑" panose="020B0503020204020204" pitchFamily="34" charset="-122"/>
              </a:rPr>
              <a:t>	</a:t>
            </a:r>
          </a:p>
          <a:p>
            <a:pPr eaLnBrk="0" hangingPunct="0"/>
            <a:endParaRPr lang="en-US" altLang="zh-CN">
              <a:solidFill>
                <a:schemeClr val="accent1"/>
              </a:solidFill>
              <a:latin typeface="微软雅黑" panose="020B0503020204020204" pitchFamily="34" charset="-122"/>
              <a:ea typeface="微软雅黑" panose="020B0503020204020204" pitchFamily="34" charset="-122"/>
            </a:endParaRPr>
          </a:p>
          <a:p>
            <a:pPr eaLnBrk="0" hangingPunct="0"/>
            <a:endParaRPr lang="en-US" altLang="zh-CN">
              <a:solidFill>
                <a:schemeClr val="accent1"/>
              </a:solidFill>
              <a:latin typeface="微软雅黑" panose="020B0503020204020204" pitchFamily="34" charset="-122"/>
              <a:ea typeface="微软雅黑" panose="020B0503020204020204" pitchFamily="34" charset="-122"/>
            </a:endParaRPr>
          </a:p>
          <a:p>
            <a:pPr eaLnBrk="0" hangingPunct="0"/>
            <a:r>
              <a:rPr lang="zh-CN" altLang="en-US">
                <a:solidFill>
                  <a:schemeClr val="accent1"/>
                </a:solidFill>
                <a:latin typeface="微软雅黑" panose="020B0503020204020204" pitchFamily="34" charset="-122"/>
                <a:ea typeface="微软雅黑" panose="020B0503020204020204" pitchFamily="34" charset="-122"/>
              </a:rPr>
              <a:t>实现技术	</a:t>
            </a:r>
            <a:r>
              <a:rPr lang="en-US" altLang="zh-CN">
                <a:solidFill>
                  <a:schemeClr val="accent1"/>
                </a:solidFill>
                <a:latin typeface="黑体" panose="02010609060101010101" pitchFamily="49" charset="-122"/>
                <a:ea typeface="黑体" panose="02010609060101010101" pitchFamily="49" charset="-122"/>
              </a:rPr>
              <a:t>	</a:t>
            </a:r>
            <a:r>
              <a:rPr lang="en-US" altLang="zh-CN">
                <a:latin typeface="Times New Roman" panose="02020603050405020304" pitchFamily="18" charset="0"/>
                <a:ea typeface="宋体" panose="02010600030101010101" pitchFamily="2" charset="-122"/>
              </a:rPr>
              <a:t>	</a:t>
            </a:r>
            <a:endParaRPr lang="zh-CN" altLang="en-US">
              <a:latin typeface="Times New Roman" panose="02020603050405020304" pitchFamily="18" charset="0"/>
              <a:ea typeface="宋体" panose="02010600030101010101" pitchFamily="2" charset="-122"/>
            </a:endParaRPr>
          </a:p>
        </p:txBody>
      </p:sp>
      <p:grpSp>
        <p:nvGrpSpPr>
          <p:cNvPr id="115751" name="Group 39">
            <a:extLst>
              <a:ext uri="{FF2B5EF4-FFF2-40B4-BE49-F238E27FC236}">
                <a16:creationId xmlns:a16="http://schemas.microsoft.com/office/drawing/2014/main" id="{8C2BC188-629F-7F05-5577-64B4CE619085}"/>
              </a:ext>
            </a:extLst>
          </p:cNvPr>
          <p:cNvGrpSpPr>
            <a:grpSpLocks/>
          </p:cNvGrpSpPr>
          <p:nvPr/>
        </p:nvGrpSpPr>
        <p:grpSpPr bwMode="auto">
          <a:xfrm>
            <a:off x="4233863" y="1860550"/>
            <a:ext cx="3017837" cy="3644900"/>
            <a:chOff x="2289" y="1537"/>
            <a:chExt cx="1934" cy="2296"/>
          </a:xfrm>
        </p:grpSpPr>
        <p:sp>
          <p:nvSpPr>
            <p:cNvPr id="174087" name="Rectangle 4">
              <a:extLst>
                <a:ext uri="{FF2B5EF4-FFF2-40B4-BE49-F238E27FC236}">
                  <a16:creationId xmlns:a16="http://schemas.microsoft.com/office/drawing/2014/main" id="{C64C1721-7BD7-B247-11F0-5107CA1DD422}"/>
                </a:ext>
              </a:extLst>
            </p:cNvPr>
            <p:cNvSpPr>
              <a:spLocks noChangeArrowheads="1"/>
            </p:cNvSpPr>
            <p:nvPr/>
          </p:nvSpPr>
          <p:spPr bwMode="auto">
            <a:xfrm>
              <a:off x="2335" y="1537"/>
              <a:ext cx="1432" cy="2296"/>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74088" name="Rectangle 6">
              <a:extLst>
                <a:ext uri="{FF2B5EF4-FFF2-40B4-BE49-F238E27FC236}">
                  <a16:creationId xmlns:a16="http://schemas.microsoft.com/office/drawing/2014/main" id="{C7DD5D66-CD6C-32FC-58D0-855829E38FB7}"/>
                </a:ext>
              </a:extLst>
            </p:cNvPr>
            <p:cNvSpPr>
              <a:spLocks noChangeArrowheads="1"/>
            </p:cNvSpPr>
            <p:nvPr/>
          </p:nvSpPr>
          <p:spPr bwMode="auto">
            <a:xfrm>
              <a:off x="2289" y="3590"/>
              <a:ext cx="150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zh-CN" altLang="en-US" sz="1800">
                  <a:solidFill>
                    <a:schemeClr val="accent1"/>
                  </a:solidFill>
                  <a:ea typeface="宋体" panose="02010600030101010101" pitchFamily="2" charset="-122"/>
                </a:rPr>
                <a:t>“</a:t>
              </a:r>
              <a:r>
                <a:rPr lang="en-US" altLang="zh-CN" sz="1800" i="1">
                  <a:solidFill>
                    <a:schemeClr val="accent1"/>
                  </a:solidFill>
                  <a:ea typeface="宋体" panose="02010600030101010101" pitchFamily="2" charset="-122"/>
                </a:rPr>
                <a:t>hardwired control</a:t>
              </a:r>
              <a:r>
                <a:rPr lang="en-US" altLang="zh-CN" sz="1800">
                  <a:solidFill>
                    <a:schemeClr val="accent1"/>
                  </a:solidFill>
                  <a:ea typeface="宋体" panose="02010600030101010101" pitchFamily="2" charset="-122"/>
                </a:rPr>
                <a:t>”</a:t>
              </a:r>
            </a:p>
          </p:txBody>
        </p:sp>
        <p:sp>
          <p:nvSpPr>
            <p:cNvPr id="174089" name="Line 9">
              <a:extLst>
                <a:ext uri="{FF2B5EF4-FFF2-40B4-BE49-F238E27FC236}">
                  <a16:creationId xmlns:a16="http://schemas.microsoft.com/office/drawing/2014/main" id="{392F47D5-AA7F-F763-6EBC-608A5D5D2F67}"/>
                </a:ext>
              </a:extLst>
            </p:cNvPr>
            <p:cNvSpPr>
              <a:spLocks noChangeShapeType="1"/>
            </p:cNvSpPr>
            <p:nvPr/>
          </p:nvSpPr>
          <p:spPr bwMode="auto">
            <a:xfrm>
              <a:off x="2976" y="1825"/>
              <a:ext cx="0" cy="257"/>
            </a:xfrm>
            <a:prstGeom prst="line">
              <a:avLst/>
            </a:prstGeom>
            <a:noFill/>
            <a:ln w="38100">
              <a:solidFill>
                <a:srgbClr val="FF839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90" name="Line 14">
              <a:extLst>
                <a:ext uri="{FF2B5EF4-FFF2-40B4-BE49-F238E27FC236}">
                  <a16:creationId xmlns:a16="http://schemas.microsoft.com/office/drawing/2014/main" id="{377A11D3-6E97-4DAE-C87B-CB31B3737EB1}"/>
                </a:ext>
              </a:extLst>
            </p:cNvPr>
            <p:cNvSpPr>
              <a:spLocks noChangeShapeType="1"/>
            </p:cNvSpPr>
            <p:nvPr/>
          </p:nvSpPr>
          <p:spPr bwMode="auto">
            <a:xfrm>
              <a:off x="2976" y="2400"/>
              <a:ext cx="0" cy="292"/>
            </a:xfrm>
            <a:prstGeom prst="line">
              <a:avLst/>
            </a:prstGeom>
            <a:noFill/>
            <a:ln w="38100">
              <a:solidFill>
                <a:srgbClr val="FF839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91" name="Line 19">
              <a:extLst>
                <a:ext uri="{FF2B5EF4-FFF2-40B4-BE49-F238E27FC236}">
                  <a16:creationId xmlns:a16="http://schemas.microsoft.com/office/drawing/2014/main" id="{54F2198F-DA92-5FFF-706B-DD7D858A0978}"/>
                </a:ext>
              </a:extLst>
            </p:cNvPr>
            <p:cNvSpPr>
              <a:spLocks noChangeShapeType="1"/>
            </p:cNvSpPr>
            <p:nvPr/>
          </p:nvSpPr>
          <p:spPr bwMode="auto">
            <a:xfrm>
              <a:off x="2976" y="2875"/>
              <a:ext cx="0" cy="312"/>
            </a:xfrm>
            <a:prstGeom prst="line">
              <a:avLst/>
            </a:prstGeom>
            <a:noFill/>
            <a:ln w="38100">
              <a:solidFill>
                <a:srgbClr val="FF839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92" name="Rectangle 31">
              <a:extLst>
                <a:ext uri="{FF2B5EF4-FFF2-40B4-BE49-F238E27FC236}">
                  <a16:creationId xmlns:a16="http://schemas.microsoft.com/office/drawing/2014/main" id="{0858CF37-F2D0-6E03-A95E-E446BB55D443}"/>
                </a:ext>
              </a:extLst>
            </p:cNvPr>
            <p:cNvSpPr>
              <a:spLocks noChangeArrowheads="1"/>
            </p:cNvSpPr>
            <p:nvPr/>
          </p:nvSpPr>
          <p:spPr bwMode="auto">
            <a:xfrm>
              <a:off x="2347" y="1605"/>
              <a:ext cx="18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p>
              <a:pPr eaLnBrk="0" hangingPunct="0"/>
              <a:r>
                <a:rPr lang="en-US" altLang="zh-CN">
                  <a:ea typeface="宋体" panose="02010600030101010101" pitchFamily="2" charset="-122"/>
                </a:rPr>
                <a:t>Finite State Diagram	</a:t>
              </a:r>
              <a:endParaRPr lang="zh-CN" altLang="en-US">
                <a:ea typeface="宋体" panose="02010600030101010101" pitchFamily="2" charset="-122"/>
              </a:endParaRPr>
            </a:p>
          </p:txBody>
        </p:sp>
        <p:sp>
          <p:nvSpPr>
            <p:cNvPr id="174093" name="Rectangle 33">
              <a:extLst>
                <a:ext uri="{FF2B5EF4-FFF2-40B4-BE49-F238E27FC236}">
                  <a16:creationId xmlns:a16="http://schemas.microsoft.com/office/drawing/2014/main" id="{76F15680-89A4-492E-9E13-840D58A9963D}"/>
                </a:ext>
              </a:extLst>
            </p:cNvPr>
            <p:cNvSpPr>
              <a:spLocks noChangeArrowheads="1"/>
            </p:cNvSpPr>
            <p:nvPr/>
          </p:nvSpPr>
          <p:spPr bwMode="auto">
            <a:xfrm>
              <a:off x="2418" y="2045"/>
              <a:ext cx="129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p>
              <a:pPr eaLnBrk="0" hangingPunct="0"/>
              <a:r>
                <a:rPr lang="en-US" altLang="zh-CN">
                  <a:ea typeface="宋体" panose="02010600030101010101" pitchFamily="2" charset="-122"/>
                </a:rPr>
                <a:t>Explicit</a:t>
              </a:r>
              <a:r>
                <a:rPr lang="en-US" altLang="zh-CN">
                  <a:latin typeface="Times New Roman" panose="02020603050405020304" pitchFamily="18" charset="0"/>
                  <a:ea typeface="宋体" panose="02010600030101010101" pitchFamily="2" charset="-122"/>
                </a:rPr>
                <a:t> </a:t>
              </a:r>
              <a:r>
                <a:rPr lang="en-US" altLang="zh-CN">
                  <a:ea typeface="宋体" panose="02010600030101010101" pitchFamily="2" charset="-122"/>
                </a:rPr>
                <a:t>Next</a:t>
              </a:r>
              <a:r>
                <a:rPr lang="en-US" altLang="zh-CN">
                  <a:latin typeface="Times New Roman" panose="02020603050405020304" pitchFamily="18" charset="0"/>
                  <a:ea typeface="宋体" panose="02010600030101010101" pitchFamily="2" charset="-122"/>
                </a:rPr>
                <a:t> </a:t>
              </a:r>
              <a:r>
                <a:rPr lang="en-US" altLang="zh-CN">
                  <a:ea typeface="宋体" panose="02010600030101010101" pitchFamily="2" charset="-122"/>
                </a:rPr>
                <a:t>State</a:t>
              </a:r>
            </a:p>
            <a:p>
              <a:pPr eaLnBrk="0" hangingPunct="0"/>
              <a:r>
                <a:rPr lang="en-US" altLang="zh-CN">
                  <a:latin typeface="Times New Roman" panose="02020603050405020304" pitchFamily="18" charset="0"/>
                  <a:ea typeface="宋体" panose="02010600030101010101" pitchFamily="2" charset="-122"/>
                </a:rPr>
                <a:t>        </a:t>
              </a:r>
              <a:r>
                <a:rPr lang="en-US" altLang="zh-CN">
                  <a:ea typeface="宋体" panose="02010600030101010101" pitchFamily="2" charset="-122"/>
                </a:rPr>
                <a:t>Function</a:t>
              </a:r>
              <a:r>
                <a:rPr lang="en-US" altLang="zh-CN">
                  <a:latin typeface="Times New Roman" panose="02020603050405020304" pitchFamily="18" charset="0"/>
                  <a:ea typeface="宋体" panose="02010600030101010101" pitchFamily="2" charset="-122"/>
                </a:rPr>
                <a:t> 	</a:t>
              </a:r>
              <a:endParaRPr lang="zh-CN" altLang="en-US">
                <a:latin typeface="Times New Roman" panose="02020603050405020304" pitchFamily="18" charset="0"/>
                <a:ea typeface="宋体" panose="02010600030101010101" pitchFamily="2" charset="-122"/>
              </a:endParaRPr>
            </a:p>
          </p:txBody>
        </p:sp>
        <p:sp>
          <p:nvSpPr>
            <p:cNvPr id="174094" name="Rectangle 35">
              <a:extLst>
                <a:ext uri="{FF2B5EF4-FFF2-40B4-BE49-F238E27FC236}">
                  <a16:creationId xmlns:a16="http://schemas.microsoft.com/office/drawing/2014/main" id="{E23EDD06-5290-AEA3-7259-AE485EAD2C22}"/>
                </a:ext>
              </a:extLst>
            </p:cNvPr>
            <p:cNvSpPr>
              <a:spLocks noChangeArrowheads="1"/>
            </p:cNvSpPr>
            <p:nvPr/>
          </p:nvSpPr>
          <p:spPr bwMode="auto">
            <a:xfrm>
              <a:off x="2453" y="2658"/>
              <a:ext cx="11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r>
                <a:rPr lang="en-US" altLang="zh-CN">
                  <a:ea typeface="宋体" panose="02010600030101010101" pitchFamily="2" charset="-122"/>
                </a:rPr>
                <a:t>Logic</a:t>
              </a:r>
              <a:r>
                <a:rPr lang="en-US" altLang="zh-CN">
                  <a:latin typeface="Times New Roman" panose="02020603050405020304" pitchFamily="18" charset="0"/>
                  <a:ea typeface="宋体" panose="02010600030101010101" pitchFamily="2" charset="-122"/>
                </a:rPr>
                <a:t> </a:t>
              </a:r>
              <a:r>
                <a:rPr lang="en-US" altLang="zh-CN">
                  <a:ea typeface="宋体" panose="02010600030101010101" pitchFamily="2" charset="-122"/>
                </a:rPr>
                <a:t>Equations</a:t>
              </a:r>
              <a:endParaRPr lang="zh-CN" altLang="en-US">
                <a:ea typeface="宋体" panose="02010600030101010101" pitchFamily="2" charset="-122"/>
              </a:endParaRPr>
            </a:p>
          </p:txBody>
        </p:sp>
        <p:sp>
          <p:nvSpPr>
            <p:cNvPr id="174095" name="Rectangle 37">
              <a:extLst>
                <a:ext uri="{FF2B5EF4-FFF2-40B4-BE49-F238E27FC236}">
                  <a16:creationId xmlns:a16="http://schemas.microsoft.com/office/drawing/2014/main" id="{53F6EEE5-F2B4-9D3F-4401-82BC06C9FFB0}"/>
                </a:ext>
              </a:extLst>
            </p:cNvPr>
            <p:cNvSpPr>
              <a:spLocks noChangeArrowheads="1"/>
            </p:cNvSpPr>
            <p:nvPr/>
          </p:nvSpPr>
          <p:spPr bwMode="auto">
            <a:xfrm>
              <a:off x="2813" y="3142"/>
              <a:ext cx="3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p>
              <a:pPr eaLnBrk="0" hangingPunct="0"/>
              <a:r>
                <a:rPr lang="en-US" altLang="zh-CN">
                  <a:ea typeface="宋体" panose="02010600030101010101" pitchFamily="2" charset="-122"/>
                </a:rPr>
                <a:t>PLA</a:t>
              </a:r>
              <a:endParaRPr lang="zh-CN" altLang="en-US">
                <a:ea typeface="宋体" panose="02010600030101010101" pitchFamily="2" charset="-122"/>
              </a:endParaRPr>
            </a:p>
          </p:txBody>
        </p:sp>
      </p:grpSp>
      <p:sp>
        <p:nvSpPr>
          <p:cNvPr id="239624" name="Text Box 24">
            <a:extLst>
              <a:ext uri="{FF2B5EF4-FFF2-40B4-BE49-F238E27FC236}">
                <a16:creationId xmlns:a16="http://schemas.microsoft.com/office/drawing/2014/main" id="{DCBDD8F1-BB58-F991-520A-7823CEB6C29B}"/>
              </a:ext>
            </a:extLst>
          </p:cNvPr>
          <p:cNvSpPr txBox="1">
            <a:spLocks noChangeArrowheads="1"/>
          </p:cNvSpPr>
          <p:nvPr/>
        </p:nvSpPr>
        <p:spPr bwMode="auto">
          <a:xfrm>
            <a:off x="7011988" y="5602288"/>
            <a:ext cx="1871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800">
                <a:solidFill>
                  <a:srgbClr val="0000FF"/>
                </a:solidFill>
                <a:latin typeface="微软雅黑" panose="020B0503020204020204" pitchFamily="34" charset="-122"/>
                <a:ea typeface="微软雅黑" panose="020B0503020204020204" pitchFamily="34" charset="-122"/>
              </a:rPr>
              <a:t>微程序控制器</a:t>
            </a:r>
          </a:p>
        </p:txBody>
      </p:sp>
      <p:grpSp>
        <p:nvGrpSpPr>
          <p:cNvPr id="2" name="组合 1">
            <a:extLst>
              <a:ext uri="{FF2B5EF4-FFF2-40B4-BE49-F238E27FC236}">
                <a16:creationId xmlns:a16="http://schemas.microsoft.com/office/drawing/2014/main" id="{7ACF4A92-0926-C62B-0667-FA23AE6AC5D5}"/>
              </a:ext>
            </a:extLst>
          </p:cNvPr>
          <p:cNvGrpSpPr>
            <a:grpSpLocks/>
          </p:cNvGrpSpPr>
          <p:nvPr/>
        </p:nvGrpSpPr>
        <p:grpSpPr bwMode="auto">
          <a:xfrm>
            <a:off x="6562725" y="1860550"/>
            <a:ext cx="2516188" cy="3662363"/>
            <a:chOff x="6562725" y="1860550"/>
            <a:chExt cx="2516188" cy="3662363"/>
          </a:xfrm>
        </p:grpSpPr>
        <p:sp>
          <p:nvSpPr>
            <p:cNvPr id="174098" name="Rectangle 5">
              <a:extLst>
                <a:ext uri="{FF2B5EF4-FFF2-40B4-BE49-F238E27FC236}">
                  <a16:creationId xmlns:a16="http://schemas.microsoft.com/office/drawing/2014/main" id="{B057F369-C58D-7EFF-9503-14E3C42C5FF3}"/>
                </a:ext>
              </a:extLst>
            </p:cNvPr>
            <p:cNvSpPr>
              <a:spLocks noChangeArrowheads="1"/>
            </p:cNvSpPr>
            <p:nvPr/>
          </p:nvSpPr>
          <p:spPr bwMode="auto">
            <a:xfrm>
              <a:off x="6562725" y="1860550"/>
              <a:ext cx="2516188" cy="3644900"/>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74099" name="Rectangle 7">
              <a:extLst>
                <a:ext uri="{FF2B5EF4-FFF2-40B4-BE49-F238E27FC236}">
                  <a16:creationId xmlns:a16="http://schemas.microsoft.com/office/drawing/2014/main" id="{DF8D65CA-27ED-85E9-E165-C035A05C2D4C}"/>
                </a:ext>
              </a:extLst>
            </p:cNvPr>
            <p:cNvSpPr>
              <a:spLocks noChangeArrowheads="1"/>
            </p:cNvSpPr>
            <p:nvPr/>
          </p:nvSpPr>
          <p:spPr bwMode="auto">
            <a:xfrm>
              <a:off x="6575425" y="4884738"/>
              <a:ext cx="24384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eaLnBrk="0" hangingPunct="0"/>
              <a:r>
                <a:rPr lang="zh-CN" altLang="en-US" sz="1800">
                  <a:solidFill>
                    <a:srgbClr val="0000FF"/>
                  </a:solidFill>
                  <a:ea typeface="宋体" panose="02010600030101010101" pitchFamily="2" charset="-122"/>
                </a:rPr>
                <a:t>“</a:t>
              </a:r>
              <a:r>
                <a:rPr lang="en-US" altLang="zh-CN" sz="1800" i="1">
                  <a:solidFill>
                    <a:srgbClr val="0000FF"/>
                  </a:solidFill>
                  <a:ea typeface="宋体" panose="02010600030101010101" pitchFamily="2" charset="-122"/>
                </a:rPr>
                <a:t>microprogrammed control</a:t>
              </a:r>
              <a:r>
                <a:rPr lang="en-US" altLang="zh-CN" sz="1800">
                  <a:solidFill>
                    <a:srgbClr val="0000FF"/>
                  </a:solidFill>
                  <a:ea typeface="宋体" panose="02010600030101010101" pitchFamily="2" charset="-122"/>
                </a:rPr>
                <a:t>”</a:t>
              </a:r>
            </a:p>
          </p:txBody>
        </p:sp>
        <p:sp>
          <p:nvSpPr>
            <p:cNvPr id="174100" name="Line 11">
              <a:extLst>
                <a:ext uri="{FF2B5EF4-FFF2-40B4-BE49-F238E27FC236}">
                  <a16:creationId xmlns:a16="http://schemas.microsoft.com/office/drawing/2014/main" id="{A06E3C4F-3896-5EAA-1535-A1C69DCC234B}"/>
                </a:ext>
              </a:extLst>
            </p:cNvPr>
            <p:cNvSpPr>
              <a:spLocks noChangeShapeType="1"/>
            </p:cNvSpPr>
            <p:nvPr/>
          </p:nvSpPr>
          <p:spPr bwMode="auto">
            <a:xfrm>
              <a:off x="7842250" y="2303463"/>
              <a:ext cx="0" cy="407987"/>
            </a:xfrm>
            <a:prstGeom prst="line">
              <a:avLst/>
            </a:prstGeom>
            <a:noFill/>
            <a:ln w="38100">
              <a:solidFill>
                <a:srgbClr val="FF839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101" name="Line 16">
              <a:extLst>
                <a:ext uri="{FF2B5EF4-FFF2-40B4-BE49-F238E27FC236}">
                  <a16:creationId xmlns:a16="http://schemas.microsoft.com/office/drawing/2014/main" id="{4C41C8A9-9402-E578-D924-DD4E322DBF89}"/>
                </a:ext>
              </a:extLst>
            </p:cNvPr>
            <p:cNvSpPr>
              <a:spLocks noChangeShapeType="1"/>
            </p:cNvSpPr>
            <p:nvPr/>
          </p:nvSpPr>
          <p:spPr bwMode="auto">
            <a:xfrm>
              <a:off x="7826375" y="3217863"/>
              <a:ext cx="15875" cy="476250"/>
            </a:xfrm>
            <a:prstGeom prst="line">
              <a:avLst/>
            </a:prstGeom>
            <a:noFill/>
            <a:ln w="38100">
              <a:solidFill>
                <a:srgbClr val="FF839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102" name="Line 21">
              <a:extLst>
                <a:ext uri="{FF2B5EF4-FFF2-40B4-BE49-F238E27FC236}">
                  <a16:creationId xmlns:a16="http://schemas.microsoft.com/office/drawing/2014/main" id="{81D494CF-6D16-0BB5-FE17-1B16F3481682}"/>
                </a:ext>
              </a:extLst>
            </p:cNvPr>
            <p:cNvSpPr>
              <a:spLocks noChangeShapeType="1"/>
            </p:cNvSpPr>
            <p:nvPr/>
          </p:nvSpPr>
          <p:spPr bwMode="auto">
            <a:xfrm>
              <a:off x="7842250" y="3941763"/>
              <a:ext cx="0" cy="525462"/>
            </a:xfrm>
            <a:prstGeom prst="line">
              <a:avLst/>
            </a:prstGeom>
            <a:noFill/>
            <a:ln w="38100">
              <a:solidFill>
                <a:srgbClr val="FF839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103" name="Rectangle 32">
              <a:extLst>
                <a:ext uri="{FF2B5EF4-FFF2-40B4-BE49-F238E27FC236}">
                  <a16:creationId xmlns:a16="http://schemas.microsoft.com/office/drawing/2014/main" id="{3F663CAC-5970-D61E-E8F0-17F91834C0F1}"/>
                </a:ext>
              </a:extLst>
            </p:cNvPr>
            <p:cNvSpPr>
              <a:spLocks noChangeArrowheads="1"/>
            </p:cNvSpPr>
            <p:nvPr/>
          </p:nvSpPr>
          <p:spPr bwMode="auto">
            <a:xfrm>
              <a:off x="7061200" y="1924050"/>
              <a:ext cx="1500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p>
              <a:pPr eaLnBrk="0" hangingPunct="0"/>
              <a:r>
                <a:rPr lang="en-US" altLang="zh-CN">
                  <a:ea typeface="宋体" panose="02010600030101010101" pitchFamily="2" charset="-122"/>
                </a:rPr>
                <a:t>Microprogram</a:t>
              </a:r>
              <a:endParaRPr lang="zh-CN" altLang="en-US">
                <a:ea typeface="宋体" panose="02010600030101010101" pitchFamily="2" charset="-122"/>
              </a:endParaRPr>
            </a:p>
          </p:txBody>
        </p:sp>
        <p:sp>
          <p:nvSpPr>
            <p:cNvPr id="174104" name="Rectangle 34">
              <a:extLst>
                <a:ext uri="{FF2B5EF4-FFF2-40B4-BE49-F238E27FC236}">
                  <a16:creationId xmlns:a16="http://schemas.microsoft.com/office/drawing/2014/main" id="{51A6F16F-63A7-6325-FD3E-5CBF25FA13A5}"/>
                </a:ext>
              </a:extLst>
            </p:cNvPr>
            <p:cNvSpPr>
              <a:spLocks noChangeArrowheads="1"/>
            </p:cNvSpPr>
            <p:nvPr/>
          </p:nvSpPr>
          <p:spPr bwMode="auto">
            <a:xfrm>
              <a:off x="6692900" y="2665413"/>
              <a:ext cx="22701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p>
              <a:pPr eaLnBrk="0" hangingPunct="0"/>
              <a:r>
                <a:rPr lang="en-US" altLang="zh-CN">
                  <a:ea typeface="宋体" panose="02010600030101010101" pitchFamily="2" charset="-122"/>
                </a:rPr>
                <a:t>Microprogram</a:t>
              </a:r>
              <a:r>
                <a:rPr lang="en-US" altLang="zh-CN">
                  <a:latin typeface="Times New Roman" panose="02020603050405020304" pitchFamily="18" charset="0"/>
                  <a:ea typeface="宋体" panose="02010600030101010101" pitchFamily="2" charset="-122"/>
                </a:rPr>
                <a:t> </a:t>
              </a:r>
              <a:r>
                <a:rPr lang="en-US" altLang="zh-CN">
                  <a:ea typeface="宋体" panose="02010600030101010101" pitchFamily="2" charset="-122"/>
                </a:rPr>
                <a:t>counter</a:t>
              </a:r>
            </a:p>
            <a:p>
              <a:pPr eaLnBrk="0" hangingPunct="0"/>
              <a:r>
                <a:rPr lang="en-US" altLang="zh-CN">
                  <a:latin typeface="Times New Roman" panose="02020603050405020304" pitchFamily="18" charset="0"/>
                  <a:ea typeface="宋体" panose="02010600030101010101" pitchFamily="2" charset="-122"/>
                </a:rPr>
                <a:t> + </a:t>
              </a:r>
              <a:r>
                <a:rPr lang="en-US" altLang="zh-CN">
                  <a:ea typeface="宋体" panose="02010600030101010101" pitchFamily="2" charset="-122"/>
                </a:rPr>
                <a:t>Dispatch</a:t>
              </a:r>
              <a:r>
                <a:rPr lang="en-US" altLang="zh-CN">
                  <a:latin typeface="Times New Roman" panose="02020603050405020304" pitchFamily="18" charset="0"/>
                  <a:ea typeface="宋体" panose="02010600030101010101" pitchFamily="2" charset="-122"/>
                </a:rPr>
                <a:t> </a:t>
              </a:r>
              <a:r>
                <a:rPr lang="en-US" altLang="zh-CN">
                  <a:ea typeface="宋体" panose="02010600030101010101" pitchFamily="2" charset="-122"/>
                </a:rPr>
                <a:t>ROMs</a:t>
              </a:r>
              <a:r>
                <a:rPr lang="en-US" altLang="zh-CN">
                  <a:latin typeface="Times New Roman" panose="02020603050405020304" pitchFamily="18" charset="0"/>
                  <a:ea typeface="宋体" panose="02010600030101010101" pitchFamily="2" charset="-122"/>
                </a:rPr>
                <a:t> </a:t>
              </a:r>
              <a:endParaRPr lang="zh-CN" altLang="en-US">
                <a:latin typeface="Times New Roman" panose="02020603050405020304" pitchFamily="18" charset="0"/>
                <a:ea typeface="宋体" panose="02010600030101010101" pitchFamily="2" charset="-122"/>
              </a:endParaRPr>
            </a:p>
          </p:txBody>
        </p:sp>
        <p:sp>
          <p:nvSpPr>
            <p:cNvPr id="174105" name="Rectangle 36">
              <a:extLst>
                <a:ext uri="{FF2B5EF4-FFF2-40B4-BE49-F238E27FC236}">
                  <a16:creationId xmlns:a16="http://schemas.microsoft.com/office/drawing/2014/main" id="{C4F974E0-C30A-DEC2-6F47-90E857F47E88}"/>
                </a:ext>
              </a:extLst>
            </p:cNvPr>
            <p:cNvSpPr>
              <a:spLocks noChangeArrowheads="1"/>
            </p:cNvSpPr>
            <p:nvPr/>
          </p:nvSpPr>
          <p:spPr bwMode="auto">
            <a:xfrm>
              <a:off x="7078663" y="3654425"/>
              <a:ext cx="1354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p>
              <a:pPr eaLnBrk="0" hangingPunct="0"/>
              <a:r>
                <a:rPr lang="en-US" altLang="zh-CN">
                  <a:ea typeface="宋体" panose="02010600030101010101" pitchFamily="2" charset="-122"/>
                </a:rPr>
                <a:t>Truth</a:t>
              </a:r>
              <a:r>
                <a:rPr lang="en-US" altLang="zh-CN">
                  <a:latin typeface="Times New Roman" panose="02020603050405020304" pitchFamily="18" charset="0"/>
                  <a:ea typeface="宋体" panose="02010600030101010101" pitchFamily="2" charset="-122"/>
                </a:rPr>
                <a:t> </a:t>
              </a:r>
              <a:r>
                <a:rPr lang="en-US" altLang="zh-CN">
                  <a:ea typeface="宋体" panose="02010600030101010101" pitchFamily="2" charset="-122"/>
                </a:rPr>
                <a:t>Tables</a:t>
              </a:r>
              <a:endParaRPr lang="zh-CN" altLang="en-US">
                <a:ea typeface="宋体" panose="02010600030101010101" pitchFamily="2" charset="-122"/>
              </a:endParaRPr>
            </a:p>
          </p:txBody>
        </p:sp>
        <p:sp>
          <p:nvSpPr>
            <p:cNvPr id="174106" name="Rectangle 38">
              <a:extLst>
                <a:ext uri="{FF2B5EF4-FFF2-40B4-BE49-F238E27FC236}">
                  <a16:creationId xmlns:a16="http://schemas.microsoft.com/office/drawing/2014/main" id="{F3CF6A4B-BCFA-2105-6D6C-FE4F26947772}"/>
                </a:ext>
              </a:extLst>
            </p:cNvPr>
            <p:cNvSpPr>
              <a:spLocks noChangeArrowheads="1"/>
            </p:cNvSpPr>
            <p:nvPr/>
          </p:nvSpPr>
          <p:spPr bwMode="auto">
            <a:xfrm>
              <a:off x="7462838" y="4446588"/>
              <a:ext cx="638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p>
              <a:pPr eaLnBrk="0" hangingPunct="0"/>
              <a:r>
                <a:rPr lang="en-US" altLang="zh-CN">
                  <a:ea typeface="宋体" panose="02010600030101010101" pitchFamily="2" charset="-122"/>
                </a:rPr>
                <a:t>ROM</a:t>
              </a:r>
              <a:endParaRPr lang="zh-CN" altLang="en-US">
                <a:ea typeface="宋体" panose="02010600030101010101" pitchFamily="2" charset="-122"/>
              </a:endParaRPr>
            </a:p>
          </p:txBody>
        </p:sp>
      </p:grpSp>
      <p:sp>
        <p:nvSpPr>
          <p:cNvPr id="115753" name="Text Box 41">
            <a:extLst>
              <a:ext uri="{FF2B5EF4-FFF2-40B4-BE49-F238E27FC236}">
                <a16:creationId xmlns:a16="http://schemas.microsoft.com/office/drawing/2014/main" id="{76288D1C-B09F-69ED-4C25-09D2A1BB89F0}"/>
              </a:ext>
            </a:extLst>
          </p:cNvPr>
          <p:cNvSpPr txBox="1">
            <a:spLocks noChangeArrowheads="1"/>
          </p:cNvSpPr>
          <p:nvPr/>
        </p:nvSpPr>
        <p:spPr bwMode="auto">
          <a:xfrm>
            <a:off x="185738" y="2011363"/>
            <a:ext cx="2963862"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lnSpc>
                <a:spcPts val="2800"/>
              </a:lnSpc>
              <a:spcBef>
                <a:spcPct val="10000"/>
              </a:spcBef>
            </a:pPr>
            <a:r>
              <a:rPr lang="zh-CN" altLang="en-US" sz="1900">
                <a:latin typeface="微软雅黑" panose="020B0503020204020204" pitchFamily="34" charset="-122"/>
                <a:ea typeface="微软雅黑" panose="020B0503020204020204" pitchFamily="34" charset="-122"/>
              </a:rPr>
              <a:t>多周期数据通路的控制更复杂，体现在：每个指令有多个周期，每个周期控制信号取值不同！</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5741">
                                            <p:txEl>
                                              <p:pRg st="1" end="1"/>
                                            </p:txEl>
                                          </p:spTgt>
                                        </p:tgtEl>
                                        <p:attrNameLst>
                                          <p:attrName>style.visibility</p:attrName>
                                        </p:attrNameLst>
                                      </p:cBhvr>
                                      <p:to>
                                        <p:strVal val="visible"/>
                                      </p:to>
                                    </p:set>
                                    <p:animEffect transition="in" filter="blinds(horizontal)">
                                      <p:cBhvr>
                                        <p:cTn id="7" dur="500"/>
                                        <p:tgtEl>
                                          <p:spTgt spid="11574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5753"/>
                                        </p:tgtEl>
                                        <p:attrNameLst>
                                          <p:attrName>style.visibility</p:attrName>
                                        </p:attrNameLst>
                                      </p:cBhvr>
                                      <p:to>
                                        <p:strVal val="visible"/>
                                      </p:to>
                                    </p:set>
                                    <p:animEffect transition="in" filter="blinds(horizontal)">
                                      <p:cBhvr>
                                        <p:cTn id="12" dur="500"/>
                                        <p:tgtEl>
                                          <p:spTgt spid="1157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5715">
                                            <p:txEl>
                                              <p:pRg st="0" end="0"/>
                                            </p:txEl>
                                          </p:spTgt>
                                        </p:tgtEl>
                                        <p:attrNameLst>
                                          <p:attrName>style.visibility</p:attrName>
                                        </p:attrNameLst>
                                      </p:cBhvr>
                                      <p:to>
                                        <p:strVal val="visible"/>
                                      </p:to>
                                    </p:set>
                                    <p:animEffect transition="in" filter="blinds(horizontal)">
                                      <p:cBhvr>
                                        <p:cTn id="17" dur="500"/>
                                        <p:tgtEl>
                                          <p:spTgt spid="11571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15715">
                                            <p:txEl>
                                              <p:pRg st="1" end="1"/>
                                            </p:txEl>
                                          </p:spTgt>
                                        </p:tgtEl>
                                        <p:attrNameLst>
                                          <p:attrName>style.visibility</p:attrName>
                                        </p:attrNameLst>
                                      </p:cBhvr>
                                      <p:to>
                                        <p:strVal val="visible"/>
                                      </p:to>
                                    </p:set>
                                    <p:animEffect transition="in" filter="blinds(horizontal)">
                                      <p:cBhvr>
                                        <p:cTn id="22" dur="500"/>
                                        <p:tgtEl>
                                          <p:spTgt spid="115715">
                                            <p:txEl>
                                              <p:pRg st="1" end="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15715">
                                            <p:txEl>
                                              <p:pRg st="2" end="2"/>
                                            </p:txEl>
                                          </p:spTgt>
                                        </p:tgtEl>
                                        <p:attrNameLst>
                                          <p:attrName>style.visibility</p:attrName>
                                        </p:attrNameLst>
                                      </p:cBhvr>
                                      <p:to>
                                        <p:strVal val="visible"/>
                                      </p:to>
                                    </p:set>
                                    <p:animEffect transition="in" filter="blinds(horizontal)">
                                      <p:cBhvr>
                                        <p:cTn id="25" dur="500"/>
                                        <p:tgtEl>
                                          <p:spTgt spid="115715">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15715">
                                            <p:txEl>
                                              <p:pRg st="3" end="3"/>
                                            </p:txEl>
                                          </p:spTgt>
                                        </p:tgtEl>
                                        <p:attrNameLst>
                                          <p:attrName>style.visibility</p:attrName>
                                        </p:attrNameLst>
                                      </p:cBhvr>
                                      <p:to>
                                        <p:strVal val="visible"/>
                                      </p:to>
                                    </p:set>
                                    <p:animEffect transition="in" filter="blinds(horizontal)">
                                      <p:cBhvr>
                                        <p:cTn id="30" dur="500"/>
                                        <p:tgtEl>
                                          <p:spTgt spid="115715">
                                            <p:txEl>
                                              <p:pRg st="3" end="3"/>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15715">
                                            <p:txEl>
                                              <p:pRg st="4" end="4"/>
                                            </p:txEl>
                                          </p:spTgt>
                                        </p:tgtEl>
                                        <p:attrNameLst>
                                          <p:attrName>style.visibility</p:attrName>
                                        </p:attrNameLst>
                                      </p:cBhvr>
                                      <p:to>
                                        <p:strVal val="visible"/>
                                      </p:to>
                                    </p:set>
                                    <p:animEffect transition="in" filter="blinds(horizontal)">
                                      <p:cBhvr>
                                        <p:cTn id="33" dur="500"/>
                                        <p:tgtEl>
                                          <p:spTgt spid="115715">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15742"/>
                                        </p:tgtEl>
                                        <p:attrNameLst>
                                          <p:attrName>style.visibility</p:attrName>
                                        </p:attrNameLst>
                                      </p:cBhvr>
                                      <p:to>
                                        <p:strVal val="visible"/>
                                      </p:to>
                                    </p:set>
                                    <p:animEffect transition="in" filter="blinds(horizontal)">
                                      <p:cBhvr>
                                        <p:cTn id="38" dur="500"/>
                                        <p:tgtEl>
                                          <p:spTgt spid="11574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15751"/>
                                        </p:tgtEl>
                                        <p:attrNameLst>
                                          <p:attrName>style.visibility</p:attrName>
                                        </p:attrNameLst>
                                      </p:cBhvr>
                                      <p:to>
                                        <p:strVal val="visible"/>
                                      </p:to>
                                    </p:set>
                                    <p:animEffect transition="in" filter="blinds(horizontal)">
                                      <p:cBhvr>
                                        <p:cTn id="43" dur="500"/>
                                        <p:tgtEl>
                                          <p:spTgt spid="11575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5735"/>
                                        </p:tgtEl>
                                        <p:attrNameLst>
                                          <p:attrName>style.visibility</p:attrName>
                                        </p:attrNameLst>
                                      </p:cBhvr>
                                      <p:to>
                                        <p:strVal val="visible"/>
                                      </p:to>
                                    </p:set>
                                    <p:animEffect transition="in" filter="blinds(horizontal)">
                                      <p:cBhvr>
                                        <p:cTn id="48" dur="500"/>
                                        <p:tgtEl>
                                          <p:spTgt spid="11573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4" presetClass="entr" presetSubtype="10"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randombar(horizontal)">
                                      <p:cBhvr>
                                        <p:cTn id="53" dur="500"/>
                                        <p:tgtEl>
                                          <p:spTgt spid="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239624"/>
                                        </p:tgtEl>
                                        <p:attrNameLst>
                                          <p:attrName>style.visibility</p:attrName>
                                        </p:attrNameLst>
                                      </p:cBhvr>
                                      <p:to>
                                        <p:strVal val="visible"/>
                                      </p:to>
                                    </p:set>
                                    <p:animEffect transition="in" filter="randombar(horizontal)">
                                      <p:cBhvr>
                                        <p:cTn id="58" dur="500"/>
                                        <p:tgtEl>
                                          <p:spTgt spid="239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35" grpId="0"/>
      <p:bldP spid="115742" grpId="0"/>
      <p:bldP spid="239624" grpId="0"/>
      <p:bldP spid="11575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a:extLst>
              <a:ext uri="{FF2B5EF4-FFF2-40B4-BE49-F238E27FC236}">
                <a16:creationId xmlns:a16="http://schemas.microsoft.com/office/drawing/2014/main" id="{8409E8DD-044A-A110-10D2-82B3AD662B93}"/>
              </a:ext>
            </a:extLst>
          </p:cNvPr>
          <p:cNvSpPr>
            <a:spLocks noGrp="1" noChangeArrowheads="1"/>
          </p:cNvSpPr>
          <p:nvPr>
            <p:ph type="title"/>
          </p:nvPr>
        </p:nvSpPr>
        <p:spPr>
          <a:xfrm>
            <a:off x="655638" y="152400"/>
            <a:ext cx="7800975" cy="422275"/>
          </a:xfrm>
        </p:spPr>
        <p:txBody>
          <a:bodyPr/>
          <a:lstStyle/>
          <a:p>
            <a:r>
              <a:rPr lang="zh-CN" altLang="en-US">
                <a:ea typeface="宋体" panose="02010600030101010101" pitchFamily="2" charset="-122"/>
              </a:rPr>
              <a:t>时序控制的描述</a:t>
            </a:r>
          </a:p>
        </p:txBody>
      </p:sp>
      <p:sp>
        <p:nvSpPr>
          <p:cNvPr id="176130" name="Rectangle 4">
            <a:extLst>
              <a:ext uri="{FF2B5EF4-FFF2-40B4-BE49-F238E27FC236}">
                <a16:creationId xmlns:a16="http://schemas.microsoft.com/office/drawing/2014/main" id="{A232BE5E-1FB2-3094-4D7B-A19B1FA16F21}"/>
              </a:ext>
            </a:extLst>
          </p:cNvPr>
          <p:cNvSpPr>
            <a:spLocks noChangeArrowheads="1"/>
          </p:cNvSpPr>
          <p:nvPr/>
        </p:nvSpPr>
        <p:spPr bwMode="auto">
          <a:xfrm>
            <a:off x="920750" y="1711325"/>
            <a:ext cx="3644900" cy="2654300"/>
          </a:xfrm>
          <a:prstGeom prst="rect">
            <a:avLst/>
          </a:prstGeom>
          <a:solidFill>
            <a:srgbClr val="990033">
              <a:alpha val="30980"/>
            </a:srgbClr>
          </a:solidFill>
          <a:ln w="38100">
            <a:solidFill>
              <a:srgbClr val="A50021"/>
            </a:solidFill>
            <a:miter lim="800000"/>
            <a:headEnd/>
            <a:tailEnd/>
          </a:ln>
        </p:spPr>
        <p:txBody>
          <a:bodyPr wrap="none" anchor="ctr"/>
          <a:lstStyle/>
          <a:p>
            <a:pPr eaLnBrk="0" hangingPunct="0"/>
            <a:endParaRPr lang="zh-CN" altLang="en-US">
              <a:ea typeface="宋体" panose="02010600030101010101" pitchFamily="2" charset="-122"/>
            </a:endParaRPr>
          </a:p>
        </p:txBody>
      </p:sp>
      <p:grpSp>
        <p:nvGrpSpPr>
          <p:cNvPr id="176131" name="Group 5">
            <a:extLst>
              <a:ext uri="{FF2B5EF4-FFF2-40B4-BE49-F238E27FC236}">
                <a16:creationId xmlns:a16="http://schemas.microsoft.com/office/drawing/2014/main" id="{BEAF1543-DAB6-8226-2A2E-31FFFF721294}"/>
              </a:ext>
            </a:extLst>
          </p:cNvPr>
          <p:cNvGrpSpPr>
            <a:grpSpLocks/>
          </p:cNvGrpSpPr>
          <p:nvPr/>
        </p:nvGrpSpPr>
        <p:grpSpPr bwMode="auto">
          <a:xfrm>
            <a:off x="920750" y="4378325"/>
            <a:ext cx="1816100" cy="873125"/>
            <a:chOff x="580" y="2164"/>
            <a:chExt cx="1144" cy="568"/>
          </a:xfrm>
        </p:grpSpPr>
        <p:sp>
          <p:nvSpPr>
            <p:cNvPr id="176132" name="Rectangle 6">
              <a:extLst>
                <a:ext uri="{FF2B5EF4-FFF2-40B4-BE49-F238E27FC236}">
                  <a16:creationId xmlns:a16="http://schemas.microsoft.com/office/drawing/2014/main" id="{52713EA0-DF84-F71E-693A-E59721F7E3FE}"/>
                </a:ext>
              </a:extLst>
            </p:cNvPr>
            <p:cNvSpPr>
              <a:spLocks noChangeArrowheads="1"/>
            </p:cNvSpPr>
            <p:nvPr/>
          </p:nvSpPr>
          <p:spPr bwMode="auto">
            <a:xfrm>
              <a:off x="807" y="2439"/>
              <a:ext cx="65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Opcode</a:t>
              </a:r>
            </a:p>
          </p:txBody>
        </p:sp>
        <p:sp>
          <p:nvSpPr>
            <p:cNvPr id="176133" name="Rectangle 7">
              <a:extLst>
                <a:ext uri="{FF2B5EF4-FFF2-40B4-BE49-F238E27FC236}">
                  <a16:creationId xmlns:a16="http://schemas.microsoft.com/office/drawing/2014/main" id="{05EBF371-EC39-B245-7155-1CD5A7266160}"/>
                </a:ext>
              </a:extLst>
            </p:cNvPr>
            <p:cNvSpPr>
              <a:spLocks noChangeArrowheads="1"/>
            </p:cNvSpPr>
            <p:nvPr/>
          </p:nvSpPr>
          <p:spPr bwMode="auto">
            <a:xfrm>
              <a:off x="580" y="2452"/>
              <a:ext cx="1144" cy="28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76134" name="Line 8">
              <a:extLst>
                <a:ext uri="{FF2B5EF4-FFF2-40B4-BE49-F238E27FC236}">
                  <a16:creationId xmlns:a16="http://schemas.microsoft.com/office/drawing/2014/main" id="{DEC3CE21-631F-7C84-4621-2FD7C35F623B}"/>
                </a:ext>
              </a:extLst>
            </p:cNvPr>
            <p:cNvSpPr>
              <a:spLocks noChangeShapeType="1"/>
            </p:cNvSpPr>
            <p:nvPr/>
          </p:nvSpPr>
          <p:spPr bwMode="auto">
            <a:xfrm>
              <a:off x="672" y="2164"/>
              <a:ext cx="0" cy="28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6135" name="Line 9">
              <a:extLst>
                <a:ext uri="{FF2B5EF4-FFF2-40B4-BE49-F238E27FC236}">
                  <a16:creationId xmlns:a16="http://schemas.microsoft.com/office/drawing/2014/main" id="{D5A9F937-3C18-D785-4BFB-93C873E0C592}"/>
                </a:ext>
              </a:extLst>
            </p:cNvPr>
            <p:cNvSpPr>
              <a:spLocks noChangeShapeType="1"/>
            </p:cNvSpPr>
            <p:nvPr/>
          </p:nvSpPr>
          <p:spPr bwMode="auto">
            <a:xfrm>
              <a:off x="864" y="2164"/>
              <a:ext cx="0" cy="28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6136" name="Line 10">
              <a:extLst>
                <a:ext uri="{FF2B5EF4-FFF2-40B4-BE49-F238E27FC236}">
                  <a16:creationId xmlns:a16="http://schemas.microsoft.com/office/drawing/2014/main" id="{AD1B1345-9454-DB8D-0DE5-C93AD76CA9EC}"/>
                </a:ext>
              </a:extLst>
            </p:cNvPr>
            <p:cNvSpPr>
              <a:spLocks noChangeShapeType="1"/>
            </p:cNvSpPr>
            <p:nvPr/>
          </p:nvSpPr>
          <p:spPr bwMode="auto">
            <a:xfrm>
              <a:off x="1056" y="2164"/>
              <a:ext cx="0" cy="28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6137" name="Line 11">
              <a:extLst>
                <a:ext uri="{FF2B5EF4-FFF2-40B4-BE49-F238E27FC236}">
                  <a16:creationId xmlns:a16="http://schemas.microsoft.com/office/drawing/2014/main" id="{13C3771B-2555-4945-D005-12D2A192BA5B}"/>
                </a:ext>
              </a:extLst>
            </p:cNvPr>
            <p:cNvSpPr>
              <a:spLocks noChangeShapeType="1"/>
            </p:cNvSpPr>
            <p:nvPr/>
          </p:nvSpPr>
          <p:spPr bwMode="auto">
            <a:xfrm>
              <a:off x="1248" y="2164"/>
              <a:ext cx="0" cy="28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6138" name="Line 12">
              <a:extLst>
                <a:ext uri="{FF2B5EF4-FFF2-40B4-BE49-F238E27FC236}">
                  <a16:creationId xmlns:a16="http://schemas.microsoft.com/office/drawing/2014/main" id="{D11299E4-AFB7-C325-573F-9AFD5FD07FC9}"/>
                </a:ext>
              </a:extLst>
            </p:cNvPr>
            <p:cNvSpPr>
              <a:spLocks noChangeShapeType="1"/>
            </p:cNvSpPr>
            <p:nvPr/>
          </p:nvSpPr>
          <p:spPr bwMode="auto">
            <a:xfrm>
              <a:off x="1440" y="2164"/>
              <a:ext cx="0" cy="28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6139" name="Line 13">
              <a:extLst>
                <a:ext uri="{FF2B5EF4-FFF2-40B4-BE49-F238E27FC236}">
                  <a16:creationId xmlns:a16="http://schemas.microsoft.com/office/drawing/2014/main" id="{5CAC5105-6FEF-2F2D-D3CF-953504F5AC5D}"/>
                </a:ext>
              </a:extLst>
            </p:cNvPr>
            <p:cNvSpPr>
              <a:spLocks noChangeShapeType="1"/>
            </p:cNvSpPr>
            <p:nvPr/>
          </p:nvSpPr>
          <p:spPr bwMode="auto">
            <a:xfrm>
              <a:off x="1632" y="2164"/>
              <a:ext cx="0" cy="28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176140" name="Rectangle 14">
            <a:extLst>
              <a:ext uri="{FF2B5EF4-FFF2-40B4-BE49-F238E27FC236}">
                <a16:creationId xmlns:a16="http://schemas.microsoft.com/office/drawing/2014/main" id="{C98AB516-0F5D-6D36-12A6-E47FB3F90E42}"/>
              </a:ext>
            </a:extLst>
          </p:cNvPr>
          <p:cNvSpPr>
            <a:spLocks noChangeArrowheads="1"/>
          </p:cNvSpPr>
          <p:nvPr/>
        </p:nvSpPr>
        <p:spPr bwMode="auto">
          <a:xfrm>
            <a:off x="2957513" y="4814888"/>
            <a:ext cx="139541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zh-CN" altLang="en-US" sz="1800">
                <a:latin typeface="Times New Roman" panose="02020603050405020304" pitchFamily="18" charset="0"/>
                <a:ea typeface="黑体" panose="02010609060101010101" pitchFamily="49" charset="-122"/>
              </a:rPr>
              <a:t>状态寄存器</a:t>
            </a:r>
          </a:p>
        </p:txBody>
      </p:sp>
      <p:sp>
        <p:nvSpPr>
          <p:cNvPr id="176141" name="Rectangle 15">
            <a:extLst>
              <a:ext uri="{FF2B5EF4-FFF2-40B4-BE49-F238E27FC236}">
                <a16:creationId xmlns:a16="http://schemas.microsoft.com/office/drawing/2014/main" id="{EBE2BEB2-AB9D-FB6F-EC1A-EB6819A96223}"/>
              </a:ext>
            </a:extLst>
          </p:cNvPr>
          <p:cNvSpPr>
            <a:spLocks noChangeArrowheads="1"/>
          </p:cNvSpPr>
          <p:nvPr/>
        </p:nvSpPr>
        <p:spPr bwMode="auto">
          <a:xfrm>
            <a:off x="2835275" y="4835525"/>
            <a:ext cx="1511300" cy="444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76142" name="Line 16">
            <a:extLst>
              <a:ext uri="{FF2B5EF4-FFF2-40B4-BE49-F238E27FC236}">
                <a16:creationId xmlns:a16="http://schemas.microsoft.com/office/drawing/2014/main" id="{CEE0C38A-6957-E33D-08BD-1F4238710F5C}"/>
              </a:ext>
            </a:extLst>
          </p:cNvPr>
          <p:cNvSpPr>
            <a:spLocks noChangeShapeType="1"/>
          </p:cNvSpPr>
          <p:nvPr/>
        </p:nvSpPr>
        <p:spPr bwMode="auto">
          <a:xfrm>
            <a:off x="3124200" y="4378325"/>
            <a:ext cx="0" cy="4445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6143" name="Line 17">
            <a:extLst>
              <a:ext uri="{FF2B5EF4-FFF2-40B4-BE49-F238E27FC236}">
                <a16:creationId xmlns:a16="http://schemas.microsoft.com/office/drawing/2014/main" id="{CB18DB49-ECD9-FCAA-771B-74628DA9F425}"/>
              </a:ext>
            </a:extLst>
          </p:cNvPr>
          <p:cNvSpPr>
            <a:spLocks noChangeShapeType="1"/>
          </p:cNvSpPr>
          <p:nvPr/>
        </p:nvSpPr>
        <p:spPr bwMode="auto">
          <a:xfrm>
            <a:off x="3429000" y="4378325"/>
            <a:ext cx="0" cy="4445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6144" name="Line 18">
            <a:extLst>
              <a:ext uri="{FF2B5EF4-FFF2-40B4-BE49-F238E27FC236}">
                <a16:creationId xmlns:a16="http://schemas.microsoft.com/office/drawing/2014/main" id="{885370FA-0D04-DF28-4997-ACE3D51A4D72}"/>
              </a:ext>
            </a:extLst>
          </p:cNvPr>
          <p:cNvSpPr>
            <a:spLocks noChangeShapeType="1"/>
          </p:cNvSpPr>
          <p:nvPr/>
        </p:nvSpPr>
        <p:spPr bwMode="auto">
          <a:xfrm>
            <a:off x="3733800" y="4378325"/>
            <a:ext cx="0" cy="4445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6145" name="Line 19">
            <a:extLst>
              <a:ext uri="{FF2B5EF4-FFF2-40B4-BE49-F238E27FC236}">
                <a16:creationId xmlns:a16="http://schemas.microsoft.com/office/drawing/2014/main" id="{D22953BD-18B7-10D3-3746-C5A3087331E1}"/>
              </a:ext>
            </a:extLst>
          </p:cNvPr>
          <p:cNvSpPr>
            <a:spLocks noChangeShapeType="1"/>
          </p:cNvSpPr>
          <p:nvPr/>
        </p:nvSpPr>
        <p:spPr bwMode="auto">
          <a:xfrm>
            <a:off x="4038600" y="4378325"/>
            <a:ext cx="0" cy="4445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6146" name="Rectangle 20">
            <a:extLst>
              <a:ext uri="{FF2B5EF4-FFF2-40B4-BE49-F238E27FC236}">
                <a16:creationId xmlns:a16="http://schemas.microsoft.com/office/drawing/2014/main" id="{285DE991-7969-1111-6727-AB16B7EF6EB1}"/>
              </a:ext>
            </a:extLst>
          </p:cNvPr>
          <p:cNvSpPr>
            <a:spLocks noChangeArrowheads="1"/>
          </p:cNvSpPr>
          <p:nvPr/>
        </p:nvSpPr>
        <p:spPr bwMode="auto">
          <a:xfrm>
            <a:off x="2039938" y="3776663"/>
            <a:ext cx="9017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zh-CN" altLang="en-US" sz="1800">
                <a:latin typeface="Times New Roman" panose="02020603050405020304" pitchFamily="18" charset="0"/>
                <a:ea typeface="黑体" panose="02010609060101010101" pitchFamily="49" charset="-122"/>
              </a:rPr>
              <a:t>   输入</a:t>
            </a:r>
          </a:p>
        </p:txBody>
      </p:sp>
      <p:sp>
        <p:nvSpPr>
          <p:cNvPr id="176147" name="Rectangle 21">
            <a:extLst>
              <a:ext uri="{FF2B5EF4-FFF2-40B4-BE49-F238E27FC236}">
                <a16:creationId xmlns:a16="http://schemas.microsoft.com/office/drawing/2014/main" id="{4805005F-08D8-F46D-005A-620531307D91}"/>
              </a:ext>
            </a:extLst>
          </p:cNvPr>
          <p:cNvSpPr>
            <a:spLocks noChangeArrowheads="1"/>
          </p:cNvSpPr>
          <p:nvPr/>
        </p:nvSpPr>
        <p:spPr bwMode="auto">
          <a:xfrm>
            <a:off x="3608388" y="2514600"/>
            <a:ext cx="8191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eaLnBrk="0" hangingPunct="0"/>
            <a:r>
              <a:rPr lang="zh-CN" altLang="en-US" sz="1800">
                <a:latin typeface="Times New Roman" panose="02020603050405020304" pitchFamily="18" charset="0"/>
                <a:ea typeface="黑体" panose="02010609060101010101" pitchFamily="49" charset="-122"/>
              </a:rPr>
              <a:t>输出</a:t>
            </a:r>
          </a:p>
        </p:txBody>
      </p:sp>
      <p:sp>
        <p:nvSpPr>
          <p:cNvPr id="176148" name="Rectangle 22">
            <a:extLst>
              <a:ext uri="{FF2B5EF4-FFF2-40B4-BE49-F238E27FC236}">
                <a16:creationId xmlns:a16="http://schemas.microsoft.com/office/drawing/2014/main" id="{5323BA72-99C5-4CD2-B37E-60653225CE46}"/>
              </a:ext>
            </a:extLst>
          </p:cNvPr>
          <p:cNvSpPr>
            <a:spLocks noChangeArrowheads="1"/>
          </p:cNvSpPr>
          <p:nvPr/>
        </p:nvSpPr>
        <p:spPr bwMode="auto">
          <a:xfrm>
            <a:off x="1400175" y="2490788"/>
            <a:ext cx="22796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eaLnBrk="0" hangingPunct="0"/>
            <a:r>
              <a:rPr lang="zh-CN" altLang="en-US" sz="2000">
                <a:latin typeface="微软雅黑" panose="020B0503020204020204" pitchFamily="34" charset="-122"/>
                <a:ea typeface="微软雅黑" panose="020B0503020204020204" pitchFamily="34" charset="-122"/>
              </a:rPr>
              <a:t>组合逻辑控制单元</a:t>
            </a:r>
            <a:endParaRPr lang="en-US" altLang="zh-CN" sz="2000">
              <a:latin typeface="微软雅黑" panose="020B0503020204020204" pitchFamily="34" charset="-122"/>
              <a:ea typeface="微软雅黑" panose="020B0503020204020204" pitchFamily="34" charset="-122"/>
            </a:endParaRPr>
          </a:p>
          <a:p>
            <a:pPr algn="ctr" eaLnBrk="0" hangingPunct="0"/>
            <a:r>
              <a:rPr lang="en-US" altLang="zh-CN" sz="2000">
                <a:latin typeface="微软雅黑" panose="020B0503020204020204" pitchFamily="34" charset="-122"/>
                <a:ea typeface="微软雅黑" panose="020B0503020204020204" pitchFamily="34" charset="-122"/>
              </a:rPr>
              <a:t>(PLA)</a:t>
            </a:r>
          </a:p>
        </p:txBody>
      </p:sp>
      <p:sp>
        <p:nvSpPr>
          <p:cNvPr id="176149" name="Line 23">
            <a:extLst>
              <a:ext uri="{FF2B5EF4-FFF2-40B4-BE49-F238E27FC236}">
                <a16:creationId xmlns:a16="http://schemas.microsoft.com/office/drawing/2014/main" id="{7F494345-9470-FD1E-D4DD-159E15017E61}"/>
              </a:ext>
            </a:extLst>
          </p:cNvPr>
          <p:cNvSpPr>
            <a:spLocks noChangeShapeType="1"/>
          </p:cNvSpPr>
          <p:nvPr/>
        </p:nvSpPr>
        <p:spPr bwMode="auto">
          <a:xfrm>
            <a:off x="4578350" y="19335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0" name="Rectangle 24">
            <a:extLst>
              <a:ext uri="{FF2B5EF4-FFF2-40B4-BE49-F238E27FC236}">
                <a16:creationId xmlns:a16="http://schemas.microsoft.com/office/drawing/2014/main" id="{9D241683-0F16-E4D8-7E0A-20DC819F2B60}"/>
              </a:ext>
            </a:extLst>
          </p:cNvPr>
          <p:cNvSpPr>
            <a:spLocks noChangeArrowheads="1"/>
          </p:cNvSpPr>
          <p:nvPr/>
        </p:nvSpPr>
        <p:spPr bwMode="auto">
          <a:xfrm>
            <a:off x="6415088" y="2582863"/>
            <a:ext cx="165893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2400">
                <a:ea typeface="宋体" panose="02010600030101010101" pitchFamily="2" charset="-122"/>
              </a:rPr>
              <a:t>Multicycle</a:t>
            </a:r>
          </a:p>
          <a:p>
            <a:pPr eaLnBrk="0" hangingPunct="0"/>
            <a:r>
              <a:rPr lang="en-US" altLang="zh-CN" sz="2400">
                <a:ea typeface="宋体" panose="02010600030101010101" pitchFamily="2" charset="-122"/>
              </a:rPr>
              <a:t>Datapath</a:t>
            </a:r>
          </a:p>
        </p:txBody>
      </p:sp>
      <p:sp>
        <p:nvSpPr>
          <p:cNvPr id="176151" name="Line 25">
            <a:extLst>
              <a:ext uri="{FF2B5EF4-FFF2-40B4-BE49-F238E27FC236}">
                <a16:creationId xmlns:a16="http://schemas.microsoft.com/office/drawing/2014/main" id="{8EF17300-8E41-B778-92F8-7EBCA94E8F61}"/>
              </a:ext>
            </a:extLst>
          </p:cNvPr>
          <p:cNvSpPr>
            <a:spLocks noChangeShapeType="1"/>
          </p:cNvSpPr>
          <p:nvPr/>
        </p:nvSpPr>
        <p:spPr bwMode="auto">
          <a:xfrm>
            <a:off x="4578350" y="20859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2" name="Line 26">
            <a:extLst>
              <a:ext uri="{FF2B5EF4-FFF2-40B4-BE49-F238E27FC236}">
                <a16:creationId xmlns:a16="http://schemas.microsoft.com/office/drawing/2014/main" id="{79571559-4C27-7F01-5257-8BEFD94B4F4F}"/>
              </a:ext>
            </a:extLst>
          </p:cNvPr>
          <p:cNvSpPr>
            <a:spLocks noChangeShapeType="1"/>
          </p:cNvSpPr>
          <p:nvPr/>
        </p:nvSpPr>
        <p:spPr bwMode="auto">
          <a:xfrm>
            <a:off x="4578350" y="22383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3" name="Line 27">
            <a:extLst>
              <a:ext uri="{FF2B5EF4-FFF2-40B4-BE49-F238E27FC236}">
                <a16:creationId xmlns:a16="http://schemas.microsoft.com/office/drawing/2014/main" id="{43361B56-17AE-4B1A-0397-8C310A4BE7CE}"/>
              </a:ext>
            </a:extLst>
          </p:cNvPr>
          <p:cNvSpPr>
            <a:spLocks noChangeShapeType="1"/>
          </p:cNvSpPr>
          <p:nvPr/>
        </p:nvSpPr>
        <p:spPr bwMode="auto">
          <a:xfrm>
            <a:off x="4578350" y="23907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4" name="Line 28">
            <a:extLst>
              <a:ext uri="{FF2B5EF4-FFF2-40B4-BE49-F238E27FC236}">
                <a16:creationId xmlns:a16="http://schemas.microsoft.com/office/drawing/2014/main" id="{C93C0BA5-0E35-C5AC-E306-4368D49A47DB}"/>
              </a:ext>
            </a:extLst>
          </p:cNvPr>
          <p:cNvSpPr>
            <a:spLocks noChangeShapeType="1"/>
          </p:cNvSpPr>
          <p:nvPr/>
        </p:nvSpPr>
        <p:spPr bwMode="auto">
          <a:xfrm>
            <a:off x="4578350" y="25431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5" name="Line 29">
            <a:extLst>
              <a:ext uri="{FF2B5EF4-FFF2-40B4-BE49-F238E27FC236}">
                <a16:creationId xmlns:a16="http://schemas.microsoft.com/office/drawing/2014/main" id="{7D9FF2D7-E1B8-3338-68BE-E90FBFBCF5ED}"/>
              </a:ext>
            </a:extLst>
          </p:cNvPr>
          <p:cNvSpPr>
            <a:spLocks noChangeShapeType="1"/>
          </p:cNvSpPr>
          <p:nvPr/>
        </p:nvSpPr>
        <p:spPr bwMode="auto">
          <a:xfrm>
            <a:off x="4578350" y="26955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6" name="Line 30">
            <a:extLst>
              <a:ext uri="{FF2B5EF4-FFF2-40B4-BE49-F238E27FC236}">
                <a16:creationId xmlns:a16="http://schemas.microsoft.com/office/drawing/2014/main" id="{2EBE1F35-A600-6212-317C-AF399F40C11F}"/>
              </a:ext>
            </a:extLst>
          </p:cNvPr>
          <p:cNvSpPr>
            <a:spLocks noChangeShapeType="1"/>
          </p:cNvSpPr>
          <p:nvPr/>
        </p:nvSpPr>
        <p:spPr bwMode="auto">
          <a:xfrm>
            <a:off x="4578350" y="28479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7" name="Line 31">
            <a:extLst>
              <a:ext uri="{FF2B5EF4-FFF2-40B4-BE49-F238E27FC236}">
                <a16:creationId xmlns:a16="http://schemas.microsoft.com/office/drawing/2014/main" id="{998A16EC-B41E-64C7-540C-DDBC1AB11D5F}"/>
              </a:ext>
            </a:extLst>
          </p:cNvPr>
          <p:cNvSpPr>
            <a:spLocks noChangeShapeType="1"/>
          </p:cNvSpPr>
          <p:nvPr/>
        </p:nvSpPr>
        <p:spPr bwMode="auto">
          <a:xfrm>
            <a:off x="4578350" y="30003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8" name="Line 32">
            <a:extLst>
              <a:ext uri="{FF2B5EF4-FFF2-40B4-BE49-F238E27FC236}">
                <a16:creationId xmlns:a16="http://schemas.microsoft.com/office/drawing/2014/main" id="{6B3C38C9-C4A3-2895-7F65-C235BB4800D7}"/>
              </a:ext>
            </a:extLst>
          </p:cNvPr>
          <p:cNvSpPr>
            <a:spLocks noChangeShapeType="1"/>
          </p:cNvSpPr>
          <p:nvPr/>
        </p:nvSpPr>
        <p:spPr bwMode="auto">
          <a:xfrm>
            <a:off x="4578350" y="31527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9" name="Line 33">
            <a:extLst>
              <a:ext uri="{FF2B5EF4-FFF2-40B4-BE49-F238E27FC236}">
                <a16:creationId xmlns:a16="http://schemas.microsoft.com/office/drawing/2014/main" id="{2AB77AB8-CF08-0A72-882E-657DF17BC712}"/>
              </a:ext>
            </a:extLst>
          </p:cNvPr>
          <p:cNvSpPr>
            <a:spLocks noChangeShapeType="1"/>
          </p:cNvSpPr>
          <p:nvPr/>
        </p:nvSpPr>
        <p:spPr bwMode="auto">
          <a:xfrm>
            <a:off x="4578350" y="33051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0" name="Line 34">
            <a:extLst>
              <a:ext uri="{FF2B5EF4-FFF2-40B4-BE49-F238E27FC236}">
                <a16:creationId xmlns:a16="http://schemas.microsoft.com/office/drawing/2014/main" id="{2EFD7C55-58EA-F8B3-79E2-6DF9DDC8DEC4}"/>
              </a:ext>
            </a:extLst>
          </p:cNvPr>
          <p:cNvSpPr>
            <a:spLocks noChangeShapeType="1"/>
          </p:cNvSpPr>
          <p:nvPr/>
        </p:nvSpPr>
        <p:spPr bwMode="auto">
          <a:xfrm>
            <a:off x="4578350" y="34575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1" name="Line 35">
            <a:extLst>
              <a:ext uri="{FF2B5EF4-FFF2-40B4-BE49-F238E27FC236}">
                <a16:creationId xmlns:a16="http://schemas.microsoft.com/office/drawing/2014/main" id="{B450F63C-AE0D-6E71-C360-703949F1E763}"/>
              </a:ext>
            </a:extLst>
          </p:cNvPr>
          <p:cNvSpPr>
            <a:spLocks noChangeShapeType="1"/>
          </p:cNvSpPr>
          <p:nvPr/>
        </p:nvSpPr>
        <p:spPr bwMode="auto">
          <a:xfrm>
            <a:off x="4578350" y="3609975"/>
            <a:ext cx="173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2" name="Freeform 36">
            <a:extLst>
              <a:ext uri="{FF2B5EF4-FFF2-40B4-BE49-F238E27FC236}">
                <a16:creationId xmlns:a16="http://schemas.microsoft.com/office/drawing/2014/main" id="{F39333DC-D00E-1F98-56A6-6AFE85289850}"/>
              </a:ext>
            </a:extLst>
          </p:cNvPr>
          <p:cNvSpPr>
            <a:spLocks noChangeArrowheads="1"/>
          </p:cNvSpPr>
          <p:nvPr/>
        </p:nvSpPr>
        <p:spPr bwMode="auto">
          <a:xfrm>
            <a:off x="3733800" y="4067175"/>
            <a:ext cx="1449388" cy="1601788"/>
          </a:xfrm>
          <a:custGeom>
            <a:avLst/>
            <a:gdLst>
              <a:gd name="T0" fmla="*/ 0 w 913"/>
              <a:gd name="T1" fmla="*/ 768 h 1009"/>
              <a:gd name="T2" fmla="*/ 0 w 913"/>
              <a:gd name="T3" fmla="*/ 1008 h 1009"/>
              <a:gd name="T4" fmla="*/ 912 w 913"/>
              <a:gd name="T5" fmla="*/ 1008 h 1009"/>
              <a:gd name="T6" fmla="*/ 912 w 913"/>
              <a:gd name="T7" fmla="*/ 0 h 1009"/>
              <a:gd name="T8" fmla="*/ 528 w 913"/>
              <a:gd name="T9" fmla="*/ 0 h 1009"/>
            </a:gdLst>
            <a:ahLst/>
            <a:cxnLst>
              <a:cxn ang="0">
                <a:pos x="T0" y="T1"/>
              </a:cxn>
              <a:cxn ang="0">
                <a:pos x="T2" y="T3"/>
              </a:cxn>
              <a:cxn ang="0">
                <a:pos x="T4" y="T5"/>
              </a:cxn>
              <a:cxn ang="0">
                <a:pos x="T6" y="T7"/>
              </a:cxn>
              <a:cxn ang="0">
                <a:pos x="T8" y="T9"/>
              </a:cxn>
            </a:cxnLst>
            <a:rect l="0" t="0" r="r" b="b"/>
            <a:pathLst>
              <a:path w="913" h="1009">
                <a:moveTo>
                  <a:pt x="0" y="768"/>
                </a:moveTo>
                <a:lnTo>
                  <a:pt x="0" y="1008"/>
                </a:lnTo>
                <a:lnTo>
                  <a:pt x="912" y="1008"/>
                </a:lnTo>
                <a:lnTo>
                  <a:pt x="912" y="0"/>
                </a:lnTo>
                <a:lnTo>
                  <a:pt x="528" y="0"/>
                </a:lnTo>
              </a:path>
            </a:pathLst>
          </a:custGeom>
          <a:noFill/>
          <a:ln w="12700" cap="rnd">
            <a:solidFill>
              <a:schemeClr val="accent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76163" name="Freeform 37">
            <a:extLst>
              <a:ext uri="{FF2B5EF4-FFF2-40B4-BE49-F238E27FC236}">
                <a16:creationId xmlns:a16="http://schemas.microsoft.com/office/drawing/2014/main" id="{729FDC8F-C20A-A336-9612-AC543959C6A9}"/>
              </a:ext>
            </a:extLst>
          </p:cNvPr>
          <p:cNvSpPr>
            <a:spLocks noChangeArrowheads="1"/>
          </p:cNvSpPr>
          <p:nvPr/>
        </p:nvSpPr>
        <p:spPr bwMode="auto">
          <a:xfrm>
            <a:off x="3429000" y="3914775"/>
            <a:ext cx="2135188" cy="1982788"/>
          </a:xfrm>
          <a:custGeom>
            <a:avLst/>
            <a:gdLst>
              <a:gd name="T0" fmla="*/ 0 w 1345"/>
              <a:gd name="T1" fmla="*/ 864 h 1249"/>
              <a:gd name="T2" fmla="*/ 0 w 1345"/>
              <a:gd name="T3" fmla="*/ 1248 h 1249"/>
              <a:gd name="T4" fmla="*/ 1344 w 1345"/>
              <a:gd name="T5" fmla="*/ 1248 h 1249"/>
              <a:gd name="T6" fmla="*/ 1344 w 1345"/>
              <a:gd name="T7" fmla="*/ 0 h 1249"/>
              <a:gd name="T8" fmla="*/ 720 w 1345"/>
              <a:gd name="T9" fmla="*/ 0 h 1249"/>
            </a:gdLst>
            <a:ahLst/>
            <a:cxnLst>
              <a:cxn ang="0">
                <a:pos x="T0" y="T1"/>
              </a:cxn>
              <a:cxn ang="0">
                <a:pos x="T2" y="T3"/>
              </a:cxn>
              <a:cxn ang="0">
                <a:pos x="T4" y="T5"/>
              </a:cxn>
              <a:cxn ang="0">
                <a:pos x="T6" y="T7"/>
              </a:cxn>
              <a:cxn ang="0">
                <a:pos x="T8" y="T9"/>
              </a:cxn>
            </a:cxnLst>
            <a:rect l="0" t="0" r="r" b="b"/>
            <a:pathLst>
              <a:path w="1345" h="1249">
                <a:moveTo>
                  <a:pt x="0" y="864"/>
                </a:moveTo>
                <a:lnTo>
                  <a:pt x="0" y="1248"/>
                </a:lnTo>
                <a:lnTo>
                  <a:pt x="1344" y="1248"/>
                </a:lnTo>
                <a:lnTo>
                  <a:pt x="1344" y="0"/>
                </a:lnTo>
                <a:lnTo>
                  <a:pt x="720" y="0"/>
                </a:lnTo>
              </a:path>
            </a:pathLst>
          </a:custGeom>
          <a:noFill/>
          <a:ln w="12700" cap="rnd">
            <a:solidFill>
              <a:schemeClr val="accent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76164" name="Freeform 38">
            <a:extLst>
              <a:ext uri="{FF2B5EF4-FFF2-40B4-BE49-F238E27FC236}">
                <a16:creationId xmlns:a16="http://schemas.microsoft.com/office/drawing/2014/main" id="{63EF5E84-8074-4D40-8B43-28C6A0E94E84}"/>
              </a:ext>
            </a:extLst>
          </p:cNvPr>
          <p:cNvSpPr>
            <a:spLocks noChangeArrowheads="1"/>
          </p:cNvSpPr>
          <p:nvPr/>
        </p:nvSpPr>
        <p:spPr bwMode="auto">
          <a:xfrm>
            <a:off x="3124200" y="3762375"/>
            <a:ext cx="2744788" cy="2363788"/>
          </a:xfrm>
          <a:custGeom>
            <a:avLst/>
            <a:gdLst>
              <a:gd name="T0" fmla="*/ 0 w 1729"/>
              <a:gd name="T1" fmla="*/ 960 h 1489"/>
              <a:gd name="T2" fmla="*/ 0 w 1729"/>
              <a:gd name="T3" fmla="*/ 1488 h 1489"/>
              <a:gd name="T4" fmla="*/ 1728 w 1729"/>
              <a:gd name="T5" fmla="*/ 1488 h 1489"/>
              <a:gd name="T6" fmla="*/ 1728 w 1729"/>
              <a:gd name="T7" fmla="*/ 0 h 1489"/>
              <a:gd name="T8" fmla="*/ 912 w 1729"/>
              <a:gd name="T9" fmla="*/ 0 h 1489"/>
            </a:gdLst>
            <a:ahLst/>
            <a:cxnLst>
              <a:cxn ang="0">
                <a:pos x="T0" y="T1"/>
              </a:cxn>
              <a:cxn ang="0">
                <a:pos x="T2" y="T3"/>
              </a:cxn>
              <a:cxn ang="0">
                <a:pos x="T4" y="T5"/>
              </a:cxn>
              <a:cxn ang="0">
                <a:pos x="T6" y="T7"/>
              </a:cxn>
              <a:cxn ang="0">
                <a:pos x="T8" y="T9"/>
              </a:cxn>
            </a:cxnLst>
            <a:rect l="0" t="0" r="r" b="b"/>
            <a:pathLst>
              <a:path w="1729" h="1489">
                <a:moveTo>
                  <a:pt x="0" y="960"/>
                </a:moveTo>
                <a:lnTo>
                  <a:pt x="0" y="1488"/>
                </a:lnTo>
                <a:lnTo>
                  <a:pt x="1728" y="1488"/>
                </a:lnTo>
                <a:lnTo>
                  <a:pt x="1728" y="0"/>
                </a:lnTo>
                <a:lnTo>
                  <a:pt x="912" y="0"/>
                </a:lnTo>
              </a:path>
            </a:pathLst>
          </a:custGeom>
          <a:noFill/>
          <a:ln w="12700" cap="rnd">
            <a:solidFill>
              <a:schemeClr val="accent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76165" name="Freeform 39">
            <a:extLst>
              <a:ext uri="{FF2B5EF4-FFF2-40B4-BE49-F238E27FC236}">
                <a16:creationId xmlns:a16="http://schemas.microsoft.com/office/drawing/2014/main" id="{FADB7875-3341-7B64-C58E-ECB6862B1FC9}"/>
              </a:ext>
            </a:extLst>
          </p:cNvPr>
          <p:cNvSpPr>
            <a:spLocks noChangeArrowheads="1"/>
          </p:cNvSpPr>
          <p:nvPr/>
        </p:nvSpPr>
        <p:spPr bwMode="auto">
          <a:xfrm>
            <a:off x="4038600" y="4219575"/>
            <a:ext cx="839788" cy="1296988"/>
          </a:xfrm>
          <a:custGeom>
            <a:avLst/>
            <a:gdLst>
              <a:gd name="T0" fmla="*/ 0 w 529"/>
              <a:gd name="T1" fmla="*/ 672 h 817"/>
              <a:gd name="T2" fmla="*/ 0 w 529"/>
              <a:gd name="T3" fmla="*/ 816 h 817"/>
              <a:gd name="T4" fmla="*/ 528 w 529"/>
              <a:gd name="T5" fmla="*/ 816 h 817"/>
              <a:gd name="T6" fmla="*/ 528 w 529"/>
              <a:gd name="T7" fmla="*/ 0 h 817"/>
              <a:gd name="T8" fmla="*/ 336 w 529"/>
              <a:gd name="T9" fmla="*/ 0 h 817"/>
            </a:gdLst>
            <a:ahLst/>
            <a:cxnLst>
              <a:cxn ang="0">
                <a:pos x="T0" y="T1"/>
              </a:cxn>
              <a:cxn ang="0">
                <a:pos x="T2" y="T3"/>
              </a:cxn>
              <a:cxn ang="0">
                <a:pos x="T4" y="T5"/>
              </a:cxn>
              <a:cxn ang="0">
                <a:pos x="T6" y="T7"/>
              </a:cxn>
              <a:cxn ang="0">
                <a:pos x="T8" y="T9"/>
              </a:cxn>
            </a:cxnLst>
            <a:rect l="0" t="0" r="r" b="b"/>
            <a:pathLst>
              <a:path w="529" h="817">
                <a:moveTo>
                  <a:pt x="0" y="672"/>
                </a:moveTo>
                <a:lnTo>
                  <a:pt x="0" y="816"/>
                </a:lnTo>
                <a:lnTo>
                  <a:pt x="528" y="816"/>
                </a:lnTo>
                <a:lnTo>
                  <a:pt x="528" y="0"/>
                </a:lnTo>
                <a:lnTo>
                  <a:pt x="336" y="0"/>
                </a:lnTo>
              </a:path>
            </a:pathLst>
          </a:custGeom>
          <a:noFill/>
          <a:ln w="12700" cap="rnd">
            <a:solidFill>
              <a:schemeClr val="accent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76166" name="Rectangle 40">
            <a:extLst>
              <a:ext uri="{FF2B5EF4-FFF2-40B4-BE49-F238E27FC236}">
                <a16:creationId xmlns:a16="http://schemas.microsoft.com/office/drawing/2014/main" id="{AB981661-CF69-9F6E-1889-48703359E99E}"/>
              </a:ext>
            </a:extLst>
          </p:cNvPr>
          <p:cNvSpPr>
            <a:spLocks noChangeArrowheads="1"/>
          </p:cNvSpPr>
          <p:nvPr/>
        </p:nvSpPr>
        <p:spPr bwMode="auto">
          <a:xfrm>
            <a:off x="6327775" y="1663700"/>
            <a:ext cx="1812925" cy="2119313"/>
          </a:xfrm>
          <a:prstGeom prst="rect">
            <a:avLst/>
          </a:prstGeom>
          <a:noFill/>
          <a:ln w="50800">
            <a:solidFill>
              <a:srgbClr val="FE9AA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19849" name="Rectangle 41">
            <a:extLst>
              <a:ext uri="{FF2B5EF4-FFF2-40B4-BE49-F238E27FC236}">
                <a16:creationId xmlns:a16="http://schemas.microsoft.com/office/drawing/2014/main" id="{65C9AC7F-DE62-4246-820B-D0DDC8791EF7}"/>
              </a:ext>
            </a:extLst>
          </p:cNvPr>
          <p:cNvSpPr>
            <a:spLocks noChangeArrowheads="1"/>
          </p:cNvSpPr>
          <p:nvPr/>
        </p:nvSpPr>
        <p:spPr bwMode="auto">
          <a:xfrm>
            <a:off x="6276975" y="3962400"/>
            <a:ext cx="2587625"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40000"/>
              </a:spcBef>
              <a:buClr>
                <a:schemeClr val="accent2"/>
              </a:buClr>
              <a:buSzPct val="70000"/>
              <a:buFont typeface="Wingdings" panose="05000000000000000000" pitchFamily="2" charset="2"/>
              <a:buNone/>
            </a:pPr>
            <a:r>
              <a:rPr lang="zh-CN" altLang="en-US" sz="1800">
                <a:latin typeface="微软雅黑" panose="020B0503020204020204" pitchFamily="34" charset="-122"/>
                <a:ea typeface="微软雅黑" panose="020B0503020204020204" pitchFamily="34" charset="-122"/>
              </a:rPr>
              <a:t>下一状态被看成和其他控制信号一样。</a:t>
            </a:r>
            <a:endParaRPr lang="en-US" altLang="zh-CN" sz="1800">
              <a:latin typeface="微软雅黑" panose="020B0503020204020204" pitchFamily="34" charset="-122"/>
              <a:ea typeface="微软雅黑" panose="020B0503020204020204" pitchFamily="34" charset="-122"/>
            </a:endParaRPr>
          </a:p>
          <a:p>
            <a:pPr eaLnBrk="0" hangingPunct="0">
              <a:spcBef>
                <a:spcPct val="40000"/>
              </a:spcBef>
              <a:buClr>
                <a:schemeClr val="accent2"/>
              </a:buClr>
              <a:buSzPct val="70000"/>
              <a:buFont typeface="Wingdings" panose="05000000000000000000" pitchFamily="2" charset="2"/>
              <a:buNone/>
            </a:pPr>
            <a:r>
              <a:rPr lang="zh-CN" altLang="en-US" sz="1800">
                <a:latin typeface="微软雅黑" panose="020B0503020204020204" pitchFamily="34" charset="-122"/>
                <a:ea typeface="微软雅黑" panose="020B0503020204020204" pitchFamily="34" charset="-122"/>
              </a:rPr>
              <a:t>下一状态是当前状态和操作码的函数。</a:t>
            </a:r>
          </a:p>
          <a:p>
            <a:pPr eaLnBrk="0" hangingPunct="0">
              <a:spcBef>
                <a:spcPct val="40000"/>
              </a:spcBef>
              <a:buClr>
                <a:schemeClr val="accent2"/>
              </a:buClr>
              <a:buSzPct val="70000"/>
              <a:buFont typeface="Wingdings" panose="05000000000000000000" pitchFamily="2" charset="2"/>
              <a:buNone/>
            </a:pPr>
            <a:r>
              <a:rPr lang="zh-CN" altLang="en-US" sz="1800">
                <a:latin typeface="微软雅黑" panose="020B0503020204020204" pitchFamily="34" charset="-122"/>
                <a:ea typeface="微软雅黑" panose="020B0503020204020204" pitchFamily="34" charset="-122"/>
              </a:rPr>
              <a:t>每来一个时钟，当前状态变到下一个状态</a:t>
            </a:r>
          </a:p>
          <a:p>
            <a:pPr eaLnBrk="0" hangingPunct="0">
              <a:spcBef>
                <a:spcPct val="40000"/>
              </a:spcBef>
              <a:buClr>
                <a:schemeClr val="accent2"/>
              </a:buClr>
              <a:buSzPct val="70000"/>
              <a:buFont typeface="Wingdings" panose="05000000000000000000" pitchFamily="2" charset="2"/>
              <a:buNone/>
            </a:pPr>
            <a:r>
              <a:rPr lang="zh-CN" altLang="en-US" sz="1800">
                <a:latin typeface="微软雅黑" panose="020B0503020204020204" pitchFamily="34" charset="-122"/>
                <a:ea typeface="微软雅黑" panose="020B0503020204020204" pitchFamily="34" charset="-122"/>
              </a:rPr>
              <a:t>在不同状态下输出不同的控制信号。</a:t>
            </a:r>
          </a:p>
        </p:txBody>
      </p:sp>
      <p:sp>
        <p:nvSpPr>
          <p:cNvPr id="119850" name="Text Box 42">
            <a:extLst>
              <a:ext uri="{FF2B5EF4-FFF2-40B4-BE49-F238E27FC236}">
                <a16:creationId xmlns:a16="http://schemas.microsoft.com/office/drawing/2014/main" id="{75CFB839-40CD-E7A9-037C-A647AC178D55}"/>
              </a:ext>
            </a:extLst>
          </p:cNvPr>
          <p:cNvSpPr txBox="1">
            <a:spLocks noChangeArrowheads="1"/>
          </p:cNvSpPr>
          <p:nvPr/>
        </p:nvSpPr>
        <p:spPr bwMode="auto">
          <a:xfrm>
            <a:off x="2879725" y="6159500"/>
            <a:ext cx="3276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900">
                <a:solidFill>
                  <a:srgbClr val="A50021"/>
                </a:solidFill>
                <a:latin typeface="微软雅黑" panose="020B0503020204020204" pitchFamily="34" charset="-122"/>
                <a:ea typeface="微软雅黑" panose="020B0503020204020204" pitchFamily="34" charset="-122"/>
              </a:rPr>
              <a:t>下一步目标：设计控制逻辑（</a:t>
            </a:r>
            <a:r>
              <a:rPr lang="en-US" altLang="zh-CN" sz="1900">
                <a:solidFill>
                  <a:srgbClr val="A50021"/>
                </a:solidFill>
                <a:latin typeface="微软雅黑" panose="020B0503020204020204" pitchFamily="34" charset="-122"/>
                <a:ea typeface="微软雅黑" panose="020B0503020204020204" pitchFamily="34" charset="-122"/>
              </a:rPr>
              <a:t>control Logic</a:t>
            </a:r>
            <a:r>
              <a:rPr lang="zh-CN" altLang="en-US" sz="1900">
                <a:solidFill>
                  <a:srgbClr val="A50021"/>
                </a:solidFill>
                <a:latin typeface="微软雅黑" panose="020B0503020204020204" pitchFamily="34" charset="-122"/>
                <a:ea typeface="微软雅黑" panose="020B0503020204020204" pitchFamily="34" charset="-122"/>
              </a:rPr>
              <a:t>）</a:t>
            </a:r>
          </a:p>
        </p:txBody>
      </p:sp>
      <p:sp>
        <p:nvSpPr>
          <p:cNvPr id="176169" name="Rectangle 43">
            <a:extLst>
              <a:ext uri="{FF2B5EF4-FFF2-40B4-BE49-F238E27FC236}">
                <a16:creationId xmlns:a16="http://schemas.microsoft.com/office/drawing/2014/main" id="{9873E51C-AB82-B3CD-3CBC-27930DE6089F}"/>
              </a:ext>
            </a:extLst>
          </p:cNvPr>
          <p:cNvSpPr>
            <a:spLocks noChangeArrowheads="1"/>
          </p:cNvSpPr>
          <p:nvPr/>
        </p:nvSpPr>
        <p:spPr bwMode="auto">
          <a:xfrm>
            <a:off x="114300" y="731838"/>
            <a:ext cx="8877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r>
              <a:rPr lang="zh-CN" altLang="en-US" sz="2000" b="0">
                <a:solidFill>
                  <a:schemeClr val="accent2"/>
                </a:solidFill>
                <a:ea typeface="黑体" panose="02010609060101010101" pitchFamily="49" charset="-122"/>
              </a:rPr>
              <a:t>   </a:t>
            </a:r>
            <a:r>
              <a:rPr lang="zh-CN" altLang="en-US" sz="2000">
                <a:solidFill>
                  <a:schemeClr val="accent2"/>
                </a:solidFill>
                <a:latin typeface="微软雅黑" panose="020B0503020204020204" pitchFamily="34" charset="-122"/>
                <a:ea typeface="微软雅黑" panose="020B0503020204020204" pitchFamily="34" charset="-122"/>
              </a:rPr>
              <a:t>由时钟、当前状态和操作码确定下一状态。不同状态输出不同控制信号值</a:t>
            </a:r>
          </a:p>
        </p:txBody>
      </p:sp>
      <p:sp>
        <p:nvSpPr>
          <p:cNvPr id="176170" name="Line 44">
            <a:extLst>
              <a:ext uri="{FF2B5EF4-FFF2-40B4-BE49-F238E27FC236}">
                <a16:creationId xmlns:a16="http://schemas.microsoft.com/office/drawing/2014/main" id="{8704D196-8D43-124F-F13F-235E94C21CE1}"/>
              </a:ext>
            </a:extLst>
          </p:cNvPr>
          <p:cNvSpPr>
            <a:spLocks noChangeShapeType="1"/>
          </p:cNvSpPr>
          <p:nvPr/>
        </p:nvSpPr>
        <p:spPr bwMode="auto">
          <a:xfrm flipV="1">
            <a:off x="2944813" y="5424488"/>
            <a:ext cx="1587" cy="24606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71" name="Oval 45">
            <a:extLst>
              <a:ext uri="{FF2B5EF4-FFF2-40B4-BE49-F238E27FC236}">
                <a16:creationId xmlns:a16="http://schemas.microsoft.com/office/drawing/2014/main" id="{C53E2FAD-E491-0C86-EF5F-6A72DB1BE373}"/>
              </a:ext>
            </a:extLst>
          </p:cNvPr>
          <p:cNvSpPr>
            <a:spLocks noChangeArrowheads="1"/>
          </p:cNvSpPr>
          <p:nvPr/>
        </p:nvSpPr>
        <p:spPr bwMode="auto">
          <a:xfrm>
            <a:off x="2879725" y="5299075"/>
            <a:ext cx="133350" cy="131763"/>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76172" name="Text Box 47">
            <a:extLst>
              <a:ext uri="{FF2B5EF4-FFF2-40B4-BE49-F238E27FC236}">
                <a16:creationId xmlns:a16="http://schemas.microsoft.com/office/drawing/2014/main" id="{467AD33C-13E9-5B39-1363-EB634ADBB112}"/>
              </a:ext>
            </a:extLst>
          </p:cNvPr>
          <p:cNvSpPr txBox="1">
            <a:spLocks noChangeArrowheads="1"/>
          </p:cNvSpPr>
          <p:nvPr/>
        </p:nvSpPr>
        <p:spPr bwMode="auto">
          <a:xfrm>
            <a:off x="2554288" y="5567363"/>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800">
                <a:solidFill>
                  <a:schemeClr val="accent2"/>
                </a:solidFill>
                <a:latin typeface="Times New Roman" panose="02020603050405020304" pitchFamily="18" charset="0"/>
                <a:ea typeface="宋体" panose="02010600030101010101" pitchFamily="2" charset="-122"/>
              </a:rPr>
              <a:t>clk</a:t>
            </a:r>
          </a:p>
        </p:txBody>
      </p:sp>
      <p:sp>
        <p:nvSpPr>
          <p:cNvPr id="176173" name="Text Box 48">
            <a:extLst>
              <a:ext uri="{FF2B5EF4-FFF2-40B4-BE49-F238E27FC236}">
                <a16:creationId xmlns:a16="http://schemas.microsoft.com/office/drawing/2014/main" id="{58696751-5729-6FB0-C033-C88E3BB6F60B}"/>
              </a:ext>
            </a:extLst>
          </p:cNvPr>
          <p:cNvSpPr txBox="1">
            <a:spLocks noChangeArrowheads="1"/>
          </p:cNvSpPr>
          <p:nvPr/>
        </p:nvSpPr>
        <p:spPr bwMode="auto">
          <a:xfrm>
            <a:off x="3919538" y="3652838"/>
            <a:ext cx="682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r>
              <a:rPr lang="en-US" altLang="zh-CN">
                <a:ea typeface="宋体" panose="02010600030101010101" pitchFamily="2" charset="-122"/>
              </a:rPr>
              <a:t>Next </a:t>
            </a:r>
          </a:p>
          <a:p>
            <a:pPr eaLnBrk="0" hangingPunct="0"/>
            <a:r>
              <a:rPr lang="en-US" altLang="zh-CN">
                <a:ea typeface="宋体" panose="02010600030101010101" pitchFamily="2" charset="-122"/>
              </a:rPr>
              <a:t>State</a:t>
            </a:r>
          </a:p>
        </p:txBody>
      </p:sp>
      <p:sp>
        <p:nvSpPr>
          <p:cNvPr id="119857" name="Text Box 49">
            <a:extLst>
              <a:ext uri="{FF2B5EF4-FFF2-40B4-BE49-F238E27FC236}">
                <a16:creationId xmlns:a16="http://schemas.microsoft.com/office/drawing/2014/main" id="{B49B3754-C7D4-E15C-EDCF-367335C3C9F5}"/>
              </a:ext>
            </a:extLst>
          </p:cNvPr>
          <p:cNvSpPr txBox="1">
            <a:spLocks noChangeArrowheads="1"/>
          </p:cNvSpPr>
          <p:nvPr/>
        </p:nvSpPr>
        <p:spPr bwMode="auto">
          <a:xfrm>
            <a:off x="317500" y="1127125"/>
            <a:ext cx="7853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latin typeface="微软雅黑" panose="020B0503020204020204" pitchFamily="34" charset="-122"/>
                <a:ea typeface="微软雅黑" panose="020B0503020204020204" pitchFamily="34" charset="-122"/>
              </a:rPr>
              <a:t>控制逻辑采用“摩尔机”方式，即：输出函数仅依赖于当前状态</a:t>
            </a:r>
          </a:p>
        </p:txBody>
      </p:sp>
      <p:sp>
        <p:nvSpPr>
          <p:cNvPr id="176175" name="AutoShape 50">
            <a:extLst>
              <a:ext uri="{FF2B5EF4-FFF2-40B4-BE49-F238E27FC236}">
                <a16:creationId xmlns:a16="http://schemas.microsoft.com/office/drawing/2014/main" id="{B501127F-9817-3C5E-D131-16CDEB25305C}"/>
              </a:ext>
            </a:extLst>
          </p:cNvPr>
          <p:cNvSpPr>
            <a:spLocks/>
          </p:cNvSpPr>
          <p:nvPr/>
        </p:nvSpPr>
        <p:spPr bwMode="auto">
          <a:xfrm>
            <a:off x="4302125" y="1924050"/>
            <a:ext cx="174625" cy="1666875"/>
          </a:xfrm>
          <a:prstGeom prst="leftBrace">
            <a:avLst>
              <a:gd name="adj1" fmla="val 7936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76176" name="AutoShape 52">
            <a:extLst>
              <a:ext uri="{FF2B5EF4-FFF2-40B4-BE49-F238E27FC236}">
                <a16:creationId xmlns:a16="http://schemas.microsoft.com/office/drawing/2014/main" id="{E92F3C8C-3CA6-2FF8-059B-5993FABE9F4B}"/>
              </a:ext>
            </a:extLst>
          </p:cNvPr>
          <p:cNvSpPr>
            <a:spLocks/>
          </p:cNvSpPr>
          <p:nvPr/>
        </p:nvSpPr>
        <p:spPr bwMode="auto">
          <a:xfrm rot="5400000">
            <a:off x="2586038" y="2817813"/>
            <a:ext cx="127000" cy="2800350"/>
          </a:xfrm>
          <a:prstGeom prst="leftBrace">
            <a:avLst>
              <a:gd name="adj1" fmla="val 18375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76177" name="矩形 3">
            <a:extLst>
              <a:ext uri="{FF2B5EF4-FFF2-40B4-BE49-F238E27FC236}">
                <a16:creationId xmlns:a16="http://schemas.microsoft.com/office/drawing/2014/main" id="{22E0FAA1-31C1-D51E-E97A-962F954F9809}"/>
              </a:ext>
            </a:extLst>
          </p:cNvPr>
          <p:cNvSpPr>
            <a:spLocks noChangeArrowheads="1"/>
          </p:cNvSpPr>
          <p:nvPr/>
        </p:nvSpPr>
        <p:spPr bwMode="auto">
          <a:xfrm>
            <a:off x="242888" y="5435600"/>
            <a:ext cx="20685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800">
                <a:solidFill>
                  <a:schemeClr val="accent2"/>
                </a:solidFill>
                <a:latin typeface="微软雅黑" panose="020B0503020204020204" pitchFamily="34" charset="-122"/>
                <a:ea typeface="微软雅黑" panose="020B0503020204020204" pitchFamily="34" charset="-122"/>
              </a:rPr>
              <a:t>状态转换图</a:t>
            </a:r>
            <a:r>
              <a:rPr lang="zh-CN" altLang="en-US" sz="1800">
                <a:solidFill>
                  <a:schemeClr val="accent2"/>
                </a:solidFill>
                <a:latin typeface="微软雅黑" panose="020B0503020204020204" pitchFamily="34" charset="-122"/>
                <a:ea typeface="微软雅黑" panose="020B0503020204020204" pitchFamily="34" charset="-122"/>
              </a:rPr>
              <a:t>中，</a:t>
            </a:r>
            <a:r>
              <a:rPr lang="zh-CN" altLang="zh-CN" sz="1800">
                <a:solidFill>
                  <a:schemeClr val="accent2"/>
                </a:solidFill>
                <a:latin typeface="微软雅黑" panose="020B0503020204020204" pitchFamily="34" charset="-122"/>
                <a:ea typeface="微软雅黑" panose="020B0503020204020204" pitchFamily="34" charset="-122"/>
              </a:rPr>
              <a:t>共</a:t>
            </a:r>
            <a:r>
              <a:rPr lang="en-US" altLang="zh-CN" sz="1800">
                <a:solidFill>
                  <a:schemeClr val="accent2"/>
                </a:solidFill>
                <a:latin typeface="微软雅黑" panose="020B0503020204020204" pitchFamily="34" charset="-122"/>
                <a:ea typeface="微软雅黑" panose="020B0503020204020204" pitchFamily="34" charset="-122"/>
              </a:rPr>
              <a:t>10</a:t>
            </a:r>
            <a:r>
              <a:rPr lang="zh-CN" altLang="zh-CN" sz="1800">
                <a:solidFill>
                  <a:schemeClr val="accent2"/>
                </a:solidFill>
                <a:latin typeface="微软雅黑" panose="020B0503020204020204" pitchFamily="34" charset="-122"/>
                <a:ea typeface="微软雅黑" panose="020B0503020204020204" pitchFamily="34" charset="-122"/>
              </a:rPr>
              <a:t>个状态</a:t>
            </a:r>
            <a:r>
              <a:rPr lang="zh-CN" altLang="en-US" sz="1800">
                <a:solidFill>
                  <a:schemeClr val="accent2"/>
                </a:solidFill>
                <a:latin typeface="微软雅黑" panose="020B0503020204020204" pitchFamily="34" charset="-122"/>
                <a:ea typeface="微软雅黑" panose="020B0503020204020204" pitchFamily="34" charset="-122"/>
              </a:rPr>
              <a:t>，</a:t>
            </a:r>
            <a:r>
              <a:rPr lang="zh-CN" altLang="zh-CN" sz="1800">
                <a:solidFill>
                  <a:schemeClr val="accent2"/>
                </a:solidFill>
                <a:latin typeface="微软雅黑" panose="020B0503020204020204" pitchFamily="34" charset="-122"/>
                <a:ea typeface="微软雅黑" panose="020B0503020204020204" pitchFamily="34" charset="-122"/>
              </a:rPr>
              <a:t>分别为</a:t>
            </a:r>
            <a:r>
              <a:rPr lang="en-US" altLang="zh-CN" sz="1800">
                <a:solidFill>
                  <a:schemeClr val="accent2"/>
                </a:solidFill>
                <a:latin typeface="微软雅黑" panose="020B0503020204020204" pitchFamily="34" charset="-122"/>
                <a:ea typeface="微软雅黑" panose="020B0503020204020204" pitchFamily="34" charset="-122"/>
              </a:rPr>
              <a:t>0~9</a:t>
            </a:r>
            <a:r>
              <a:rPr lang="zh-CN" altLang="en-US" sz="1800">
                <a:solidFill>
                  <a:schemeClr val="accent2"/>
                </a:solidFill>
                <a:latin typeface="微软雅黑" panose="020B0503020204020204" pitchFamily="34" charset="-122"/>
                <a:ea typeface="微软雅黑" panose="020B0503020204020204" pitchFamily="34" charset="-122"/>
              </a:rPr>
              <a:t>，故</a:t>
            </a:r>
            <a:r>
              <a:rPr lang="zh-CN" altLang="zh-CN" sz="1800">
                <a:solidFill>
                  <a:schemeClr val="accent2"/>
                </a:solidFill>
                <a:latin typeface="微软雅黑" panose="020B0503020204020204" pitchFamily="34" charset="-122"/>
                <a:ea typeface="微软雅黑" panose="020B0503020204020204" pitchFamily="34" charset="-122"/>
              </a:rPr>
              <a:t>状态</a:t>
            </a:r>
            <a:r>
              <a:rPr lang="zh-CN" altLang="en-US" sz="1800">
                <a:solidFill>
                  <a:schemeClr val="accent2"/>
                </a:solidFill>
                <a:latin typeface="微软雅黑" panose="020B0503020204020204" pitchFamily="34" charset="-122"/>
                <a:ea typeface="微软雅黑" panose="020B0503020204020204" pitchFamily="34" charset="-122"/>
              </a:rPr>
              <a:t>寄存器</a:t>
            </a:r>
            <a:r>
              <a:rPr lang="zh-CN" altLang="zh-CN" sz="1800">
                <a:solidFill>
                  <a:schemeClr val="accent2"/>
                </a:solidFill>
                <a:latin typeface="微软雅黑" panose="020B0503020204020204" pitchFamily="34" charset="-122"/>
                <a:ea typeface="微软雅黑" panose="020B0503020204020204" pitchFamily="34" charset="-122"/>
              </a:rPr>
              <a:t>至少需</a:t>
            </a:r>
            <a:r>
              <a:rPr lang="en-US" altLang="zh-CN" sz="1800">
                <a:solidFill>
                  <a:schemeClr val="accent2"/>
                </a:solidFill>
                <a:latin typeface="微软雅黑" panose="020B0503020204020204" pitchFamily="34" charset="-122"/>
                <a:ea typeface="微软雅黑" panose="020B0503020204020204" pitchFamily="34" charset="-122"/>
              </a:rPr>
              <a:t>4</a:t>
            </a:r>
            <a:r>
              <a:rPr lang="zh-CN" altLang="zh-CN" sz="1800">
                <a:solidFill>
                  <a:schemeClr val="accent2"/>
                </a:solidFill>
                <a:latin typeface="微软雅黑" panose="020B0503020204020204" pitchFamily="34" charset="-122"/>
                <a:ea typeface="微软雅黑" panose="020B0503020204020204" pitchFamily="34" charset="-122"/>
              </a:rPr>
              <a:t>位</a:t>
            </a:r>
            <a:endParaRPr lang="zh-CN" altLang="en-US" sz="1800">
              <a:ea typeface="宋体" panose="02010600030101010101" pitchFamily="2" charset="-122"/>
            </a:endParaRPr>
          </a:p>
        </p:txBody>
      </p:sp>
      <p:cxnSp>
        <p:nvCxnSpPr>
          <p:cNvPr id="6" name="直接箭头连接符 5">
            <a:extLst>
              <a:ext uri="{FF2B5EF4-FFF2-40B4-BE49-F238E27FC236}">
                <a16:creationId xmlns:a16="http://schemas.microsoft.com/office/drawing/2014/main" id="{7938DC25-160F-8EEE-37D8-FE0EF894EA7B}"/>
              </a:ext>
            </a:extLst>
          </p:cNvPr>
          <p:cNvCxnSpPr>
            <a:cxnSpLocks noChangeShapeType="1"/>
          </p:cNvCxnSpPr>
          <p:nvPr/>
        </p:nvCxnSpPr>
        <p:spPr bwMode="auto">
          <a:xfrm flipH="1" flipV="1">
            <a:off x="4346575" y="4425950"/>
            <a:ext cx="676275" cy="1733550"/>
          </a:xfrm>
          <a:prstGeom prst="straightConnector1">
            <a:avLst/>
          </a:prstGeom>
          <a:noFill/>
          <a:ln w="50800">
            <a:solidFill>
              <a:schemeClr val="accent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57"/>
                                        </p:tgtEl>
                                        <p:attrNameLst>
                                          <p:attrName>style.visibility</p:attrName>
                                        </p:attrNameLst>
                                      </p:cBhvr>
                                      <p:to>
                                        <p:strVal val="visible"/>
                                      </p:to>
                                    </p:set>
                                    <p:animEffect transition="in" filter="blinds(horizontal)">
                                      <p:cBhvr>
                                        <p:cTn id="7" dur="500"/>
                                        <p:tgtEl>
                                          <p:spTgt spid="1198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9849">
                                            <p:txEl>
                                              <p:pRg st="0" end="0"/>
                                            </p:txEl>
                                          </p:spTgt>
                                        </p:tgtEl>
                                        <p:attrNameLst>
                                          <p:attrName>style.visibility</p:attrName>
                                        </p:attrNameLst>
                                      </p:cBhvr>
                                      <p:to>
                                        <p:strVal val="visible"/>
                                      </p:to>
                                    </p:set>
                                    <p:animEffect transition="in" filter="blinds(horizontal)">
                                      <p:cBhvr>
                                        <p:cTn id="12" dur="500"/>
                                        <p:tgtEl>
                                          <p:spTgt spid="11984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9849">
                                            <p:txEl>
                                              <p:pRg st="1" end="1"/>
                                            </p:txEl>
                                          </p:spTgt>
                                        </p:tgtEl>
                                        <p:attrNameLst>
                                          <p:attrName>style.visibility</p:attrName>
                                        </p:attrNameLst>
                                      </p:cBhvr>
                                      <p:to>
                                        <p:strVal val="visible"/>
                                      </p:to>
                                    </p:set>
                                    <p:animEffect transition="in" filter="blinds(horizontal)">
                                      <p:cBhvr>
                                        <p:cTn id="17" dur="500"/>
                                        <p:tgtEl>
                                          <p:spTgt spid="11984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19849">
                                            <p:txEl>
                                              <p:pRg st="2" end="2"/>
                                            </p:txEl>
                                          </p:spTgt>
                                        </p:tgtEl>
                                        <p:attrNameLst>
                                          <p:attrName>style.visibility</p:attrName>
                                        </p:attrNameLst>
                                      </p:cBhvr>
                                      <p:to>
                                        <p:strVal val="visible"/>
                                      </p:to>
                                    </p:set>
                                    <p:animEffect transition="in" filter="blinds(horizontal)">
                                      <p:cBhvr>
                                        <p:cTn id="22" dur="500"/>
                                        <p:tgtEl>
                                          <p:spTgt spid="11984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9849">
                                            <p:txEl>
                                              <p:pRg st="3" end="3"/>
                                            </p:txEl>
                                          </p:spTgt>
                                        </p:tgtEl>
                                        <p:attrNameLst>
                                          <p:attrName>style.visibility</p:attrName>
                                        </p:attrNameLst>
                                      </p:cBhvr>
                                      <p:to>
                                        <p:strVal val="visible"/>
                                      </p:to>
                                    </p:set>
                                    <p:animEffect transition="in" filter="blinds(horizontal)">
                                      <p:cBhvr>
                                        <p:cTn id="27" dur="500"/>
                                        <p:tgtEl>
                                          <p:spTgt spid="11984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9850"/>
                                        </p:tgtEl>
                                        <p:attrNameLst>
                                          <p:attrName>style.visibility</p:attrName>
                                        </p:attrNameLst>
                                      </p:cBhvr>
                                      <p:to>
                                        <p:strVal val="visible"/>
                                      </p:to>
                                    </p:set>
                                    <p:animEffect transition="in" filter="checkerboard(across)">
                                      <p:cBhvr>
                                        <p:cTn id="32" dur="500"/>
                                        <p:tgtEl>
                                          <p:spTgt spid="1198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50" grpId="0"/>
      <p:bldP spid="11985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a:extLst>
              <a:ext uri="{FF2B5EF4-FFF2-40B4-BE49-F238E27FC236}">
                <a16:creationId xmlns:a16="http://schemas.microsoft.com/office/drawing/2014/main" id="{CDAA72BE-3AB4-36CD-1953-BC00C0BFF984}"/>
              </a:ext>
            </a:extLst>
          </p:cNvPr>
          <p:cNvSpPr>
            <a:spLocks noGrp="1" noChangeArrowheads="1"/>
          </p:cNvSpPr>
          <p:nvPr>
            <p:ph type="title"/>
          </p:nvPr>
        </p:nvSpPr>
        <p:spPr>
          <a:xfrm>
            <a:off x="444500" y="165100"/>
            <a:ext cx="7499350" cy="422275"/>
          </a:xfrm>
        </p:spPr>
        <p:txBody>
          <a:bodyPr/>
          <a:lstStyle/>
          <a:p>
            <a:r>
              <a:rPr lang="zh-CN" altLang="en-US">
                <a:ea typeface="宋体" panose="02010600030101010101" pitchFamily="2" charset="-122"/>
              </a:rPr>
              <a:t>多周期控制器状态转换表</a:t>
            </a:r>
          </a:p>
        </p:txBody>
      </p:sp>
      <p:sp>
        <p:nvSpPr>
          <p:cNvPr id="121864" name="Text Box 8">
            <a:extLst>
              <a:ext uri="{FF2B5EF4-FFF2-40B4-BE49-F238E27FC236}">
                <a16:creationId xmlns:a16="http://schemas.microsoft.com/office/drawing/2014/main" id="{A62DF1B4-E0BB-548F-7A5F-C2936CABFD8A}"/>
              </a:ext>
            </a:extLst>
          </p:cNvPr>
          <p:cNvSpPr txBox="1">
            <a:spLocks noChangeArrowheads="1"/>
          </p:cNvSpPr>
          <p:nvPr/>
        </p:nvSpPr>
        <p:spPr bwMode="auto">
          <a:xfrm>
            <a:off x="1970088" y="6327775"/>
            <a:ext cx="5414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D90125"/>
                </a:solidFill>
                <a:latin typeface="微软雅黑" panose="020B0503020204020204" pitchFamily="34" charset="-122"/>
                <a:ea typeface="微软雅黑" panose="020B0503020204020204" pitchFamily="34" charset="-122"/>
              </a:rPr>
              <a:t>以上功能可以由</a:t>
            </a:r>
            <a:r>
              <a:rPr lang="en-US" altLang="zh-CN" sz="2000">
                <a:solidFill>
                  <a:srgbClr val="D90125"/>
                </a:solidFill>
                <a:latin typeface="微软雅黑" panose="020B0503020204020204" pitchFamily="34" charset="-122"/>
                <a:ea typeface="微软雅黑" panose="020B0503020204020204" pitchFamily="34" charset="-122"/>
              </a:rPr>
              <a:t>PLA</a:t>
            </a:r>
            <a:r>
              <a:rPr lang="zh-CN" altLang="en-US" sz="2000">
                <a:solidFill>
                  <a:srgbClr val="D90125"/>
                </a:solidFill>
                <a:latin typeface="微软雅黑" panose="020B0503020204020204" pitchFamily="34" charset="-122"/>
                <a:ea typeface="微软雅黑" panose="020B0503020204020204" pitchFamily="34" charset="-122"/>
              </a:rPr>
              <a:t>电路来实现！</a:t>
            </a:r>
          </a:p>
        </p:txBody>
      </p:sp>
      <p:graphicFrame>
        <p:nvGraphicFramePr>
          <p:cNvPr id="122162" name="Group 306">
            <a:extLst>
              <a:ext uri="{FF2B5EF4-FFF2-40B4-BE49-F238E27FC236}">
                <a16:creationId xmlns:a16="http://schemas.microsoft.com/office/drawing/2014/main" id="{7BAC161D-340E-8975-CD7D-E2E8B3D80CC0}"/>
              </a:ext>
            </a:extLst>
          </p:cNvPr>
          <p:cNvGraphicFramePr>
            <a:graphicFrameLocks noGrp="1"/>
          </p:cNvGraphicFramePr>
          <p:nvPr>
            <p:ph idx="4294967295"/>
            <p:custDataLst>
              <p:tags r:id="rId1"/>
            </p:custDataLst>
          </p:nvPr>
        </p:nvGraphicFramePr>
        <p:xfrm>
          <a:off x="473075" y="869950"/>
          <a:ext cx="7205663" cy="5118100"/>
        </p:xfrm>
        <a:graphic>
          <a:graphicData uri="http://schemas.openxmlformats.org/drawingml/2006/table">
            <a:tbl>
              <a:tblPr/>
              <a:tblGrid>
                <a:gridCol w="2182813">
                  <a:extLst>
                    <a:ext uri="{9D8B030D-6E8A-4147-A177-3AD203B41FA5}">
                      <a16:colId xmlns:a16="http://schemas.microsoft.com/office/drawing/2014/main" val="3904163768"/>
                    </a:ext>
                  </a:extLst>
                </a:gridCol>
                <a:gridCol w="2868612">
                  <a:extLst>
                    <a:ext uri="{9D8B030D-6E8A-4147-A177-3AD203B41FA5}">
                      <a16:colId xmlns:a16="http://schemas.microsoft.com/office/drawing/2014/main" val="3133244792"/>
                    </a:ext>
                  </a:extLst>
                </a:gridCol>
                <a:gridCol w="2154238">
                  <a:extLst>
                    <a:ext uri="{9D8B030D-6E8A-4147-A177-3AD203B41FA5}">
                      <a16:colId xmlns:a16="http://schemas.microsoft.com/office/drawing/2014/main" val="1954431653"/>
                    </a:ext>
                  </a:extLst>
                </a:gridCol>
              </a:tblGrid>
              <a:tr h="695325">
                <a:tc>
                  <a:txBody>
                    <a:bodyPr/>
                    <a:lstStyle>
                      <a:lvl1pPr marL="203200" indent="635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6350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当前状态</a:t>
                      </a:r>
                    </a:p>
                    <a:p>
                      <a:pPr marL="203200" marR="0" lvl="0" indent="635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S</a:t>
                      </a:r>
                      <a:r>
                        <a:rPr kumimoji="0" lang="en-US" altLang="zh-CN" sz="16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3</a:t>
                      </a:r>
                      <a:r>
                        <a:rPr kumimoji="0" lang="en-US" altLang="zh-CN" sz="1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S</a:t>
                      </a:r>
                      <a:r>
                        <a:rPr kumimoji="0" lang="en-US" altLang="zh-CN" sz="16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2</a:t>
                      </a:r>
                      <a:r>
                        <a:rPr kumimoji="0" lang="en-US" altLang="zh-CN" sz="1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S</a:t>
                      </a:r>
                      <a:r>
                        <a:rPr kumimoji="0" lang="en-US" altLang="zh-CN" sz="16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1</a:t>
                      </a:r>
                      <a:r>
                        <a:rPr kumimoji="0" lang="en-US" altLang="zh-CN" sz="1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S</a:t>
                      </a:r>
                      <a:r>
                        <a:rPr kumimoji="0" lang="en-US" altLang="zh-CN" sz="16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0</a:t>
                      </a:r>
                      <a:endParaRPr kumimoji="0" lang="en-US" altLang="zh-CN" sz="1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41" marR="91441"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635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6350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指令操作码</a:t>
                      </a: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OP</a:t>
                      </a:r>
                      <a:r>
                        <a:rPr kumimoji="0" lang="en-US" altLang="zh-CN" sz="14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5</a:t>
                      </a: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OP</a:t>
                      </a:r>
                      <a:r>
                        <a:rPr kumimoji="0" lang="en-US" altLang="zh-CN" sz="14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4</a:t>
                      </a: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OP</a:t>
                      </a:r>
                      <a:r>
                        <a:rPr kumimoji="0" lang="en-US" altLang="zh-CN" sz="14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3</a:t>
                      </a: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OP</a:t>
                      </a:r>
                      <a:r>
                        <a:rPr kumimoji="0" lang="en-US" altLang="zh-CN" sz="14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2</a:t>
                      </a: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OP</a:t>
                      </a:r>
                      <a:r>
                        <a:rPr kumimoji="0" lang="en-US" altLang="zh-CN" sz="14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1</a:t>
                      </a: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OP</a:t>
                      </a:r>
                      <a:r>
                        <a:rPr kumimoji="0" lang="en-US" altLang="zh-CN" sz="14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0</a:t>
                      </a:r>
                      <a:endPar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41" marR="91441"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下一状态</a:t>
                      </a: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NS</a:t>
                      </a:r>
                      <a:r>
                        <a:rPr kumimoji="0" lang="en-US" altLang="zh-CN" sz="14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3</a:t>
                      </a: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NS</a:t>
                      </a:r>
                      <a:r>
                        <a:rPr kumimoji="0" lang="en-US" altLang="zh-CN" sz="14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2</a:t>
                      </a: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NS</a:t>
                      </a:r>
                      <a:r>
                        <a:rPr kumimoji="0" lang="en-US" altLang="zh-CN" sz="14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1</a:t>
                      </a:r>
                      <a:r>
                        <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NS</a:t>
                      </a:r>
                      <a:r>
                        <a:rPr kumimoji="0" lang="en-US" altLang="zh-CN" sz="1400" b="1" i="0" u="none" strike="noStrike" cap="none" normalizeH="0" baseline="-30000">
                          <a:ln>
                            <a:noFill/>
                          </a:ln>
                          <a:solidFill>
                            <a:schemeClr val="tx1"/>
                          </a:solidFill>
                          <a:effectLst/>
                          <a:latin typeface="微软雅黑" panose="020B0503020204020204" pitchFamily="34" charset="-122"/>
                          <a:ea typeface="微软雅黑" panose="020B0503020204020204" pitchFamily="34" charset="-122"/>
                        </a:rPr>
                        <a:t>0</a:t>
                      </a:r>
                      <a:endParaRPr kumimoji="0" lang="en-US" altLang="zh-CN"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41" marR="91441"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73531072"/>
                  </a:ext>
                </a:extLst>
              </a:tr>
              <a:tr h="401638">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State2</a:t>
                      </a: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a:t>
                      </a: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3</a:t>
                      </a: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a:t>
                      </a: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5</a:t>
                      </a: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a:t>
                      </a: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7</a:t>
                      </a: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a:t>
                      </a: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9</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5000"/>
                        </a:spcBef>
                        <a:spcAft>
                          <a:spcPct val="0"/>
                        </a:spcAft>
                        <a:buClrTx/>
                        <a:buSzTx/>
                        <a:buFontTx/>
                        <a:buNone/>
                        <a:tabLst/>
                      </a:pP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0  0  0  0</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9604081"/>
                  </a:ext>
                </a:extLst>
              </a:tr>
              <a:tr h="403225">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State0 (IFetch)</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5000"/>
                        </a:spcBef>
                        <a:spcAft>
                          <a:spcPct val="0"/>
                        </a:spcAft>
                        <a:buClrTx/>
                        <a:buSzTx/>
                        <a:buFontTx/>
                        <a:buNone/>
                        <a:tabLst/>
                      </a:pP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0  0  0  1</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3238227"/>
                  </a:ext>
                </a:extLst>
              </a:tr>
              <a:tr h="400050">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State1 (RFetch/ID)</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000010 (jump)</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0  0  1  0</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59343039"/>
                  </a:ext>
                </a:extLst>
              </a:tr>
              <a:tr h="403225">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State1 (RFetch/ID)</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001101 (ori)</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0  0  1  1</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0742359"/>
                  </a:ext>
                </a:extLst>
              </a:tr>
              <a:tr h="403225">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State1 (RFetch/ID)</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000000 (R-type)</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0  1  0  0</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26583732"/>
                  </a:ext>
                </a:extLst>
              </a:tr>
              <a:tr h="401638">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State3 (IExec)</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5000"/>
                        </a:spcBef>
                        <a:spcAft>
                          <a:spcPct val="0"/>
                        </a:spcAft>
                        <a:buClrTx/>
                        <a:buSzTx/>
                        <a:buFontTx/>
                        <a:buNone/>
                        <a:tabLst/>
                      </a:pP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0  1  0  1</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16355036"/>
                  </a:ext>
                </a:extLst>
              </a:tr>
              <a:tr h="401638">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State4 (RExec)</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endPar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0  1 0  1</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01859712"/>
                  </a:ext>
                </a:extLst>
              </a:tr>
              <a:tr h="403225">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State1 (RFetch/ID)</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101011 (sw)</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0  1  1  0</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63194359"/>
                  </a:ext>
                </a:extLst>
              </a:tr>
              <a:tr h="401638">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State1 (RFetch/ID)</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100011 (lw)</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1  0  0  0</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8388958"/>
                  </a:ext>
                </a:extLst>
              </a:tr>
              <a:tr h="401638">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State6 (swExec)</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endPar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0   1  1  1</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70960167"/>
                  </a:ext>
                </a:extLst>
              </a:tr>
              <a:tr h="401638">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State8 (lwExec)</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l" defTabSz="914400" rtl="0" eaLnBrk="0" fontAlgn="base" latinLnBrk="0" hangingPunct="0">
                        <a:lnSpc>
                          <a:spcPct val="100000"/>
                        </a:lnSpc>
                        <a:spcBef>
                          <a:spcPct val="0"/>
                        </a:spcBef>
                        <a:spcAft>
                          <a:spcPct val="0"/>
                        </a:spcAft>
                        <a:buClrTx/>
                        <a:buSzTx/>
                        <a:buFontTx/>
                        <a:buNone/>
                        <a:tabLst/>
                      </a:pPr>
                      <a:endPar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03200" indent="-203200" eaLnBrk="0" hangingPunct="0">
                        <a:spcBef>
                          <a:spcPct val="35000"/>
                        </a:spcBef>
                        <a:buSzPct val="100000"/>
                        <a:defRPr sz="1600" b="1">
                          <a:solidFill>
                            <a:schemeClr val="tx1"/>
                          </a:solidFill>
                          <a:latin typeface="Arial" panose="020B0604020202020204" pitchFamily="34" charset="0"/>
                        </a:defRPr>
                      </a:lvl1pPr>
                      <a:lvl2pPr eaLnBrk="0" hangingPunct="0">
                        <a:spcBef>
                          <a:spcPct val="35000"/>
                        </a:spcBef>
                        <a:buSzPct val="100000"/>
                        <a:defRPr sz="1600" b="1">
                          <a:solidFill>
                            <a:schemeClr val="accent2"/>
                          </a:solidFill>
                          <a:latin typeface="Arial" panose="020B0604020202020204" pitchFamily="34" charset="0"/>
                        </a:defRPr>
                      </a:lvl2pPr>
                      <a:lvl3pPr eaLnBrk="0" hangingPunct="0">
                        <a:spcBef>
                          <a:spcPct val="35000"/>
                        </a:spcBef>
                        <a:buSzPct val="100000"/>
                        <a:defRPr sz="1600" b="1">
                          <a:solidFill>
                            <a:srgbClr val="B7011F"/>
                          </a:solidFill>
                          <a:latin typeface="Arial" panose="020B0604020202020204" pitchFamily="34" charset="0"/>
                        </a:defRPr>
                      </a:lvl3pPr>
                      <a:lvl4pPr eaLnBrk="0" hangingPunct="0">
                        <a:spcBef>
                          <a:spcPct val="20000"/>
                        </a:spcBef>
                        <a:defRPr>
                          <a:solidFill>
                            <a:schemeClr val="tx1"/>
                          </a:solidFill>
                          <a:latin typeface="Times New Roman" panose="02020603050405020304" pitchFamily="18" charset="0"/>
                        </a:defRPr>
                      </a:lvl4pPr>
                      <a:lvl5pPr eaLnBrk="0" hangingPunct="0">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黑体" panose="02010609060101010101" pitchFamily="49" charset="-122"/>
                        </a:rPr>
                        <a:t>1  0   0  1 </a:t>
                      </a:r>
                    </a:p>
                  </a:txBody>
                  <a:tcPr marL="91441" marR="91441"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33559357"/>
                  </a:ext>
                </a:extLst>
              </a:tr>
            </a:tbl>
          </a:graphicData>
        </a:graphic>
      </p:graphicFrame>
      <p:sp>
        <p:nvSpPr>
          <p:cNvPr id="178233" name="文本框 1">
            <a:extLst>
              <a:ext uri="{FF2B5EF4-FFF2-40B4-BE49-F238E27FC236}">
                <a16:creationId xmlns:a16="http://schemas.microsoft.com/office/drawing/2014/main" id="{268D6157-8111-E5A1-7DD0-EB504AB526B4}"/>
              </a:ext>
            </a:extLst>
          </p:cNvPr>
          <p:cNvSpPr txBox="1">
            <a:spLocks noChangeArrowheads="1"/>
          </p:cNvSpPr>
          <p:nvPr/>
        </p:nvSpPr>
        <p:spPr bwMode="auto">
          <a:xfrm>
            <a:off x="6850063" y="6146800"/>
            <a:ext cx="1501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ea typeface="宋体" panose="02010600030101010101" pitchFamily="2" charset="-122"/>
                <a:hlinkClick r:id="rId4" action="ppaction://hlinksldjump"/>
              </a:rPr>
              <a:t>状态转换图</a:t>
            </a:r>
            <a:endParaRPr lang="en-US" altLang="zh-CN">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21864">
                                            <p:txEl>
                                              <p:pRg st="0" end="0"/>
                                            </p:txEl>
                                          </p:spTgt>
                                        </p:tgtEl>
                                        <p:attrNameLst>
                                          <p:attrName>style.visibility</p:attrName>
                                        </p:attrNameLst>
                                      </p:cBhvr>
                                      <p:to>
                                        <p:strVal val="visible"/>
                                      </p:to>
                                    </p:set>
                                    <p:animEffect transition="in" filter="slide(fromBottom)">
                                      <p:cBhvr>
                                        <p:cTn id="7" dur="500"/>
                                        <p:tgtEl>
                                          <p:spTgt spid="1218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a:extLst>
              <a:ext uri="{FF2B5EF4-FFF2-40B4-BE49-F238E27FC236}">
                <a16:creationId xmlns:a16="http://schemas.microsoft.com/office/drawing/2014/main" id="{22DF290B-1452-7BA9-B2D2-6BAAEF518E3B}"/>
              </a:ext>
            </a:extLst>
          </p:cNvPr>
          <p:cNvSpPr>
            <a:spLocks noGrp="1" noChangeArrowheads="1"/>
          </p:cNvSpPr>
          <p:nvPr>
            <p:ph type="title"/>
          </p:nvPr>
        </p:nvSpPr>
        <p:spPr>
          <a:xfrm>
            <a:off x="317500" y="203200"/>
            <a:ext cx="8343900" cy="422275"/>
          </a:xfrm>
        </p:spPr>
        <p:txBody>
          <a:bodyPr/>
          <a:lstStyle/>
          <a:p>
            <a:r>
              <a:rPr lang="zh-CN" altLang="en-US">
                <a:ea typeface="宋体" panose="02010600030101010101" pitchFamily="2" charset="-122"/>
              </a:rPr>
              <a:t>示意：用</a:t>
            </a:r>
            <a:r>
              <a:rPr lang="en-US" altLang="zh-CN">
                <a:ea typeface="宋体" panose="02010600030101010101" pitchFamily="2" charset="-122"/>
              </a:rPr>
              <a:t>PLA</a:t>
            </a:r>
            <a:r>
              <a:rPr lang="zh-CN" altLang="en-US">
                <a:ea typeface="宋体" panose="02010600030101010101" pitchFamily="2" charset="-122"/>
              </a:rPr>
              <a:t>电路实现控制单元（硬布线方式）</a:t>
            </a:r>
          </a:p>
        </p:txBody>
      </p:sp>
      <p:sp>
        <p:nvSpPr>
          <p:cNvPr id="401413" name="Rectangle 5">
            <a:extLst>
              <a:ext uri="{FF2B5EF4-FFF2-40B4-BE49-F238E27FC236}">
                <a16:creationId xmlns:a16="http://schemas.microsoft.com/office/drawing/2014/main" id="{D7499D53-084A-E364-17F4-9DD78E774286}"/>
              </a:ext>
            </a:extLst>
          </p:cNvPr>
          <p:cNvSpPr>
            <a:spLocks noChangeArrowheads="1"/>
          </p:cNvSpPr>
          <p:nvPr/>
        </p:nvSpPr>
        <p:spPr bwMode="auto">
          <a:xfrm>
            <a:off x="211138" y="6167438"/>
            <a:ext cx="5362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nchor="ctr">
            <a:spAutoFit/>
          </a:bodyPr>
          <a:lstStyle/>
          <a:p>
            <a:pPr eaLnBrk="0" hangingPunct="0"/>
            <a:r>
              <a:rPr lang="zh-CN" altLang="en-US" sz="1800">
                <a:solidFill>
                  <a:schemeClr val="accent1"/>
                </a:solidFill>
                <a:latin typeface="微软雅黑" panose="020B0503020204020204" pitchFamily="34" charset="-122"/>
                <a:ea typeface="微软雅黑" panose="020B0503020204020204" pitchFamily="34" charset="-122"/>
              </a:rPr>
              <a:t>左上角：由操作码和当前状态确定下一状态的电路</a:t>
            </a:r>
          </a:p>
          <a:p>
            <a:pPr eaLnBrk="0" hangingPunct="0"/>
            <a:r>
              <a:rPr lang="zh-CN" altLang="en-US" sz="1800">
                <a:solidFill>
                  <a:schemeClr val="accent1"/>
                </a:solidFill>
                <a:latin typeface="微软雅黑" panose="020B0503020204020204" pitchFamily="34" charset="-122"/>
                <a:ea typeface="微软雅黑" panose="020B0503020204020204" pitchFamily="34" charset="-122"/>
              </a:rPr>
              <a:t>右下角：由当前状态确定控制信号的电路</a:t>
            </a:r>
          </a:p>
        </p:txBody>
      </p:sp>
      <p:pic>
        <p:nvPicPr>
          <p:cNvPr id="180227" name="图片 2">
            <a:extLst>
              <a:ext uri="{FF2B5EF4-FFF2-40B4-BE49-F238E27FC236}">
                <a16:creationId xmlns:a16="http://schemas.microsoft.com/office/drawing/2014/main" id="{9648E03E-E78D-6A09-1A64-34FC7E206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38" y="715963"/>
            <a:ext cx="88296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1413"/>
                                        </p:tgtEl>
                                        <p:attrNameLst>
                                          <p:attrName>style.visibility</p:attrName>
                                        </p:attrNameLst>
                                      </p:cBhvr>
                                      <p:to>
                                        <p:strVal val="visible"/>
                                      </p:to>
                                    </p:set>
                                    <p:animEffect transition="in" filter="blinds(horizontal)">
                                      <p:cBhvr>
                                        <p:cTn id="7" dur="500"/>
                                        <p:tgtEl>
                                          <p:spTgt spid="401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6BD31A09-66A5-6887-EDAA-F6A277784D25}"/>
              </a:ext>
            </a:extLst>
          </p:cNvPr>
          <p:cNvSpPr>
            <a:spLocks noGrp="1" noChangeArrowheads="1"/>
          </p:cNvSpPr>
          <p:nvPr>
            <p:ph type="title"/>
          </p:nvPr>
        </p:nvSpPr>
        <p:spPr>
          <a:xfrm>
            <a:off x="2146300" y="165100"/>
            <a:ext cx="4637088" cy="422275"/>
          </a:xfrm>
        </p:spPr>
        <p:txBody>
          <a:bodyPr/>
          <a:lstStyle/>
          <a:p>
            <a:r>
              <a:rPr lang="zh-CN" altLang="en-US">
                <a:ea typeface="宋体" panose="02010600030101010101" pitchFamily="2" charset="-122"/>
              </a:rPr>
              <a:t>寄存器组的内部结构</a:t>
            </a:r>
          </a:p>
        </p:txBody>
      </p:sp>
      <p:sp>
        <p:nvSpPr>
          <p:cNvPr id="20482" name="Text Box 87">
            <a:extLst>
              <a:ext uri="{FF2B5EF4-FFF2-40B4-BE49-F238E27FC236}">
                <a16:creationId xmlns:a16="http://schemas.microsoft.com/office/drawing/2014/main" id="{2B9A0E98-CA23-FAD3-AC9C-954BC4F23ECF}"/>
              </a:ext>
            </a:extLst>
          </p:cNvPr>
          <p:cNvSpPr txBox="1">
            <a:spLocks noChangeArrowheads="1"/>
          </p:cNvSpPr>
          <p:nvPr/>
        </p:nvSpPr>
        <p:spPr bwMode="auto">
          <a:xfrm>
            <a:off x="266700" y="3551238"/>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sz="1800">
                <a:latin typeface="Times New Roman" panose="02020603050405020304" pitchFamily="18" charset="0"/>
                <a:ea typeface="宋体" panose="02010600030101010101" pitchFamily="2" charset="-122"/>
              </a:rPr>
              <a:t>busW</a:t>
            </a:r>
          </a:p>
        </p:txBody>
      </p:sp>
      <p:sp>
        <p:nvSpPr>
          <p:cNvPr id="20483" name="Freeform 5">
            <a:extLst>
              <a:ext uri="{FF2B5EF4-FFF2-40B4-BE49-F238E27FC236}">
                <a16:creationId xmlns:a16="http://schemas.microsoft.com/office/drawing/2014/main" id="{A52DA8DC-3851-1302-9FBC-95CF5E8B3587}"/>
              </a:ext>
            </a:extLst>
          </p:cNvPr>
          <p:cNvSpPr>
            <a:spLocks noChangeArrowheads="1"/>
          </p:cNvSpPr>
          <p:nvPr/>
        </p:nvSpPr>
        <p:spPr bwMode="auto">
          <a:xfrm>
            <a:off x="1316038" y="1238250"/>
            <a:ext cx="6581775" cy="5300663"/>
          </a:xfrm>
          <a:custGeom>
            <a:avLst/>
            <a:gdLst>
              <a:gd name="T0" fmla="*/ 1737 w 1739"/>
              <a:gd name="T1" fmla="*/ 1275 h 1276"/>
              <a:gd name="T2" fmla="*/ 1739 w 1739"/>
              <a:gd name="T3" fmla="*/ 0 h 1276"/>
              <a:gd name="T4" fmla="*/ 0 w 1739"/>
              <a:gd name="T5" fmla="*/ 0 h 1276"/>
              <a:gd name="T6" fmla="*/ 0 w 1739"/>
              <a:gd name="T7" fmla="*/ 1276 h 1276"/>
              <a:gd name="T8" fmla="*/ 1739 w 1739"/>
              <a:gd name="T9" fmla="*/ 1276 h 1276"/>
            </a:gdLst>
            <a:ahLst/>
            <a:cxnLst>
              <a:cxn ang="0">
                <a:pos x="T0" y="T1"/>
              </a:cxn>
              <a:cxn ang="0">
                <a:pos x="T2" y="T3"/>
              </a:cxn>
              <a:cxn ang="0">
                <a:pos x="T4" y="T5"/>
              </a:cxn>
              <a:cxn ang="0">
                <a:pos x="T6" y="T7"/>
              </a:cxn>
              <a:cxn ang="0">
                <a:pos x="T8" y="T9"/>
              </a:cxn>
            </a:cxnLst>
            <a:rect l="0" t="0" r="r" b="b"/>
            <a:pathLst>
              <a:path w="1739" h="1276">
                <a:moveTo>
                  <a:pt x="1737" y="1275"/>
                </a:moveTo>
                <a:lnTo>
                  <a:pt x="1739" y="0"/>
                </a:lnTo>
                <a:lnTo>
                  <a:pt x="0" y="0"/>
                </a:lnTo>
                <a:lnTo>
                  <a:pt x="0" y="1276"/>
                </a:lnTo>
                <a:lnTo>
                  <a:pt x="1739" y="1276"/>
                </a:lnTo>
              </a:path>
            </a:pathLst>
          </a:custGeom>
          <a:noFill/>
          <a:ln w="6350">
            <a:solidFill>
              <a:srgbClr val="D901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484" name="Freeform 6">
            <a:extLst>
              <a:ext uri="{FF2B5EF4-FFF2-40B4-BE49-F238E27FC236}">
                <a16:creationId xmlns:a16="http://schemas.microsoft.com/office/drawing/2014/main" id="{697B45A0-3BDA-D69D-BC87-74995380AD15}"/>
              </a:ext>
            </a:extLst>
          </p:cNvPr>
          <p:cNvSpPr>
            <a:spLocks noChangeArrowheads="1"/>
          </p:cNvSpPr>
          <p:nvPr/>
        </p:nvSpPr>
        <p:spPr bwMode="auto">
          <a:xfrm>
            <a:off x="1644650" y="1547813"/>
            <a:ext cx="915988" cy="1171575"/>
          </a:xfrm>
          <a:custGeom>
            <a:avLst/>
            <a:gdLst>
              <a:gd name="T0" fmla="*/ 0 w 320"/>
              <a:gd name="T1" fmla="*/ 557 h 559"/>
              <a:gd name="T2" fmla="*/ 0 w 320"/>
              <a:gd name="T3" fmla="*/ 0 h 559"/>
              <a:gd name="T4" fmla="*/ 320 w 320"/>
              <a:gd name="T5" fmla="*/ 0 h 559"/>
              <a:gd name="T6" fmla="*/ 320 w 320"/>
              <a:gd name="T7" fmla="*/ 559 h 559"/>
              <a:gd name="T8" fmla="*/ 0 w 320"/>
              <a:gd name="T9" fmla="*/ 559 h 559"/>
            </a:gdLst>
            <a:ahLst/>
            <a:cxnLst>
              <a:cxn ang="0">
                <a:pos x="T0" y="T1"/>
              </a:cxn>
              <a:cxn ang="0">
                <a:pos x="T2" y="T3"/>
              </a:cxn>
              <a:cxn ang="0">
                <a:pos x="T4" y="T5"/>
              </a:cxn>
              <a:cxn ang="0">
                <a:pos x="T6" y="T7"/>
              </a:cxn>
              <a:cxn ang="0">
                <a:pos x="T8" y="T9"/>
              </a:cxn>
            </a:cxnLst>
            <a:rect l="0" t="0" r="r" b="b"/>
            <a:pathLst>
              <a:path w="320" h="559">
                <a:moveTo>
                  <a:pt x="0" y="557"/>
                </a:moveTo>
                <a:lnTo>
                  <a:pt x="0" y="0"/>
                </a:lnTo>
                <a:lnTo>
                  <a:pt x="320" y="0"/>
                </a:lnTo>
                <a:lnTo>
                  <a:pt x="320" y="559"/>
                </a:lnTo>
                <a:lnTo>
                  <a:pt x="0" y="559"/>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485" name="Freeform 7">
            <a:extLst>
              <a:ext uri="{FF2B5EF4-FFF2-40B4-BE49-F238E27FC236}">
                <a16:creationId xmlns:a16="http://schemas.microsoft.com/office/drawing/2014/main" id="{0FC37F96-8B8E-DA43-C14F-9CA66A409FAE}"/>
              </a:ext>
            </a:extLst>
          </p:cNvPr>
          <p:cNvSpPr>
            <a:spLocks noChangeArrowheads="1"/>
          </p:cNvSpPr>
          <p:nvPr/>
        </p:nvSpPr>
        <p:spPr bwMode="auto">
          <a:xfrm>
            <a:off x="4592638" y="1509713"/>
            <a:ext cx="1225550" cy="457200"/>
          </a:xfrm>
          <a:custGeom>
            <a:avLst/>
            <a:gdLst>
              <a:gd name="T0" fmla="*/ 0 w 480"/>
              <a:gd name="T1" fmla="*/ 217 h 218"/>
              <a:gd name="T2" fmla="*/ 2 w 480"/>
              <a:gd name="T3" fmla="*/ 0 h 218"/>
              <a:gd name="T4" fmla="*/ 480 w 480"/>
              <a:gd name="T5" fmla="*/ 0 h 218"/>
              <a:gd name="T6" fmla="*/ 480 w 480"/>
              <a:gd name="T7" fmla="*/ 218 h 218"/>
              <a:gd name="T8" fmla="*/ 2 w 480"/>
              <a:gd name="T9" fmla="*/ 218 h 218"/>
            </a:gdLst>
            <a:ahLst/>
            <a:cxnLst>
              <a:cxn ang="0">
                <a:pos x="T0" y="T1"/>
              </a:cxn>
              <a:cxn ang="0">
                <a:pos x="T2" y="T3"/>
              </a:cxn>
              <a:cxn ang="0">
                <a:pos x="T4" y="T5"/>
              </a:cxn>
              <a:cxn ang="0">
                <a:pos x="T6" y="T7"/>
              </a:cxn>
              <a:cxn ang="0">
                <a:pos x="T8" y="T9"/>
              </a:cxn>
            </a:cxnLst>
            <a:rect l="0" t="0" r="r" b="b"/>
            <a:pathLst>
              <a:path w="480" h="218">
                <a:moveTo>
                  <a:pt x="0" y="217"/>
                </a:moveTo>
                <a:lnTo>
                  <a:pt x="2" y="0"/>
                </a:lnTo>
                <a:lnTo>
                  <a:pt x="480" y="0"/>
                </a:lnTo>
                <a:lnTo>
                  <a:pt x="480" y="218"/>
                </a:lnTo>
                <a:lnTo>
                  <a:pt x="2" y="218"/>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486" name="Freeform 8">
            <a:extLst>
              <a:ext uri="{FF2B5EF4-FFF2-40B4-BE49-F238E27FC236}">
                <a16:creationId xmlns:a16="http://schemas.microsoft.com/office/drawing/2014/main" id="{2C66D4F2-FFC4-1411-4C85-0575D7B8BEF6}"/>
              </a:ext>
            </a:extLst>
          </p:cNvPr>
          <p:cNvSpPr>
            <a:spLocks noChangeArrowheads="1"/>
          </p:cNvSpPr>
          <p:nvPr/>
        </p:nvSpPr>
        <p:spPr bwMode="auto">
          <a:xfrm>
            <a:off x="4592638" y="1966913"/>
            <a:ext cx="1225550" cy="455612"/>
          </a:xfrm>
          <a:custGeom>
            <a:avLst/>
            <a:gdLst>
              <a:gd name="T0" fmla="*/ 0 w 480"/>
              <a:gd name="T1" fmla="*/ 217 h 217"/>
              <a:gd name="T2" fmla="*/ 2 w 480"/>
              <a:gd name="T3" fmla="*/ 0 h 217"/>
              <a:gd name="T4" fmla="*/ 480 w 480"/>
              <a:gd name="T5" fmla="*/ 0 h 217"/>
              <a:gd name="T6" fmla="*/ 480 w 480"/>
              <a:gd name="T7" fmla="*/ 217 h 217"/>
              <a:gd name="T8" fmla="*/ 2 w 480"/>
              <a:gd name="T9" fmla="*/ 217 h 217"/>
            </a:gdLst>
            <a:ahLst/>
            <a:cxnLst>
              <a:cxn ang="0">
                <a:pos x="T0" y="T1"/>
              </a:cxn>
              <a:cxn ang="0">
                <a:pos x="T2" y="T3"/>
              </a:cxn>
              <a:cxn ang="0">
                <a:pos x="T4" y="T5"/>
              </a:cxn>
              <a:cxn ang="0">
                <a:pos x="T6" y="T7"/>
              </a:cxn>
              <a:cxn ang="0">
                <a:pos x="T8" y="T9"/>
              </a:cxn>
            </a:cxnLst>
            <a:rect l="0" t="0" r="r" b="b"/>
            <a:pathLst>
              <a:path w="480" h="217">
                <a:moveTo>
                  <a:pt x="0" y="217"/>
                </a:moveTo>
                <a:lnTo>
                  <a:pt x="2" y="0"/>
                </a:lnTo>
                <a:lnTo>
                  <a:pt x="480" y="0"/>
                </a:lnTo>
                <a:lnTo>
                  <a:pt x="480" y="217"/>
                </a:lnTo>
                <a:lnTo>
                  <a:pt x="2" y="217"/>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487" name="Freeform 9">
            <a:extLst>
              <a:ext uri="{FF2B5EF4-FFF2-40B4-BE49-F238E27FC236}">
                <a16:creationId xmlns:a16="http://schemas.microsoft.com/office/drawing/2014/main" id="{4910F93C-2BED-7860-F946-D6F6CEDC0C97}"/>
              </a:ext>
            </a:extLst>
          </p:cNvPr>
          <p:cNvSpPr>
            <a:spLocks noChangeArrowheads="1"/>
          </p:cNvSpPr>
          <p:nvPr/>
        </p:nvSpPr>
        <p:spPr bwMode="auto">
          <a:xfrm>
            <a:off x="4592638" y="2422525"/>
            <a:ext cx="1225550" cy="455613"/>
          </a:xfrm>
          <a:custGeom>
            <a:avLst/>
            <a:gdLst>
              <a:gd name="T0" fmla="*/ 0 w 480"/>
              <a:gd name="T1" fmla="*/ 218 h 218"/>
              <a:gd name="T2" fmla="*/ 2 w 480"/>
              <a:gd name="T3" fmla="*/ 0 h 218"/>
              <a:gd name="T4" fmla="*/ 480 w 480"/>
              <a:gd name="T5" fmla="*/ 0 h 218"/>
              <a:gd name="T6" fmla="*/ 480 w 480"/>
              <a:gd name="T7" fmla="*/ 218 h 218"/>
              <a:gd name="T8" fmla="*/ 2 w 480"/>
              <a:gd name="T9" fmla="*/ 218 h 218"/>
            </a:gdLst>
            <a:ahLst/>
            <a:cxnLst>
              <a:cxn ang="0">
                <a:pos x="T0" y="T1"/>
              </a:cxn>
              <a:cxn ang="0">
                <a:pos x="T2" y="T3"/>
              </a:cxn>
              <a:cxn ang="0">
                <a:pos x="T4" y="T5"/>
              </a:cxn>
              <a:cxn ang="0">
                <a:pos x="T6" y="T7"/>
              </a:cxn>
              <a:cxn ang="0">
                <a:pos x="T8" y="T9"/>
              </a:cxn>
            </a:cxnLst>
            <a:rect l="0" t="0" r="r" b="b"/>
            <a:pathLst>
              <a:path w="480" h="218">
                <a:moveTo>
                  <a:pt x="0" y="218"/>
                </a:moveTo>
                <a:lnTo>
                  <a:pt x="2" y="0"/>
                </a:lnTo>
                <a:lnTo>
                  <a:pt x="480" y="0"/>
                </a:lnTo>
                <a:lnTo>
                  <a:pt x="480" y="218"/>
                </a:lnTo>
                <a:lnTo>
                  <a:pt x="2" y="218"/>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488" name="Freeform 10">
            <a:extLst>
              <a:ext uri="{FF2B5EF4-FFF2-40B4-BE49-F238E27FC236}">
                <a16:creationId xmlns:a16="http://schemas.microsoft.com/office/drawing/2014/main" id="{247BE29B-81F8-B7CC-09D6-1C21CF98C259}"/>
              </a:ext>
            </a:extLst>
          </p:cNvPr>
          <p:cNvSpPr>
            <a:spLocks noChangeArrowheads="1"/>
          </p:cNvSpPr>
          <p:nvPr/>
        </p:nvSpPr>
        <p:spPr bwMode="auto">
          <a:xfrm>
            <a:off x="4592638" y="2878138"/>
            <a:ext cx="1225550" cy="455612"/>
          </a:xfrm>
          <a:custGeom>
            <a:avLst/>
            <a:gdLst>
              <a:gd name="T0" fmla="*/ 0 w 480"/>
              <a:gd name="T1" fmla="*/ 216 h 218"/>
              <a:gd name="T2" fmla="*/ 2 w 480"/>
              <a:gd name="T3" fmla="*/ 0 h 218"/>
              <a:gd name="T4" fmla="*/ 480 w 480"/>
              <a:gd name="T5" fmla="*/ 0 h 218"/>
              <a:gd name="T6" fmla="*/ 480 w 480"/>
              <a:gd name="T7" fmla="*/ 218 h 218"/>
              <a:gd name="T8" fmla="*/ 2 w 480"/>
              <a:gd name="T9" fmla="*/ 218 h 218"/>
            </a:gdLst>
            <a:ahLst/>
            <a:cxnLst>
              <a:cxn ang="0">
                <a:pos x="T0" y="T1"/>
              </a:cxn>
              <a:cxn ang="0">
                <a:pos x="T2" y="T3"/>
              </a:cxn>
              <a:cxn ang="0">
                <a:pos x="T4" y="T5"/>
              </a:cxn>
              <a:cxn ang="0">
                <a:pos x="T6" y="T7"/>
              </a:cxn>
              <a:cxn ang="0">
                <a:pos x="T8" y="T9"/>
              </a:cxn>
            </a:cxnLst>
            <a:rect l="0" t="0" r="r" b="b"/>
            <a:pathLst>
              <a:path w="480" h="218">
                <a:moveTo>
                  <a:pt x="0" y="216"/>
                </a:moveTo>
                <a:lnTo>
                  <a:pt x="2" y="0"/>
                </a:lnTo>
                <a:lnTo>
                  <a:pt x="480" y="0"/>
                </a:lnTo>
                <a:lnTo>
                  <a:pt x="480" y="218"/>
                </a:lnTo>
                <a:lnTo>
                  <a:pt x="2" y="218"/>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489" name="Freeform 11">
            <a:extLst>
              <a:ext uri="{FF2B5EF4-FFF2-40B4-BE49-F238E27FC236}">
                <a16:creationId xmlns:a16="http://schemas.microsoft.com/office/drawing/2014/main" id="{0F7782C8-2569-A72F-0465-71EA2CA28F41}"/>
              </a:ext>
            </a:extLst>
          </p:cNvPr>
          <p:cNvSpPr>
            <a:spLocks noChangeArrowheads="1"/>
          </p:cNvSpPr>
          <p:nvPr/>
        </p:nvSpPr>
        <p:spPr bwMode="auto">
          <a:xfrm>
            <a:off x="3890963" y="2865438"/>
            <a:ext cx="385762" cy="214312"/>
          </a:xfrm>
          <a:custGeom>
            <a:avLst/>
            <a:gdLst>
              <a:gd name="T0" fmla="*/ 90 w 151"/>
              <a:gd name="T1" fmla="*/ 100 h 102"/>
              <a:gd name="T2" fmla="*/ 101 w 151"/>
              <a:gd name="T3" fmla="*/ 100 h 102"/>
              <a:gd name="T4" fmla="*/ 111 w 151"/>
              <a:gd name="T5" fmla="*/ 99 h 102"/>
              <a:gd name="T6" fmla="*/ 119 w 151"/>
              <a:gd name="T7" fmla="*/ 96 h 102"/>
              <a:gd name="T8" fmla="*/ 126 w 151"/>
              <a:gd name="T9" fmla="*/ 91 h 102"/>
              <a:gd name="T10" fmla="*/ 134 w 151"/>
              <a:gd name="T11" fmla="*/ 86 h 102"/>
              <a:gd name="T12" fmla="*/ 140 w 151"/>
              <a:gd name="T13" fmla="*/ 80 h 102"/>
              <a:gd name="T14" fmla="*/ 145 w 151"/>
              <a:gd name="T15" fmla="*/ 74 h 102"/>
              <a:gd name="T16" fmla="*/ 149 w 151"/>
              <a:gd name="T17" fmla="*/ 66 h 102"/>
              <a:gd name="T18" fmla="*/ 151 w 151"/>
              <a:gd name="T19" fmla="*/ 58 h 102"/>
              <a:gd name="T20" fmla="*/ 151 w 151"/>
              <a:gd name="T21" fmla="*/ 51 h 102"/>
              <a:gd name="T22" fmla="*/ 151 w 151"/>
              <a:gd name="T23" fmla="*/ 43 h 102"/>
              <a:gd name="T24" fmla="*/ 149 w 151"/>
              <a:gd name="T25" fmla="*/ 35 h 102"/>
              <a:gd name="T26" fmla="*/ 145 w 151"/>
              <a:gd name="T27" fmla="*/ 28 h 102"/>
              <a:gd name="T28" fmla="*/ 140 w 151"/>
              <a:gd name="T29" fmla="*/ 21 h 102"/>
              <a:gd name="T30" fmla="*/ 134 w 151"/>
              <a:gd name="T31" fmla="*/ 15 h 102"/>
              <a:gd name="T32" fmla="*/ 126 w 151"/>
              <a:gd name="T33" fmla="*/ 10 h 102"/>
              <a:gd name="T34" fmla="*/ 119 w 151"/>
              <a:gd name="T35" fmla="*/ 6 h 102"/>
              <a:gd name="T36" fmla="*/ 111 w 151"/>
              <a:gd name="T37" fmla="*/ 3 h 102"/>
              <a:gd name="T38" fmla="*/ 101 w 151"/>
              <a:gd name="T39" fmla="*/ 1 h 102"/>
              <a:gd name="T40" fmla="*/ 90 w 151"/>
              <a:gd name="T41" fmla="*/ 0 h 102"/>
              <a:gd name="T42" fmla="*/ 0 w 151"/>
              <a:gd name="T43" fmla="*/ 0 h 102"/>
              <a:gd name="T44" fmla="*/ 0 w 151"/>
              <a:gd name="T45" fmla="*/ 102 h 102"/>
              <a:gd name="T46" fmla="*/ 90 w 151"/>
              <a:gd name="T4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02">
                <a:moveTo>
                  <a:pt x="90" y="100"/>
                </a:moveTo>
                <a:lnTo>
                  <a:pt x="101" y="100"/>
                </a:lnTo>
                <a:lnTo>
                  <a:pt x="111" y="99"/>
                </a:lnTo>
                <a:lnTo>
                  <a:pt x="119" y="96"/>
                </a:lnTo>
                <a:lnTo>
                  <a:pt x="126" y="91"/>
                </a:lnTo>
                <a:lnTo>
                  <a:pt x="134" y="86"/>
                </a:lnTo>
                <a:lnTo>
                  <a:pt x="140" y="80"/>
                </a:lnTo>
                <a:lnTo>
                  <a:pt x="145" y="74"/>
                </a:lnTo>
                <a:lnTo>
                  <a:pt x="149" y="66"/>
                </a:lnTo>
                <a:lnTo>
                  <a:pt x="151" y="58"/>
                </a:lnTo>
                <a:lnTo>
                  <a:pt x="151" y="51"/>
                </a:lnTo>
                <a:lnTo>
                  <a:pt x="151" y="43"/>
                </a:lnTo>
                <a:lnTo>
                  <a:pt x="149" y="35"/>
                </a:lnTo>
                <a:lnTo>
                  <a:pt x="145" y="28"/>
                </a:lnTo>
                <a:lnTo>
                  <a:pt x="140" y="21"/>
                </a:lnTo>
                <a:lnTo>
                  <a:pt x="134" y="15"/>
                </a:lnTo>
                <a:lnTo>
                  <a:pt x="126" y="10"/>
                </a:lnTo>
                <a:lnTo>
                  <a:pt x="119" y="6"/>
                </a:lnTo>
                <a:lnTo>
                  <a:pt x="111" y="3"/>
                </a:lnTo>
                <a:lnTo>
                  <a:pt x="101" y="1"/>
                </a:lnTo>
                <a:lnTo>
                  <a:pt x="90" y="0"/>
                </a:lnTo>
                <a:lnTo>
                  <a:pt x="0" y="0"/>
                </a:lnTo>
                <a:lnTo>
                  <a:pt x="0" y="102"/>
                </a:lnTo>
                <a:lnTo>
                  <a:pt x="90" y="10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490" name="Line 12">
            <a:extLst>
              <a:ext uri="{FF2B5EF4-FFF2-40B4-BE49-F238E27FC236}">
                <a16:creationId xmlns:a16="http://schemas.microsoft.com/office/drawing/2014/main" id="{0F2E91B8-4306-AFC3-1BDC-4D6C7F4D2F00}"/>
              </a:ext>
            </a:extLst>
          </p:cNvPr>
          <p:cNvSpPr>
            <a:spLocks noChangeShapeType="1"/>
          </p:cNvSpPr>
          <p:nvPr/>
        </p:nvSpPr>
        <p:spPr bwMode="auto">
          <a:xfrm flipH="1">
            <a:off x="4281488" y="2971800"/>
            <a:ext cx="3111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1" name="Line 14">
            <a:extLst>
              <a:ext uri="{FF2B5EF4-FFF2-40B4-BE49-F238E27FC236}">
                <a16:creationId xmlns:a16="http://schemas.microsoft.com/office/drawing/2014/main" id="{AF1D59FD-7482-9752-6282-6992194CCE9C}"/>
              </a:ext>
            </a:extLst>
          </p:cNvPr>
          <p:cNvSpPr>
            <a:spLocks noChangeShapeType="1"/>
          </p:cNvSpPr>
          <p:nvPr/>
        </p:nvSpPr>
        <p:spPr bwMode="auto">
          <a:xfrm flipH="1">
            <a:off x="3711575" y="2903538"/>
            <a:ext cx="179388" cy="15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2" name="Freeform 15">
            <a:extLst>
              <a:ext uri="{FF2B5EF4-FFF2-40B4-BE49-F238E27FC236}">
                <a16:creationId xmlns:a16="http://schemas.microsoft.com/office/drawing/2014/main" id="{3D408DEE-D146-B569-96FA-D2284B929FDD}"/>
              </a:ext>
            </a:extLst>
          </p:cNvPr>
          <p:cNvSpPr>
            <a:spLocks noChangeArrowheads="1"/>
          </p:cNvSpPr>
          <p:nvPr/>
        </p:nvSpPr>
        <p:spPr bwMode="auto">
          <a:xfrm>
            <a:off x="3890963" y="3317875"/>
            <a:ext cx="385762" cy="212725"/>
          </a:xfrm>
          <a:custGeom>
            <a:avLst/>
            <a:gdLst>
              <a:gd name="T0" fmla="*/ 90 w 151"/>
              <a:gd name="T1" fmla="*/ 102 h 102"/>
              <a:gd name="T2" fmla="*/ 101 w 151"/>
              <a:gd name="T3" fmla="*/ 101 h 102"/>
              <a:gd name="T4" fmla="*/ 111 w 151"/>
              <a:gd name="T5" fmla="*/ 99 h 102"/>
              <a:gd name="T6" fmla="*/ 119 w 151"/>
              <a:gd name="T7" fmla="*/ 96 h 102"/>
              <a:gd name="T8" fmla="*/ 126 w 151"/>
              <a:gd name="T9" fmla="*/ 93 h 102"/>
              <a:gd name="T10" fmla="*/ 134 w 151"/>
              <a:gd name="T11" fmla="*/ 87 h 102"/>
              <a:gd name="T12" fmla="*/ 140 w 151"/>
              <a:gd name="T13" fmla="*/ 82 h 102"/>
              <a:gd name="T14" fmla="*/ 145 w 151"/>
              <a:gd name="T15" fmla="*/ 74 h 102"/>
              <a:gd name="T16" fmla="*/ 149 w 151"/>
              <a:gd name="T17" fmla="*/ 68 h 102"/>
              <a:gd name="T18" fmla="*/ 151 w 151"/>
              <a:gd name="T19" fmla="*/ 59 h 102"/>
              <a:gd name="T20" fmla="*/ 151 w 151"/>
              <a:gd name="T21" fmla="*/ 51 h 102"/>
              <a:gd name="T22" fmla="*/ 151 w 151"/>
              <a:gd name="T23" fmla="*/ 44 h 102"/>
              <a:gd name="T24" fmla="*/ 149 w 151"/>
              <a:gd name="T25" fmla="*/ 36 h 102"/>
              <a:gd name="T26" fmla="*/ 145 w 151"/>
              <a:gd name="T27" fmla="*/ 28 h 102"/>
              <a:gd name="T28" fmla="*/ 140 w 151"/>
              <a:gd name="T29" fmla="*/ 22 h 102"/>
              <a:gd name="T30" fmla="*/ 134 w 151"/>
              <a:gd name="T31" fmla="*/ 16 h 102"/>
              <a:gd name="T32" fmla="*/ 126 w 151"/>
              <a:gd name="T33" fmla="*/ 11 h 102"/>
              <a:gd name="T34" fmla="*/ 119 w 151"/>
              <a:gd name="T35" fmla="*/ 6 h 102"/>
              <a:gd name="T36" fmla="*/ 111 w 151"/>
              <a:gd name="T37" fmla="*/ 3 h 102"/>
              <a:gd name="T38" fmla="*/ 101 w 151"/>
              <a:gd name="T39" fmla="*/ 2 h 102"/>
              <a:gd name="T40" fmla="*/ 90 w 151"/>
              <a:gd name="T41" fmla="*/ 0 h 102"/>
              <a:gd name="T42" fmla="*/ 0 w 151"/>
              <a:gd name="T43" fmla="*/ 0 h 102"/>
              <a:gd name="T44" fmla="*/ 0 w 151"/>
              <a:gd name="T45" fmla="*/ 102 h 102"/>
              <a:gd name="T46" fmla="*/ 90 w 151"/>
              <a:gd name="T4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02">
                <a:moveTo>
                  <a:pt x="90" y="102"/>
                </a:moveTo>
                <a:lnTo>
                  <a:pt x="101" y="101"/>
                </a:lnTo>
                <a:lnTo>
                  <a:pt x="111" y="99"/>
                </a:lnTo>
                <a:lnTo>
                  <a:pt x="119" y="96"/>
                </a:lnTo>
                <a:lnTo>
                  <a:pt x="126" y="93"/>
                </a:lnTo>
                <a:lnTo>
                  <a:pt x="134" y="87"/>
                </a:lnTo>
                <a:lnTo>
                  <a:pt x="140" y="82"/>
                </a:lnTo>
                <a:lnTo>
                  <a:pt x="145" y="74"/>
                </a:lnTo>
                <a:lnTo>
                  <a:pt x="149" y="68"/>
                </a:lnTo>
                <a:lnTo>
                  <a:pt x="151" y="59"/>
                </a:lnTo>
                <a:lnTo>
                  <a:pt x="151" y="51"/>
                </a:lnTo>
                <a:lnTo>
                  <a:pt x="151" y="44"/>
                </a:lnTo>
                <a:lnTo>
                  <a:pt x="149" y="36"/>
                </a:lnTo>
                <a:lnTo>
                  <a:pt x="145" y="28"/>
                </a:lnTo>
                <a:lnTo>
                  <a:pt x="140" y="22"/>
                </a:lnTo>
                <a:lnTo>
                  <a:pt x="134" y="16"/>
                </a:lnTo>
                <a:lnTo>
                  <a:pt x="126" y="11"/>
                </a:lnTo>
                <a:lnTo>
                  <a:pt x="119" y="6"/>
                </a:lnTo>
                <a:lnTo>
                  <a:pt x="111" y="3"/>
                </a:lnTo>
                <a:lnTo>
                  <a:pt x="101" y="2"/>
                </a:lnTo>
                <a:lnTo>
                  <a:pt x="90" y="0"/>
                </a:lnTo>
                <a:lnTo>
                  <a:pt x="0" y="0"/>
                </a:lnTo>
                <a:lnTo>
                  <a:pt x="0" y="102"/>
                </a:lnTo>
                <a:lnTo>
                  <a:pt x="90" y="10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493" name="Line 16">
            <a:extLst>
              <a:ext uri="{FF2B5EF4-FFF2-40B4-BE49-F238E27FC236}">
                <a16:creationId xmlns:a16="http://schemas.microsoft.com/office/drawing/2014/main" id="{D22076FC-ED2A-C5BD-3A36-982704E44F45}"/>
              </a:ext>
            </a:extLst>
          </p:cNvPr>
          <p:cNvSpPr>
            <a:spLocks noChangeShapeType="1"/>
          </p:cNvSpPr>
          <p:nvPr/>
        </p:nvSpPr>
        <p:spPr bwMode="auto">
          <a:xfrm flipH="1">
            <a:off x="4281488" y="3425825"/>
            <a:ext cx="311150" cy="1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4" name="Freeform 20">
            <a:extLst>
              <a:ext uri="{FF2B5EF4-FFF2-40B4-BE49-F238E27FC236}">
                <a16:creationId xmlns:a16="http://schemas.microsoft.com/office/drawing/2014/main" id="{521EECD7-322D-222D-B789-AE5DC36B29CE}"/>
              </a:ext>
            </a:extLst>
          </p:cNvPr>
          <p:cNvSpPr>
            <a:spLocks noChangeArrowheads="1"/>
          </p:cNvSpPr>
          <p:nvPr/>
        </p:nvSpPr>
        <p:spPr bwMode="auto">
          <a:xfrm>
            <a:off x="4592638" y="3333750"/>
            <a:ext cx="1225550" cy="452438"/>
          </a:xfrm>
          <a:custGeom>
            <a:avLst/>
            <a:gdLst>
              <a:gd name="T0" fmla="*/ 0 w 480"/>
              <a:gd name="T1" fmla="*/ 216 h 216"/>
              <a:gd name="T2" fmla="*/ 2 w 480"/>
              <a:gd name="T3" fmla="*/ 0 h 216"/>
              <a:gd name="T4" fmla="*/ 480 w 480"/>
              <a:gd name="T5" fmla="*/ 0 h 216"/>
              <a:gd name="T6" fmla="*/ 480 w 480"/>
              <a:gd name="T7" fmla="*/ 216 h 216"/>
              <a:gd name="T8" fmla="*/ 2 w 480"/>
              <a:gd name="T9" fmla="*/ 216 h 216"/>
            </a:gdLst>
            <a:ahLst/>
            <a:cxnLst>
              <a:cxn ang="0">
                <a:pos x="T0" y="T1"/>
              </a:cxn>
              <a:cxn ang="0">
                <a:pos x="T2" y="T3"/>
              </a:cxn>
              <a:cxn ang="0">
                <a:pos x="T4" y="T5"/>
              </a:cxn>
              <a:cxn ang="0">
                <a:pos x="T6" y="T7"/>
              </a:cxn>
              <a:cxn ang="0">
                <a:pos x="T8" y="T9"/>
              </a:cxn>
            </a:cxnLst>
            <a:rect l="0" t="0" r="r" b="b"/>
            <a:pathLst>
              <a:path w="480" h="216">
                <a:moveTo>
                  <a:pt x="0" y="216"/>
                </a:moveTo>
                <a:lnTo>
                  <a:pt x="2" y="0"/>
                </a:lnTo>
                <a:lnTo>
                  <a:pt x="480" y="0"/>
                </a:lnTo>
                <a:lnTo>
                  <a:pt x="480" y="216"/>
                </a:lnTo>
                <a:lnTo>
                  <a:pt x="2" y="21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495" name="Freeform 21">
            <a:extLst>
              <a:ext uri="{FF2B5EF4-FFF2-40B4-BE49-F238E27FC236}">
                <a16:creationId xmlns:a16="http://schemas.microsoft.com/office/drawing/2014/main" id="{C441855A-6BCC-396F-A19D-D4741DD9DDB3}"/>
              </a:ext>
            </a:extLst>
          </p:cNvPr>
          <p:cNvSpPr>
            <a:spLocks noChangeArrowheads="1"/>
          </p:cNvSpPr>
          <p:nvPr/>
        </p:nvSpPr>
        <p:spPr bwMode="auto">
          <a:xfrm>
            <a:off x="5186363" y="2640013"/>
            <a:ext cx="36512" cy="20637"/>
          </a:xfrm>
          <a:custGeom>
            <a:avLst/>
            <a:gdLst>
              <a:gd name="T0" fmla="*/ 12 w 14"/>
              <a:gd name="T1" fmla="*/ 5 h 9"/>
              <a:gd name="T2" fmla="*/ 12 w 14"/>
              <a:gd name="T3" fmla="*/ 5 h 9"/>
              <a:gd name="T4" fmla="*/ 12 w 14"/>
              <a:gd name="T5" fmla="*/ 3 h 9"/>
              <a:gd name="T6" fmla="*/ 12 w 14"/>
              <a:gd name="T7" fmla="*/ 1 h 9"/>
              <a:gd name="T8" fmla="*/ 10 w 14"/>
              <a:gd name="T9" fmla="*/ 1 h 9"/>
              <a:gd name="T10" fmla="*/ 10 w 14"/>
              <a:gd name="T11" fmla="*/ 0 h 9"/>
              <a:gd name="T12" fmla="*/ 8 w 14"/>
              <a:gd name="T13" fmla="*/ 0 h 9"/>
              <a:gd name="T14" fmla="*/ 6 w 14"/>
              <a:gd name="T15" fmla="*/ 0 h 9"/>
              <a:gd name="T16" fmla="*/ 4 w 14"/>
              <a:gd name="T17" fmla="*/ 0 h 9"/>
              <a:gd name="T18" fmla="*/ 4 w 14"/>
              <a:gd name="T19" fmla="*/ 1 h 9"/>
              <a:gd name="T20" fmla="*/ 2 w 14"/>
              <a:gd name="T21" fmla="*/ 1 h 9"/>
              <a:gd name="T22" fmla="*/ 2 w 14"/>
              <a:gd name="T23" fmla="*/ 3 h 9"/>
              <a:gd name="T24" fmla="*/ 0 w 14"/>
              <a:gd name="T25" fmla="*/ 3 h 9"/>
              <a:gd name="T26" fmla="*/ 0 w 14"/>
              <a:gd name="T27" fmla="*/ 5 h 9"/>
              <a:gd name="T28" fmla="*/ 0 w 14"/>
              <a:gd name="T29" fmla="*/ 6 h 9"/>
              <a:gd name="T30" fmla="*/ 2 w 14"/>
              <a:gd name="T31" fmla="*/ 8 h 9"/>
              <a:gd name="T32" fmla="*/ 4 w 14"/>
              <a:gd name="T33" fmla="*/ 9 h 9"/>
              <a:gd name="T34" fmla="*/ 6 w 14"/>
              <a:gd name="T35" fmla="*/ 9 h 9"/>
              <a:gd name="T36" fmla="*/ 8 w 14"/>
              <a:gd name="T37" fmla="*/ 9 h 9"/>
              <a:gd name="T38" fmla="*/ 10 w 14"/>
              <a:gd name="T39" fmla="*/ 9 h 9"/>
              <a:gd name="T40" fmla="*/ 12 w 14"/>
              <a:gd name="T41" fmla="*/ 8 h 9"/>
              <a:gd name="T42" fmla="*/ 12 w 14"/>
              <a:gd name="T43" fmla="*/ 6 h 9"/>
              <a:gd name="T44" fmla="*/ 14 w 14"/>
              <a:gd name="T45" fmla="*/ 5 h 9"/>
              <a:gd name="T46" fmla="*/ 12 w 14"/>
              <a:gd name="T4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9">
                <a:moveTo>
                  <a:pt x="12" y="5"/>
                </a:moveTo>
                <a:lnTo>
                  <a:pt x="12" y="5"/>
                </a:lnTo>
                <a:lnTo>
                  <a:pt x="12" y="3"/>
                </a:lnTo>
                <a:lnTo>
                  <a:pt x="12" y="1"/>
                </a:lnTo>
                <a:lnTo>
                  <a:pt x="10" y="1"/>
                </a:lnTo>
                <a:lnTo>
                  <a:pt x="10" y="0"/>
                </a:lnTo>
                <a:lnTo>
                  <a:pt x="8" y="0"/>
                </a:lnTo>
                <a:lnTo>
                  <a:pt x="6" y="0"/>
                </a:lnTo>
                <a:lnTo>
                  <a:pt x="4" y="0"/>
                </a:lnTo>
                <a:lnTo>
                  <a:pt x="4" y="1"/>
                </a:lnTo>
                <a:lnTo>
                  <a:pt x="2" y="1"/>
                </a:lnTo>
                <a:lnTo>
                  <a:pt x="2" y="3"/>
                </a:lnTo>
                <a:lnTo>
                  <a:pt x="0" y="3"/>
                </a:lnTo>
                <a:lnTo>
                  <a:pt x="0" y="5"/>
                </a:lnTo>
                <a:lnTo>
                  <a:pt x="0" y="6"/>
                </a:lnTo>
                <a:lnTo>
                  <a:pt x="2" y="8"/>
                </a:lnTo>
                <a:lnTo>
                  <a:pt x="4" y="9"/>
                </a:lnTo>
                <a:lnTo>
                  <a:pt x="6" y="9"/>
                </a:lnTo>
                <a:lnTo>
                  <a:pt x="8" y="9"/>
                </a:lnTo>
                <a:lnTo>
                  <a:pt x="10" y="9"/>
                </a:lnTo>
                <a:lnTo>
                  <a:pt x="12" y="8"/>
                </a:lnTo>
                <a:lnTo>
                  <a:pt x="12" y="6"/>
                </a:lnTo>
                <a:lnTo>
                  <a:pt x="14" y="5"/>
                </a:lnTo>
                <a:lnTo>
                  <a:pt x="1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panose="02010600030101010101" pitchFamily="2" charset="-122"/>
            </a:endParaRPr>
          </a:p>
        </p:txBody>
      </p:sp>
      <p:sp>
        <p:nvSpPr>
          <p:cNvPr id="20496" name="Freeform 22">
            <a:extLst>
              <a:ext uri="{FF2B5EF4-FFF2-40B4-BE49-F238E27FC236}">
                <a16:creationId xmlns:a16="http://schemas.microsoft.com/office/drawing/2014/main" id="{B7BC3015-188E-E80F-4FC6-2C4005583BCF}"/>
              </a:ext>
            </a:extLst>
          </p:cNvPr>
          <p:cNvSpPr>
            <a:spLocks noChangeArrowheads="1"/>
          </p:cNvSpPr>
          <p:nvPr/>
        </p:nvSpPr>
        <p:spPr bwMode="auto">
          <a:xfrm>
            <a:off x="5186363" y="2571750"/>
            <a:ext cx="36512" cy="22225"/>
          </a:xfrm>
          <a:custGeom>
            <a:avLst/>
            <a:gdLst>
              <a:gd name="T0" fmla="*/ 12 w 14"/>
              <a:gd name="T1" fmla="*/ 5 h 10"/>
              <a:gd name="T2" fmla="*/ 12 w 14"/>
              <a:gd name="T3" fmla="*/ 5 h 10"/>
              <a:gd name="T4" fmla="*/ 12 w 14"/>
              <a:gd name="T5" fmla="*/ 4 h 10"/>
              <a:gd name="T6" fmla="*/ 12 w 14"/>
              <a:gd name="T7" fmla="*/ 2 h 10"/>
              <a:gd name="T8" fmla="*/ 10 w 14"/>
              <a:gd name="T9" fmla="*/ 2 h 10"/>
              <a:gd name="T10" fmla="*/ 8 w 14"/>
              <a:gd name="T11" fmla="*/ 0 h 10"/>
              <a:gd name="T12" fmla="*/ 6 w 14"/>
              <a:gd name="T13" fmla="*/ 0 h 10"/>
              <a:gd name="T14" fmla="*/ 4 w 14"/>
              <a:gd name="T15" fmla="*/ 0 h 10"/>
              <a:gd name="T16" fmla="*/ 4 w 14"/>
              <a:gd name="T17" fmla="*/ 2 h 10"/>
              <a:gd name="T18" fmla="*/ 2 w 14"/>
              <a:gd name="T19" fmla="*/ 2 h 10"/>
              <a:gd name="T20" fmla="*/ 2 w 14"/>
              <a:gd name="T21" fmla="*/ 4 h 10"/>
              <a:gd name="T22" fmla="*/ 0 w 14"/>
              <a:gd name="T23" fmla="*/ 4 h 10"/>
              <a:gd name="T24" fmla="*/ 0 w 14"/>
              <a:gd name="T25" fmla="*/ 5 h 10"/>
              <a:gd name="T26" fmla="*/ 0 w 14"/>
              <a:gd name="T27" fmla="*/ 7 h 10"/>
              <a:gd name="T28" fmla="*/ 2 w 14"/>
              <a:gd name="T29" fmla="*/ 8 h 10"/>
              <a:gd name="T30" fmla="*/ 2 w 14"/>
              <a:gd name="T31" fmla="*/ 10 h 10"/>
              <a:gd name="T32" fmla="*/ 4 w 14"/>
              <a:gd name="T33" fmla="*/ 10 h 10"/>
              <a:gd name="T34" fmla="*/ 6 w 14"/>
              <a:gd name="T35" fmla="*/ 10 h 10"/>
              <a:gd name="T36" fmla="*/ 8 w 14"/>
              <a:gd name="T37" fmla="*/ 10 h 10"/>
              <a:gd name="T38" fmla="*/ 10 w 14"/>
              <a:gd name="T39" fmla="*/ 10 h 10"/>
              <a:gd name="T40" fmla="*/ 12 w 14"/>
              <a:gd name="T41" fmla="*/ 10 h 10"/>
              <a:gd name="T42" fmla="*/ 12 w 14"/>
              <a:gd name="T43" fmla="*/ 8 h 10"/>
              <a:gd name="T44" fmla="*/ 12 w 14"/>
              <a:gd name="T45" fmla="*/ 7 h 10"/>
              <a:gd name="T46" fmla="*/ 14 w 14"/>
              <a:gd name="T47" fmla="*/ 5 h 10"/>
              <a:gd name="T48" fmla="*/ 12 w 14"/>
              <a:gd name="T4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12" y="5"/>
                </a:moveTo>
                <a:lnTo>
                  <a:pt x="12" y="5"/>
                </a:lnTo>
                <a:lnTo>
                  <a:pt x="12" y="4"/>
                </a:lnTo>
                <a:lnTo>
                  <a:pt x="12" y="2"/>
                </a:lnTo>
                <a:lnTo>
                  <a:pt x="10" y="2"/>
                </a:lnTo>
                <a:lnTo>
                  <a:pt x="8" y="0"/>
                </a:lnTo>
                <a:lnTo>
                  <a:pt x="6" y="0"/>
                </a:lnTo>
                <a:lnTo>
                  <a:pt x="4" y="0"/>
                </a:lnTo>
                <a:lnTo>
                  <a:pt x="4" y="2"/>
                </a:lnTo>
                <a:lnTo>
                  <a:pt x="2" y="2"/>
                </a:lnTo>
                <a:lnTo>
                  <a:pt x="2" y="4"/>
                </a:lnTo>
                <a:lnTo>
                  <a:pt x="0" y="4"/>
                </a:lnTo>
                <a:lnTo>
                  <a:pt x="0" y="5"/>
                </a:lnTo>
                <a:lnTo>
                  <a:pt x="0" y="7"/>
                </a:lnTo>
                <a:lnTo>
                  <a:pt x="2" y="8"/>
                </a:lnTo>
                <a:lnTo>
                  <a:pt x="2" y="10"/>
                </a:lnTo>
                <a:lnTo>
                  <a:pt x="4" y="10"/>
                </a:lnTo>
                <a:lnTo>
                  <a:pt x="6" y="10"/>
                </a:lnTo>
                <a:lnTo>
                  <a:pt x="8" y="10"/>
                </a:lnTo>
                <a:lnTo>
                  <a:pt x="10" y="10"/>
                </a:lnTo>
                <a:lnTo>
                  <a:pt x="12" y="10"/>
                </a:lnTo>
                <a:lnTo>
                  <a:pt x="12" y="8"/>
                </a:lnTo>
                <a:lnTo>
                  <a:pt x="12" y="7"/>
                </a:lnTo>
                <a:lnTo>
                  <a:pt x="14" y="5"/>
                </a:lnTo>
                <a:lnTo>
                  <a:pt x="1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panose="02010600030101010101" pitchFamily="2" charset="-122"/>
            </a:endParaRPr>
          </a:p>
        </p:txBody>
      </p:sp>
      <p:sp>
        <p:nvSpPr>
          <p:cNvPr id="20497" name="Freeform 23">
            <a:extLst>
              <a:ext uri="{FF2B5EF4-FFF2-40B4-BE49-F238E27FC236}">
                <a16:creationId xmlns:a16="http://schemas.microsoft.com/office/drawing/2014/main" id="{F828EDD4-6A4C-BB2D-E896-39EE5B64557D}"/>
              </a:ext>
            </a:extLst>
          </p:cNvPr>
          <p:cNvSpPr>
            <a:spLocks noChangeArrowheads="1"/>
          </p:cNvSpPr>
          <p:nvPr/>
        </p:nvSpPr>
        <p:spPr bwMode="auto">
          <a:xfrm>
            <a:off x="5186363" y="2708275"/>
            <a:ext cx="36512" cy="22225"/>
          </a:xfrm>
          <a:custGeom>
            <a:avLst/>
            <a:gdLst>
              <a:gd name="T0" fmla="*/ 12 w 14"/>
              <a:gd name="T1" fmla="*/ 5 h 10"/>
              <a:gd name="T2" fmla="*/ 12 w 14"/>
              <a:gd name="T3" fmla="*/ 5 h 10"/>
              <a:gd name="T4" fmla="*/ 12 w 14"/>
              <a:gd name="T5" fmla="*/ 4 h 10"/>
              <a:gd name="T6" fmla="*/ 12 w 14"/>
              <a:gd name="T7" fmla="*/ 2 h 10"/>
              <a:gd name="T8" fmla="*/ 10 w 14"/>
              <a:gd name="T9" fmla="*/ 2 h 10"/>
              <a:gd name="T10" fmla="*/ 10 w 14"/>
              <a:gd name="T11" fmla="*/ 0 h 10"/>
              <a:gd name="T12" fmla="*/ 8 w 14"/>
              <a:gd name="T13" fmla="*/ 0 h 10"/>
              <a:gd name="T14" fmla="*/ 6 w 14"/>
              <a:gd name="T15" fmla="*/ 0 h 10"/>
              <a:gd name="T16" fmla="*/ 4 w 14"/>
              <a:gd name="T17" fmla="*/ 0 h 10"/>
              <a:gd name="T18" fmla="*/ 4 w 14"/>
              <a:gd name="T19" fmla="*/ 2 h 10"/>
              <a:gd name="T20" fmla="*/ 2 w 14"/>
              <a:gd name="T21" fmla="*/ 2 h 10"/>
              <a:gd name="T22" fmla="*/ 2 w 14"/>
              <a:gd name="T23" fmla="*/ 4 h 10"/>
              <a:gd name="T24" fmla="*/ 0 w 14"/>
              <a:gd name="T25" fmla="*/ 4 h 10"/>
              <a:gd name="T26" fmla="*/ 0 w 14"/>
              <a:gd name="T27" fmla="*/ 5 h 10"/>
              <a:gd name="T28" fmla="*/ 0 w 14"/>
              <a:gd name="T29" fmla="*/ 7 h 10"/>
              <a:gd name="T30" fmla="*/ 2 w 14"/>
              <a:gd name="T31" fmla="*/ 7 h 10"/>
              <a:gd name="T32" fmla="*/ 2 w 14"/>
              <a:gd name="T33" fmla="*/ 8 h 10"/>
              <a:gd name="T34" fmla="*/ 4 w 14"/>
              <a:gd name="T35" fmla="*/ 10 h 10"/>
              <a:gd name="T36" fmla="*/ 6 w 14"/>
              <a:gd name="T37" fmla="*/ 10 h 10"/>
              <a:gd name="T38" fmla="*/ 8 w 14"/>
              <a:gd name="T39" fmla="*/ 10 h 10"/>
              <a:gd name="T40" fmla="*/ 10 w 14"/>
              <a:gd name="T41" fmla="*/ 10 h 10"/>
              <a:gd name="T42" fmla="*/ 12 w 14"/>
              <a:gd name="T43" fmla="*/ 8 h 10"/>
              <a:gd name="T44" fmla="*/ 12 w 14"/>
              <a:gd name="T45" fmla="*/ 7 h 10"/>
              <a:gd name="T46" fmla="*/ 14 w 14"/>
              <a:gd name="T47" fmla="*/ 5 h 10"/>
              <a:gd name="T48" fmla="*/ 12 w 14"/>
              <a:gd name="T4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12" y="5"/>
                </a:moveTo>
                <a:lnTo>
                  <a:pt x="12" y="5"/>
                </a:lnTo>
                <a:lnTo>
                  <a:pt x="12" y="4"/>
                </a:lnTo>
                <a:lnTo>
                  <a:pt x="12" y="2"/>
                </a:lnTo>
                <a:lnTo>
                  <a:pt x="10" y="2"/>
                </a:lnTo>
                <a:lnTo>
                  <a:pt x="10" y="0"/>
                </a:lnTo>
                <a:lnTo>
                  <a:pt x="8" y="0"/>
                </a:lnTo>
                <a:lnTo>
                  <a:pt x="6" y="0"/>
                </a:lnTo>
                <a:lnTo>
                  <a:pt x="4" y="0"/>
                </a:lnTo>
                <a:lnTo>
                  <a:pt x="4" y="2"/>
                </a:lnTo>
                <a:lnTo>
                  <a:pt x="2" y="2"/>
                </a:lnTo>
                <a:lnTo>
                  <a:pt x="2" y="4"/>
                </a:lnTo>
                <a:lnTo>
                  <a:pt x="0" y="4"/>
                </a:lnTo>
                <a:lnTo>
                  <a:pt x="0" y="5"/>
                </a:lnTo>
                <a:lnTo>
                  <a:pt x="0" y="7"/>
                </a:lnTo>
                <a:lnTo>
                  <a:pt x="2" y="7"/>
                </a:lnTo>
                <a:lnTo>
                  <a:pt x="2" y="8"/>
                </a:lnTo>
                <a:lnTo>
                  <a:pt x="4" y="10"/>
                </a:lnTo>
                <a:lnTo>
                  <a:pt x="6" y="10"/>
                </a:lnTo>
                <a:lnTo>
                  <a:pt x="8" y="10"/>
                </a:lnTo>
                <a:lnTo>
                  <a:pt x="10" y="10"/>
                </a:lnTo>
                <a:lnTo>
                  <a:pt x="12" y="8"/>
                </a:lnTo>
                <a:lnTo>
                  <a:pt x="12" y="7"/>
                </a:lnTo>
                <a:lnTo>
                  <a:pt x="14" y="5"/>
                </a:lnTo>
                <a:lnTo>
                  <a:pt x="1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panose="02010600030101010101" pitchFamily="2" charset="-122"/>
            </a:endParaRPr>
          </a:p>
        </p:txBody>
      </p:sp>
      <p:sp>
        <p:nvSpPr>
          <p:cNvPr id="20498" name="Line 24">
            <a:extLst>
              <a:ext uri="{FF2B5EF4-FFF2-40B4-BE49-F238E27FC236}">
                <a16:creationId xmlns:a16="http://schemas.microsoft.com/office/drawing/2014/main" id="{8E4B0B8C-900C-A807-2E4F-E2E88FB494C8}"/>
              </a:ext>
            </a:extLst>
          </p:cNvPr>
          <p:cNvSpPr>
            <a:spLocks noChangeShapeType="1"/>
          </p:cNvSpPr>
          <p:nvPr/>
        </p:nvSpPr>
        <p:spPr bwMode="auto">
          <a:xfrm flipH="1">
            <a:off x="3524250" y="3240088"/>
            <a:ext cx="1090613" cy="1587"/>
          </a:xfrm>
          <a:prstGeom prst="line">
            <a:avLst/>
          </a:prstGeom>
          <a:noFill/>
          <a:ln w="254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499" name="Freeform 25">
            <a:extLst>
              <a:ext uri="{FF2B5EF4-FFF2-40B4-BE49-F238E27FC236}">
                <a16:creationId xmlns:a16="http://schemas.microsoft.com/office/drawing/2014/main" id="{47EF3FCA-CC88-E487-5EFD-47B314192F16}"/>
              </a:ext>
            </a:extLst>
          </p:cNvPr>
          <p:cNvSpPr>
            <a:spLocks noChangeArrowheads="1"/>
          </p:cNvSpPr>
          <p:nvPr/>
        </p:nvSpPr>
        <p:spPr bwMode="auto">
          <a:xfrm>
            <a:off x="3524250" y="1855788"/>
            <a:ext cx="1074738" cy="1838325"/>
          </a:xfrm>
          <a:custGeom>
            <a:avLst/>
            <a:gdLst>
              <a:gd name="T0" fmla="*/ 0 w 389"/>
              <a:gd name="T1" fmla="*/ 870 h 870"/>
              <a:gd name="T2" fmla="*/ 0 w 389"/>
              <a:gd name="T3" fmla="*/ 0 h 870"/>
              <a:gd name="T4" fmla="*/ 389 w 389"/>
              <a:gd name="T5" fmla="*/ 0 h 870"/>
            </a:gdLst>
            <a:ahLst/>
            <a:cxnLst>
              <a:cxn ang="0">
                <a:pos x="T0" y="T1"/>
              </a:cxn>
              <a:cxn ang="0">
                <a:pos x="T2" y="T3"/>
              </a:cxn>
              <a:cxn ang="0">
                <a:pos x="T4" y="T5"/>
              </a:cxn>
            </a:cxnLst>
            <a:rect l="0" t="0" r="r" b="b"/>
            <a:pathLst>
              <a:path w="389" h="870">
                <a:moveTo>
                  <a:pt x="0" y="870"/>
                </a:moveTo>
                <a:lnTo>
                  <a:pt x="0" y="0"/>
                </a:lnTo>
                <a:lnTo>
                  <a:pt x="389" y="0"/>
                </a:lnTo>
              </a:path>
            </a:pathLst>
          </a:custGeom>
          <a:noFill/>
          <a:ln w="2540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500" name="Freeform 26">
            <a:extLst>
              <a:ext uri="{FF2B5EF4-FFF2-40B4-BE49-F238E27FC236}">
                <a16:creationId xmlns:a16="http://schemas.microsoft.com/office/drawing/2014/main" id="{692B4E82-D69E-8FDF-BB80-D3AD697173D6}"/>
              </a:ext>
            </a:extLst>
          </p:cNvPr>
          <p:cNvSpPr>
            <a:spLocks noChangeArrowheads="1"/>
          </p:cNvSpPr>
          <p:nvPr/>
        </p:nvSpPr>
        <p:spPr bwMode="auto">
          <a:xfrm>
            <a:off x="3890963" y="1498600"/>
            <a:ext cx="385762" cy="212725"/>
          </a:xfrm>
          <a:custGeom>
            <a:avLst/>
            <a:gdLst>
              <a:gd name="T0" fmla="*/ 90 w 151"/>
              <a:gd name="T1" fmla="*/ 102 h 102"/>
              <a:gd name="T2" fmla="*/ 101 w 151"/>
              <a:gd name="T3" fmla="*/ 100 h 102"/>
              <a:gd name="T4" fmla="*/ 111 w 151"/>
              <a:gd name="T5" fmla="*/ 99 h 102"/>
              <a:gd name="T6" fmla="*/ 119 w 151"/>
              <a:gd name="T7" fmla="*/ 96 h 102"/>
              <a:gd name="T8" fmla="*/ 126 w 151"/>
              <a:gd name="T9" fmla="*/ 93 h 102"/>
              <a:gd name="T10" fmla="*/ 134 w 151"/>
              <a:gd name="T11" fmla="*/ 87 h 102"/>
              <a:gd name="T12" fmla="*/ 140 w 151"/>
              <a:gd name="T13" fmla="*/ 82 h 102"/>
              <a:gd name="T14" fmla="*/ 145 w 151"/>
              <a:gd name="T15" fmla="*/ 74 h 102"/>
              <a:gd name="T16" fmla="*/ 149 w 151"/>
              <a:gd name="T17" fmla="*/ 68 h 102"/>
              <a:gd name="T18" fmla="*/ 151 w 151"/>
              <a:gd name="T19" fmla="*/ 60 h 102"/>
              <a:gd name="T20" fmla="*/ 151 w 151"/>
              <a:gd name="T21" fmla="*/ 51 h 102"/>
              <a:gd name="T22" fmla="*/ 151 w 151"/>
              <a:gd name="T23" fmla="*/ 43 h 102"/>
              <a:gd name="T24" fmla="*/ 149 w 151"/>
              <a:gd name="T25" fmla="*/ 36 h 102"/>
              <a:gd name="T26" fmla="*/ 145 w 151"/>
              <a:gd name="T27" fmla="*/ 28 h 102"/>
              <a:gd name="T28" fmla="*/ 140 w 151"/>
              <a:gd name="T29" fmla="*/ 22 h 102"/>
              <a:gd name="T30" fmla="*/ 134 w 151"/>
              <a:gd name="T31" fmla="*/ 15 h 102"/>
              <a:gd name="T32" fmla="*/ 126 w 151"/>
              <a:gd name="T33" fmla="*/ 11 h 102"/>
              <a:gd name="T34" fmla="*/ 119 w 151"/>
              <a:gd name="T35" fmla="*/ 6 h 102"/>
              <a:gd name="T36" fmla="*/ 111 w 151"/>
              <a:gd name="T37" fmla="*/ 3 h 102"/>
              <a:gd name="T38" fmla="*/ 101 w 151"/>
              <a:gd name="T39" fmla="*/ 1 h 102"/>
              <a:gd name="T40" fmla="*/ 90 w 151"/>
              <a:gd name="T41" fmla="*/ 0 h 102"/>
              <a:gd name="T42" fmla="*/ 0 w 151"/>
              <a:gd name="T43" fmla="*/ 0 h 102"/>
              <a:gd name="T44" fmla="*/ 0 w 151"/>
              <a:gd name="T45" fmla="*/ 102 h 102"/>
              <a:gd name="T46" fmla="*/ 90 w 151"/>
              <a:gd name="T4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02">
                <a:moveTo>
                  <a:pt x="90" y="102"/>
                </a:moveTo>
                <a:lnTo>
                  <a:pt x="101" y="100"/>
                </a:lnTo>
                <a:lnTo>
                  <a:pt x="111" y="99"/>
                </a:lnTo>
                <a:lnTo>
                  <a:pt x="119" y="96"/>
                </a:lnTo>
                <a:lnTo>
                  <a:pt x="126" y="93"/>
                </a:lnTo>
                <a:lnTo>
                  <a:pt x="134" y="87"/>
                </a:lnTo>
                <a:lnTo>
                  <a:pt x="140" y="82"/>
                </a:lnTo>
                <a:lnTo>
                  <a:pt x="145" y="74"/>
                </a:lnTo>
                <a:lnTo>
                  <a:pt x="149" y="68"/>
                </a:lnTo>
                <a:lnTo>
                  <a:pt x="151" y="60"/>
                </a:lnTo>
                <a:lnTo>
                  <a:pt x="151" y="51"/>
                </a:lnTo>
                <a:lnTo>
                  <a:pt x="151" y="43"/>
                </a:lnTo>
                <a:lnTo>
                  <a:pt x="149" y="36"/>
                </a:lnTo>
                <a:lnTo>
                  <a:pt x="145" y="28"/>
                </a:lnTo>
                <a:lnTo>
                  <a:pt x="140" y="22"/>
                </a:lnTo>
                <a:lnTo>
                  <a:pt x="134" y="15"/>
                </a:lnTo>
                <a:lnTo>
                  <a:pt x="126" y="11"/>
                </a:lnTo>
                <a:lnTo>
                  <a:pt x="119" y="6"/>
                </a:lnTo>
                <a:lnTo>
                  <a:pt x="111" y="3"/>
                </a:lnTo>
                <a:lnTo>
                  <a:pt x="101" y="1"/>
                </a:lnTo>
                <a:lnTo>
                  <a:pt x="90" y="0"/>
                </a:lnTo>
                <a:lnTo>
                  <a:pt x="0" y="0"/>
                </a:lnTo>
                <a:lnTo>
                  <a:pt x="0" y="102"/>
                </a:lnTo>
                <a:lnTo>
                  <a:pt x="90" y="10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501" name="Line 27">
            <a:extLst>
              <a:ext uri="{FF2B5EF4-FFF2-40B4-BE49-F238E27FC236}">
                <a16:creationId xmlns:a16="http://schemas.microsoft.com/office/drawing/2014/main" id="{EBA0DFB7-DC94-E9F5-BA5F-DFBFD54CB39D}"/>
              </a:ext>
            </a:extLst>
          </p:cNvPr>
          <p:cNvSpPr>
            <a:spLocks noChangeShapeType="1"/>
          </p:cNvSpPr>
          <p:nvPr/>
        </p:nvSpPr>
        <p:spPr bwMode="auto">
          <a:xfrm flipH="1">
            <a:off x="4281488" y="1604963"/>
            <a:ext cx="3111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2" name="Rectangle 28">
            <a:extLst>
              <a:ext uri="{FF2B5EF4-FFF2-40B4-BE49-F238E27FC236}">
                <a16:creationId xmlns:a16="http://schemas.microsoft.com/office/drawing/2014/main" id="{76AB2710-BC53-3228-3D6E-4642B06106B6}"/>
              </a:ext>
            </a:extLst>
          </p:cNvPr>
          <p:cNvSpPr>
            <a:spLocks noChangeArrowheads="1"/>
          </p:cNvSpPr>
          <p:nvPr/>
        </p:nvSpPr>
        <p:spPr bwMode="auto">
          <a:xfrm>
            <a:off x="4610100" y="1512888"/>
            <a:ext cx="936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000" b="0">
                <a:solidFill>
                  <a:srgbClr val="000000"/>
                </a:solidFill>
                <a:ea typeface="宋体" panose="02010600030101010101" pitchFamily="2" charset="-122"/>
              </a:rPr>
              <a:t>C</a:t>
            </a:r>
            <a:endParaRPr lang="en-US" altLang="zh-CN" sz="1000" b="0">
              <a:latin typeface="Times New Roman" panose="02020603050405020304" pitchFamily="18" charset="0"/>
              <a:ea typeface="宋体" panose="02010600030101010101" pitchFamily="2" charset="-122"/>
            </a:endParaRPr>
          </a:p>
        </p:txBody>
      </p:sp>
      <p:sp>
        <p:nvSpPr>
          <p:cNvPr id="20503" name="Freeform 29">
            <a:extLst>
              <a:ext uri="{FF2B5EF4-FFF2-40B4-BE49-F238E27FC236}">
                <a16:creationId xmlns:a16="http://schemas.microsoft.com/office/drawing/2014/main" id="{681BE9E1-B51F-7088-4CC9-A0390B0E257E}"/>
              </a:ext>
            </a:extLst>
          </p:cNvPr>
          <p:cNvSpPr>
            <a:spLocks noChangeArrowheads="1"/>
          </p:cNvSpPr>
          <p:nvPr/>
        </p:nvSpPr>
        <p:spPr bwMode="auto">
          <a:xfrm>
            <a:off x="3890963" y="1955800"/>
            <a:ext cx="385762" cy="209550"/>
          </a:xfrm>
          <a:custGeom>
            <a:avLst/>
            <a:gdLst>
              <a:gd name="T0" fmla="*/ 90 w 151"/>
              <a:gd name="T1" fmla="*/ 101 h 101"/>
              <a:gd name="T2" fmla="*/ 101 w 151"/>
              <a:gd name="T3" fmla="*/ 101 h 101"/>
              <a:gd name="T4" fmla="*/ 111 w 151"/>
              <a:gd name="T5" fmla="*/ 97 h 101"/>
              <a:gd name="T6" fmla="*/ 119 w 151"/>
              <a:gd name="T7" fmla="*/ 94 h 101"/>
              <a:gd name="T8" fmla="*/ 126 w 151"/>
              <a:gd name="T9" fmla="*/ 91 h 101"/>
              <a:gd name="T10" fmla="*/ 134 w 151"/>
              <a:gd name="T11" fmla="*/ 85 h 101"/>
              <a:gd name="T12" fmla="*/ 140 w 151"/>
              <a:gd name="T13" fmla="*/ 80 h 101"/>
              <a:gd name="T14" fmla="*/ 145 w 151"/>
              <a:gd name="T15" fmla="*/ 73 h 101"/>
              <a:gd name="T16" fmla="*/ 149 w 151"/>
              <a:gd name="T17" fmla="*/ 67 h 101"/>
              <a:gd name="T18" fmla="*/ 151 w 151"/>
              <a:gd name="T19" fmla="*/ 59 h 101"/>
              <a:gd name="T20" fmla="*/ 151 w 151"/>
              <a:gd name="T21" fmla="*/ 50 h 101"/>
              <a:gd name="T22" fmla="*/ 151 w 151"/>
              <a:gd name="T23" fmla="*/ 42 h 101"/>
              <a:gd name="T24" fmla="*/ 149 w 151"/>
              <a:gd name="T25" fmla="*/ 34 h 101"/>
              <a:gd name="T26" fmla="*/ 145 w 151"/>
              <a:gd name="T27" fmla="*/ 26 h 101"/>
              <a:gd name="T28" fmla="*/ 140 w 151"/>
              <a:gd name="T29" fmla="*/ 20 h 101"/>
              <a:gd name="T30" fmla="*/ 134 w 151"/>
              <a:gd name="T31" fmla="*/ 14 h 101"/>
              <a:gd name="T32" fmla="*/ 126 w 151"/>
              <a:gd name="T33" fmla="*/ 9 h 101"/>
              <a:gd name="T34" fmla="*/ 119 w 151"/>
              <a:gd name="T35" fmla="*/ 5 h 101"/>
              <a:gd name="T36" fmla="*/ 111 w 151"/>
              <a:gd name="T37" fmla="*/ 2 h 101"/>
              <a:gd name="T38" fmla="*/ 101 w 151"/>
              <a:gd name="T39" fmla="*/ 0 h 101"/>
              <a:gd name="T40" fmla="*/ 90 w 151"/>
              <a:gd name="T41" fmla="*/ 0 h 101"/>
              <a:gd name="T42" fmla="*/ 0 w 151"/>
              <a:gd name="T43" fmla="*/ 0 h 101"/>
              <a:gd name="T44" fmla="*/ 0 w 151"/>
              <a:gd name="T45" fmla="*/ 101 h 101"/>
              <a:gd name="T46" fmla="*/ 90 w 151"/>
              <a:gd name="T4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01">
                <a:moveTo>
                  <a:pt x="90" y="101"/>
                </a:moveTo>
                <a:lnTo>
                  <a:pt x="101" y="101"/>
                </a:lnTo>
                <a:lnTo>
                  <a:pt x="111" y="97"/>
                </a:lnTo>
                <a:lnTo>
                  <a:pt x="119" y="94"/>
                </a:lnTo>
                <a:lnTo>
                  <a:pt x="126" y="91"/>
                </a:lnTo>
                <a:lnTo>
                  <a:pt x="134" y="85"/>
                </a:lnTo>
                <a:lnTo>
                  <a:pt x="140" y="80"/>
                </a:lnTo>
                <a:lnTo>
                  <a:pt x="145" y="73"/>
                </a:lnTo>
                <a:lnTo>
                  <a:pt x="149" y="67"/>
                </a:lnTo>
                <a:lnTo>
                  <a:pt x="151" y="59"/>
                </a:lnTo>
                <a:lnTo>
                  <a:pt x="151" y="50"/>
                </a:lnTo>
                <a:lnTo>
                  <a:pt x="151" y="42"/>
                </a:lnTo>
                <a:lnTo>
                  <a:pt x="149" y="34"/>
                </a:lnTo>
                <a:lnTo>
                  <a:pt x="145" y="26"/>
                </a:lnTo>
                <a:lnTo>
                  <a:pt x="140" y="20"/>
                </a:lnTo>
                <a:lnTo>
                  <a:pt x="134" y="14"/>
                </a:lnTo>
                <a:lnTo>
                  <a:pt x="126" y="9"/>
                </a:lnTo>
                <a:lnTo>
                  <a:pt x="119" y="5"/>
                </a:lnTo>
                <a:lnTo>
                  <a:pt x="111" y="2"/>
                </a:lnTo>
                <a:lnTo>
                  <a:pt x="101" y="0"/>
                </a:lnTo>
                <a:lnTo>
                  <a:pt x="90" y="0"/>
                </a:lnTo>
                <a:lnTo>
                  <a:pt x="0" y="0"/>
                </a:lnTo>
                <a:lnTo>
                  <a:pt x="0" y="101"/>
                </a:lnTo>
                <a:lnTo>
                  <a:pt x="90" y="101"/>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504" name="Line 30">
            <a:extLst>
              <a:ext uri="{FF2B5EF4-FFF2-40B4-BE49-F238E27FC236}">
                <a16:creationId xmlns:a16="http://schemas.microsoft.com/office/drawing/2014/main" id="{90A59686-4D79-B4AC-82B0-7EAFA53B62BF}"/>
              </a:ext>
            </a:extLst>
          </p:cNvPr>
          <p:cNvSpPr>
            <a:spLocks noChangeShapeType="1"/>
          </p:cNvSpPr>
          <p:nvPr/>
        </p:nvSpPr>
        <p:spPr bwMode="auto">
          <a:xfrm flipH="1">
            <a:off x="4281488" y="2058988"/>
            <a:ext cx="300037" cy="15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5" name="Rectangle 32">
            <a:extLst>
              <a:ext uri="{FF2B5EF4-FFF2-40B4-BE49-F238E27FC236}">
                <a16:creationId xmlns:a16="http://schemas.microsoft.com/office/drawing/2014/main" id="{690C1648-7779-7C8F-E605-28C9F9162687}"/>
              </a:ext>
            </a:extLst>
          </p:cNvPr>
          <p:cNvSpPr>
            <a:spLocks noChangeArrowheads="1"/>
          </p:cNvSpPr>
          <p:nvPr/>
        </p:nvSpPr>
        <p:spPr bwMode="auto">
          <a:xfrm>
            <a:off x="4608513" y="1792288"/>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000">
                <a:solidFill>
                  <a:srgbClr val="000000"/>
                </a:solidFill>
                <a:ea typeface="宋体" panose="02010600030101010101" pitchFamily="2" charset="-122"/>
              </a:rPr>
              <a:t>D</a:t>
            </a:r>
            <a:endParaRPr lang="en-US" altLang="zh-CN" sz="1000">
              <a:latin typeface="Times New Roman" panose="02020603050405020304" pitchFamily="18" charset="0"/>
              <a:ea typeface="宋体" panose="02010600030101010101" pitchFamily="2" charset="-122"/>
            </a:endParaRPr>
          </a:p>
        </p:txBody>
      </p:sp>
      <p:sp>
        <p:nvSpPr>
          <p:cNvPr id="20506" name="Line 34">
            <a:extLst>
              <a:ext uri="{FF2B5EF4-FFF2-40B4-BE49-F238E27FC236}">
                <a16:creationId xmlns:a16="http://schemas.microsoft.com/office/drawing/2014/main" id="{4EB1C24F-7129-F07E-B450-3153A6A47AD6}"/>
              </a:ext>
            </a:extLst>
          </p:cNvPr>
          <p:cNvSpPr>
            <a:spLocks noChangeShapeType="1"/>
          </p:cNvSpPr>
          <p:nvPr/>
        </p:nvSpPr>
        <p:spPr bwMode="auto">
          <a:xfrm flipH="1">
            <a:off x="3544888" y="2327275"/>
            <a:ext cx="1049337" cy="3175"/>
          </a:xfrm>
          <a:prstGeom prst="line">
            <a:avLst/>
          </a:prstGeom>
          <a:noFill/>
          <a:ln w="254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507" name="Line 35">
            <a:extLst>
              <a:ext uri="{FF2B5EF4-FFF2-40B4-BE49-F238E27FC236}">
                <a16:creationId xmlns:a16="http://schemas.microsoft.com/office/drawing/2014/main" id="{D0C705D1-052A-E8AF-8FD1-1FCA0093FF27}"/>
              </a:ext>
            </a:extLst>
          </p:cNvPr>
          <p:cNvSpPr>
            <a:spLocks noChangeShapeType="1"/>
          </p:cNvSpPr>
          <p:nvPr/>
        </p:nvSpPr>
        <p:spPr bwMode="auto">
          <a:xfrm flipH="1" flipV="1">
            <a:off x="3711575" y="1538288"/>
            <a:ext cx="179388" cy="47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8" name="Line 36">
            <a:extLst>
              <a:ext uri="{FF2B5EF4-FFF2-40B4-BE49-F238E27FC236}">
                <a16:creationId xmlns:a16="http://schemas.microsoft.com/office/drawing/2014/main" id="{82CE05CE-77F2-65F6-2D62-436C9AFF2F03}"/>
              </a:ext>
            </a:extLst>
          </p:cNvPr>
          <p:cNvSpPr>
            <a:spLocks noChangeShapeType="1"/>
          </p:cNvSpPr>
          <p:nvPr/>
        </p:nvSpPr>
        <p:spPr bwMode="auto">
          <a:xfrm flipH="1">
            <a:off x="3711575" y="1990725"/>
            <a:ext cx="179388" cy="1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9" name="Freeform 37">
            <a:extLst>
              <a:ext uri="{FF2B5EF4-FFF2-40B4-BE49-F238E27FC236}">
                <a16:creationId xmlns:a16="http://schemas.microsoft.com/office/drawing/2014/main" id="{2EA5A06C-B14F-5048-DE7B-63616BBEDF3D}"/>
              </a:ext>
            </a:extLst>
          </p:cNvPr>
          <p:cNvSpPr>
            <a:spLocks noChangeArrowheads="1"/>
          </p:cNvSpPr>
          <p:nvPr/>
        </p:nvSpPr>
        <p:spPr bwMode="auto">
          <a:xfrm>
            <a:off x="2560638" y="1841500"/>
            <a:ext cx="1330325" cy="285750"/>
          </a:xfrm>
          <a:custGeom>
            <a:avLst/>
            <a:gdLst>
              <a:gd name="T0" fmla="*/ 521 w 521"/>
              <a:gd name="T1" fmla="*/ 134 h 136"/>
              <a:gd name="T2" fmla="*/ 235 w 521"/>
              <a:gd name="T3" fmla="*/ 136 h 136"/>
              <a:gd name="T4" fmla="*/ 235 w 521"/>
              <a:gd name="T5" fmla="*/ 0 h 136"/>
              <a:gd name="T6" fmla="*/ 0 w 521"/>
              <a:gd name="T7" fmla="*/ 0 h 136"/>
            </a:gdLst>
            <a:ahLst/>
            <a:cxnLst>
              <a:cxn ang="0">
                <a:pos x="T0" y="T1"/>
              </a:cxn>
              <a:cxn ang="0">
                <a:pos x="T2" y="T3"/>
              </a:cxn>
              <a:cxn ang="0">
                <a:pos x="T4" y="T5"/>
              </a:cxn>
              <a:cxn ang="0">
                <a:pos x="T6" y="T7"/>
              </a:cxn>
            </a:cxnLst>
            <a:rect l="0" t="0" r="r" b="b"/>
            <a:pathLst>
              <a:path w="521" h="136">
                <a:moveTo>
                  <a:pt x="521" y="134"/>
                </a:moveTo>
                <a:lnTo>
                  <a:pt x="235" y="136"/>
                </a:lnTo>
                <a:lnTo>
                  <a:pt x="235"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510" name="Freeform 38">
            <a:extLst>
              <a:ext uri="{FF2B5EF4-FFF2-40B4-BE49-F238E27FC236}">
                <a16:creationId xmlns:a16="http://schemas.microsoft.com/office/drawing/2014/main" id="{67E22160-2785-DC2F-4DA5-6F1FF55F4B1F}"/>
              </a:ext>
            </a:extLst>
          </p:cNvPr>
          <p:cNvSpPr>
            <a:spLocks noChangeArrowheads="1"/>
          </p:cNvSpPr>
          <p:nvPr/>
        </p:nvSpPr>
        <p:spPr bwMode="auto">
          <a:xfrm>
            <a:off x="3660775" y="1484313"/>
            <a:ext cx="76200" cy="79375"/>
          </a:xfrm>
          <a:custGeom>
            <a:avLst/>
            <a:gdLst>
              <a:gd name="T0" fmla="*/ 15 w 30"/>
              <a:gd name="T1" fmla="*/ 25 h 25"/>
              <a:gd name="T2" fmla="*/ 19 w 30"/>
              <a:gd name="T3" fmla="*/ 25 h 25"/>
              <a:gd name="T4" fmla="*/ 21 w 30"/>
              <a:gd name="T5" fmla="*/ 25 h 25"/>
              <a:gd name="T6" fmla="*/ 23 w 30"/>
              <a:gd name="T7" fmla="*/ 25 h 25"/>
              <a:gd name="T8" fmla="*/ 25 w 30"/>
              <a:gd name="T9" fmla="*/ 23 h 25"/>
              <a:gd name="T10" fmla="*/ 26 w 30"/>
              <a:gd name="T11" fmla="*/ 22 h 25"/>
              <a:gd name="T12" fmla="*/ 28 w 30"/>
              <a:gd name="T13" fmla="*/ 20 h 25"/>
              <a:gd name="T14" fmla="*/ 30 w 30"/>
              <a:gd name="T15" fmla="*/ 19 h 25"/>
              <a:gd name="T16" fmla="*/ 30 w 30"/>
              <a:gd name="T17" fmla="*/ 17 h 25"/>
              <a:gd name="T18" fmla="*/ 30 w 30"/>
              <a:gd name="T19" fmla="*/ 16 h 25"/>
              <a:gd name="T20" fmla="*/ 30 w 30"/>
              <a:gd name="T21" fmla="*/ 12 h 25"/>
              <a:gd name="T22" fmla="*/ 30 w 30"/>
              <a:gd name="T23" fmla="*/ 11 h 25"/>
              <a:gd name="T24" fmla="*/ 30 w 30"/>
              <a:gd name="T25" fmla="*/ 9 h 25"/>
              <a:gd name="T26" fmla="*/ 30 w 30"/>
              <a:gd name="T27" fmla="*/ 6 h 25"/>
              <a:gd name="T28" fmla="*/ 28 w 30"/>
              <a:gd name="T29" fmla="*/ 5 h 25"/>
              <a:gd name="T30" fmla="*/ 26 w 30"/>
              <a:gd name="T31" fmla="*/ 3 h 25"/>
              <a:gd name="T32" fmla="*/ 25 w 30"/>
              <a:gd name="T33" fmla="*/ 2 h 25"/>
              <a:gd name="T34" fmla="*/ 23 w 30"/>
              <a:gd name="T35" fmla="*/ 2 h 25"/>
              <a:gd name="T36" fmla="*/ 21 w 30"/>
              <a:gd name="T37" fmla="*/ 0 h 25"/>
              <a:gd name="T38" fmla="*/ 19 w 30"/>
              <a:gd name="T39" fmla="*/ 0 h 25"/>
              <a:gd name="T40" fmla="*/ 15 w 30"/>
              <a:gd name="T41" fmla="*/ 0 h 25"/>
              <a:gd name="T42" fmla="*/ 13 w 30"/>
              <a:gd name="T43" fmla="*/ 0 h 25"/>
              <a:gd name="T44" fmla="*/ 11 w 30"/>
              <a:gd name="T45" fmla="*/ 0 h 25"/>
              <a:gd name="T46" fmla="*/ 7 w 30"/>
              <a:gd name="T47" fmla="*/ 2 h 25"/>
              <a:gd name="T48" fmla="*/ 5 w 30"/>
              <a:gd name="T49" fmla="*/ 2 h 25"/>
              <a:gd name="T50" fmla="*/ 3 w 30"/>
              <a:gd name="T51" fmla="*/ 3 h 25"/>
              <a:gd name="T52" fmla="*/ 2 w 30"/>
              <a:gd name="T53" fmla="*/ 5 h 25"/>
              <a:gd name="T54" fmla="*/ 2 w 30"/>
              <a:gd name="T55" fmla="*/ 6 h 25"/>
              <a:gd name="T56" fmla="*/ 0 w 30"/>
              <a:gd name="T57" fmla="*/ 9 h 25"/>
              <a:gd name="T58" fmla="*/ 0 w 30"/>
              <a:gd name="T59" fmla="*/ 11 h 25"/>
              <a:gd name="T60" fmla="*/ 0 w 30"/>
              <a:gd name="T61" fmla="*/ 12 h 25"/>
              <a:gd name="T62" fmla="*/ 0 w 30"/>
              <a:gd name="T63" fmla="*/ 16 h 25"/>
              <a:gd name="T64" fmla="*/ 0 w 30"/>
              <a:gd name="T65" fmla="*/ 17 h 25"/>
              <a:gd name="T66" fmla="*/ 2 w 30"/>
              <a:gd name="T67" fmla="*/ 19 h 25"/>
              <a:gd name="T68" fmla="*/ 2 w 30"/>
              <a:gd name="T69" fmla="*/ 20 h 25"/>
              <a:gd name="T70" fmla="*/ 3 w 30"/>
              <a:gd name="T71" fmla="*/ 22 h 25"/>
              <a:gd name="T72" fmla="*/ 5 w 30"/>
              <a:gd name="T73" fmla="*/ 23 h 25"/>
              <a:gd name="T74" fmla="*/ 7 w 30"/>
              <a:gd name="T75" fmla="*/ 25 h 25"/>
              <a:gd name="T76" fmla="*/ 11 w 30"/>
              <a:gd name="T77" fmla="*/ 25 h 25"/>
              <a:gd name="T78" fmla="*/ 13 w 30"/>
              <a:gd name="T79" fmla="*/ 25 h 25"/>
              <a:gd name="T80" fmla="*/ 15 w 30"/>
              <a:gd name="T8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25">
                <a:moveTo>
                  <a:pt x="15" y="25"/>
                </a:moveTo>
                <a:lnTo>
                  <a:pt x="19" y="25"/>
                </a:lnTo>
                <a:lnTo>
                  <a:pt x="21" y="25"/>
                </a:lnTo>
                <a:lnTo>
                  <a:pt x="23" y="25"/>
                </a:lnTo>
                <a:lnTo>
                  <a:pt x="25" y="23"/>
                </a:lnTo>
                <a:lnTo>
                  <a:pt x="26" y="22"/>
                </a:lnTo>
                <a:lnTo>
                  <a:pt x="28" y="20"/>
                </a:lnTo>
                <a:lnTo>
                  <a:pt x="30" y="19"/>
                </a:lnTo>
                <a:lnTo>
                  <a:pt x="30" y="17"/>
                </a:lnTo>
                <a:lnTo>
                  <a:pt x="30" y="16"/>
                </a:lnTo>
                <a:lnTo>
                  <a:pt x="30" y="12"/>
                </a:lnTo>
                <a:lnTo>
                  <a:pt x="30" y="11"/>
                </a:lnTo>
                <a:lnTo>
                  <a:pt x="30" y="9"/>
                </a:lnTo>
                <a:lnTo>
                  <a:pt x="30" y="6"/>
                </a:lnTo>
                <a:lnTo>
                  <a:pt x="28" y="5"/>
                </a:lnTo>
                <a:lnTo>
                  <a:pt x="26" y="3"/>
                </a:lnTo>
                <a:lnTo>
                  <a:pt x="25" y="2"/>
                </a:lnTo>
                <a:lnTo>
                  <a:pt x="23" y="2"/>
                </a:lnTo>
                <a:lnTo>
                  <a:pt x="21" y="0"/>
                </a:lnTo>
                <a:lnTo>
                  <a:pt x="19" y="0"/>
                </a:lnTo>
                <a:lnTo>
                  <a:pt x="15" y="0"/>
                </a:lnTo>
                <a:lnTo>
                  <a:pt x="13" y="0"/>
                </a:lnTo>
                <a:lnTo>
                  <a:pt x="11" y="0"/>
                </a:lnTo>
                <a:lnTo>
                  <a:pt x="7" y="2"/>
                </a:lnTo>
                <a:lnTo>
                  <a:pt x="5" y="2"/>
                </a:lnTo>
                <a:lnTo>
                  <a:pt x="3" y="3"/>
                </a:lnTo>
                <a:lnTo>
                  <a:pt x="2" y="5"/>
                </a:lnTo>
                <a:lnTo>
                  <a:pt x="2" y="6"/>
                </a:lnTo>
                <a:lnTo>
                  <a:pt x="0" y="9"/>
                </a:lnTo>
                <a:lnTo>
                  <a:pt x="0" y="11"/>
                </a:lnTo>
                <a:lnTo>
                  <a:pt x="0" y="12"/>
                </a:lnTo>
                <a:lnTo>
                  <a:pt x="0" y="16"/>
                </a:lnTo>
                <a:lnTo>
                  <a:pt x="0" y="17"/>
                </a:lnTo>
                <a:lnTo>
                  <a:pt x="2" y="19"/>
                </a:lnTo>
                <a:lnTo>
                  <a:pt x="2" y="20"/>
                </a:lnTo>
                <a:lnTo>
                  <a:pt x="3" y="22"/>
                </a:lnTo>
                <a:lnTo>
                  <a:pt x="5" y="23"/>
                </a:lnTo>
                <a:lnTo>
                  <a:pt x="7" y="25"/>
                </a:lnTo>
                <a:lnTo>
                  <a:pt x="11" y="25"/>
                </a:lnTo>
                <a:lnTo>
                  <a:pt x="13" y="25"/>
                </a:lnTo>
                <a:lnTo>
                  <a:pt x="15" y="25"/>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sp>
        <p:nvSpPr>
          <p:cNvPr id="20511" name="Freeform 39">
            <a:extLst>
              <a:ext uri="{FF2B5EF4-FFF2-40B4-BE49-F238E27FC236}">
                <a16:creationId xmlns:a16="http://schemas.microsoft.com/office/drawing/2014/main" id="{88BAA7ED-9FCE-9127-28CF-7D05826DEAAC}"/>
              </a:ext>
            </a:extLst>
          </p:cNvPr>
          <p:cNvSpPr>
            <a:spLocks noChangeArrowheads="1"/>
          </p:cNvSpPr>
          <p:nvPr/>
        </p:nvSpPr>
        <p:spPr bwMode="auto">
          <a:xfrm>
            <a:off x="3673475" y="2865438"/>
            <a:ext cx="63500" cy="63500"/>
          </a:xfrm>
          <a:custGeom>
            <a:avLst/>
            <a:gdLst>
              <a:gd name="T0" fmla="*/ 15 w 30"/>
              <a:gd name="T1" fmla="*/ 25 h 25"/>
              <a:gd name="T2" fmla="*/ 19 w 30"/>
              <a:gd name="T3" fmla="*/ 25 h 25"/>
              <a:gd name="T4" fmla="*/ 21 w 30"/>
              <a:gd name="T5" fmla="*/ 25 h 25"/>
              <a:gd name="T6" fmla="*/ 23 w 30"/>
              <a:gd name="T7" fmla="*/ 23 h 25"/>
              <a:gd name="T8" fmla="*/ 25 w 30"/>
              <a:gd name="T9" fmla="*/ 23 h 25"/>
              <a:gd name="T10" fmla="*/ 26 w 30"/>
              <a:gd name="T11" fmla="*/ 22 h 25"/>
              <a:gd name="T12" fmla="*/ 28 w 30"/>
              <a:gd name="T13" fmla="*/ 20 h 25"/>
              <a:gd name="T14" fmla="*/ 30 w 30"/>
              <a:gd name="T15" fmla="*/ 18 h 25"/>
              <a:gd name="T16" fmla="*/ 30 w 30"/>
              <a:gd name="T17" fmla="*/ 17 h 25"/>
              <a:gd name="T18" fmla="*/ 30 w 30"/>
              <a:gd name="T19" fmla="*/ 14 h 25"/>
              <a:gd name="T20" fmla="*/ 30 w 30"/>
              <a:gd name="T21" fmla="*/ 12 h 25"/>
              <a:gd name="T22" fmla="*/ 30 w 30"/>
              <a:gd name="T23" fmla="*/ 11 h 25"/>
              <a:gd name="T24" fmla="*/ 30 w 30"/>
              <a:gd name="T25" fmla="*/ 8 h 25"/>
              <a:gd name="T26" fmla="*/ 30 w 30"/>
              <a:gd name="T27" fmla="*/ 6 h 25"/>
              <a:gd name="T28" fmla="*/ 28 w 30"/>
              <a:gd name="T29" fmla="*/ 4 h 25"/>
              <a:gd name="T30" fmla="*/ 26 w 30"/>
              <a:gd name="T31" fmla="*/ 3 h 25"/>
              <a:gd name="T32" fmla="*/ 25 w 30"/>
              <a:gd name="T33" fmla="*/ 1 h 25"/>
              <a:gd name="T34" fmla="*/ 23 w 30"/>
              <a:gd name="T35" fmla="*/ 1 h 25"/>
              <a:gd name="T36" fmla="*/ 21 w 30"/>
              <a:gd name="T37" fmla="*/ 0 h 25"/>
              <a:gd name="T38" fmla="*/ 19 w 30"/>
              <a:gd name="T39" fmla="*/ 0 h 25"/>
              <a:gd name="T40" fmla="*/ 15 w 30"/>
              <a:gd name="T41" fmla="*/ 0 h 25"/>
              <a:gd name="T42" fmla="*/ 13 w 30"/>
              <a:gd name="T43" fmla="*/ 0 h 25"/>
              <a:gd name="T44" fmla="*/ 11 w 30"/>
              <a:gd name="T45" fmla="*/ 0 h 25"/>
              <a:gd name="T46" fmla="*/ 7 w 30"/>
              <a:gd name="T47" fmla="*/ 1 h 25"/>
              <a:gd name="T48" fmla="*/ 5 w 30"/>
              <a:gd name="T49" fmla="*/ 1 h 25"/>
              <a:gd name="T50" fmla="*/ 3 w 30"/>
              <a:gd name="T51" fmla="*/ 3 h 25"/>
              <a:gd name="T52" fmla="*/ 2 w 30"/>
              <a:gd name="T53" fmla="*/ 4 h 25"/>
              <a:gd name="T54" fmla="*/ 2 w 30"/>
              <a:gd name="T55" fmla="*/ 6 h 25"/>
              <a:gd name="T56" fmla="*/ 0 w 30"/>
              <a:gd name="T57" fmla="*/ 8 h 25"/>
              <a:gd name="T58" fmla="*/ 0 w 30"/>
              <a:gd name="T59" fmla="*/ 11 h 25"/>
              <a:gd name="T60" fmla="*/ 0 w 30"/>
              <a:gd name="T61" fmla="*/ 12 h 25"/>
              <a:gd name="T62" fmla="*/ 0 w 30"/>
              <a:gd name="T63" fmla="*/ 14 h 25"/>
              <a:gd name="T64" fmla="*/ 0 w 30"/>
              <a:gd name="T65" fmla="*/ 17 h 25"/>
              <a:gd name="T66" fmla="*/ 2 w 30"/>
              <a:gd name="T67" fmla="*/ 18 h 25"/>
              <a:gd name="T68" fmla="*/ 2 w 30"/>
              <a:gd name="T69" fmla="*/ 20 h 25"/>
              <a:gd name="T70" fmla="*/ 3 w 30"/>
              <a:gd name="T71" fmla="*/ 22 h 25"/>
              <a:gd name="T72" fmla="*/ 5 w 30"/>
              <a:gd name="T73" fmla="*/ 23 h 25"/>
              <a:gd name="T74" fmla="*/ 7 w 30"/>
              <a:gd name="T75" fmla="*/ 23 h 25"/>
              <a:gd name="T76" fmla="*/ 11 w 30"/>
              <a:gd name="T77" fmla="*/ 25 h 25"/>
              <a:gd name="T78" fmla="*/ 13 w 30"/>
              <a:gd name="T79" fmla="*/ 25 h 25"/>
              <a:gd name="T80" fmla="*/ 15 w 30"/>
              <a:gd name="T8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25">
                <a:moveTo>
                  <a:pt x="15" y="25"/>
                </a:moveTo>
                <a:lnTo>
                  <a:pt x="19" y="25"/>
                </a:lnTo>
                <a:lnTo>
                  <a:pt x="21" y="25"/>
                </a:lnTo>
                <a:lnTo>
                  <a:pt x="23" y="23"/>
                </a:lnTo>
                <a:lnTo>
                  <a:pt x="25" y="23"/>
                </a:lnTo>
                <a:lnTo>
                  <a:pt x="26" y="22"/>
                </a:lnTo>
                <a:lnTo>
                  <a:pt x="28" y="20"/>
                </a:lnTo>
                <a:lnTo>
                  <a:pt x="30" y="18"/>
                </a:lnTo>
                <a:lnTo>
                  <a:pt x="30" y="17"/>
                </a:lnTo>
                <a:lnTo>
                  <a:pt x="30" y="14"/>
                </a:lnTo>
                <a:lnTo>
                  <a:pt x="30" y="12"/>
                </a:lnTo>
                <a:lnTo>
                  <a:pt x="30" y="11"/>
                </a:lnTo>
                <a:lnTo>
                  <a:pt x="30" y="8"/>
                </a:lnTo>
                <a:lnTo>
                  <a:pt x="30" y="6"/>
                </a:lnTo>
                <a:lnTo>
                  <a:pt x="28" y="4"/>
                </a:lnTo>
                <a:lnTo>
                  <a:pt x="26" y="3"/>
                </a:lnTo>
                <a:lnTo>
                  <a:pt x="25" y="1"/>
                </a:lnTo>
                <a:lnTo>
                  <a:pt x="23" y="1"/>
                </a:lnTo>
                <a:lnTo>
                  <a:pt x="21" y="0"/>
                </a:lnTo>
                <a:lnTo>
                  <a:pt x="19" y="0"/>
                </a:lnTo>
                <a:lnTo>
                  <a:pt x="15" y="0"/>
                </a:lnTo>
                <a:lnTo>
                  <a:pt x="13" y="0"/>
                </a:lnTo>
                <a:lnTo>
                  <a:pt x="11" y="0"/>
                </a:lnTo>
                <a:lnTo>
                  <a:pt x="7" y="1"/>
                </a:lnTo>
                <a:lnTo>
                  <a:pt x="5" y="1"/>
                </a:lnTo>
                <a:lnTo>
                  <a:pt x="3" y="3"/>
                </a:lnTo>
                <a:lnTo>
                  <a:pt x="2" y="4"/>
                </a:lnTo>
                <a:lnTo>
                  <a:pt x="2" y="6"/>
                </a:lnTo>
                <a:lnTo>
                  <a:pt x="0" y="8"/>
                </a:lnTo>
                <a:lnTo>
                  <a:pt x="0" y="11"/>
                </a:lnTo>
                <a:lnTo>
                  <a:pt x="0" y="12"/>
                </a:lnTo>
                <a:lnTo>
                  <a:pt x="0" y="14"/>
                </a:lnTo>
                <a:lnTo>
                  <a:pt x="0" y="17"/>
                </a:lnTo>
                <a:lnTo>
                  <a:pt x="2" y="18"/>
                </a:lnTo>
                <a:lnTo>
                  <a:pt x="2" y="20"/>
                </a:lnTo>
                <a:lnTo>
                  <a:pt x="3" y="22"/>
                </a:lnTo>
                <a:lnTo>
                  <a:pt x="5" y="23"/>
                </a:lnTo>
                <a:lnTo>
                  <a:pt x="7" y="23"/>
                </a:lnTo>
                <a:lnTo>
                  <a:pt x="11" y="25"/>
                </a:lnTo>
                <a:lnTo>
                  <a:pt x="13" y="25"/>
                </a:lnTo>
                <a:lnTo>
                  <a:pt x="15" y="25"/>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sp>
        <p:nvSpPr>
          <p:cNvPr id="20512" name="Line 40">
            <a:extLst>
              <a:ext uri="{FF2B5EF4-FFF2-40B4-BE49-F238E27FC236}">
                <a16:creationId xmlns:a16="http://schemas.microsoft.com/office/drawing/2014/main" id="{2EA0F4E8-6D75-D14D-024C-9F99722608F5}"/>
              </a:ext>
            </a:extLst>
          </p:cNvPr>
          <p:cNvSpPr>
            <a:spLocks noChangeShapeType="1"/>
          </p:cNvSpPr>
          <p:nvPr/>
        </p:nvSpPr>
        <p:spPr bwMode="auto">
          <a:xfrm flipH="1">
            <a:off x="1093788" y="3709988"/>
            <a:ext cx="3479800" cy="6350"/>
          </a:xfrm>
          <a:prstGeom prst="line">
            <a:avLst/>
          </a:prstGeom>
          <a:noFill/>
          <a:ln w="254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513" name="Freeform 41">
            <a:extLst>
              <a:ext uri="{FF2B5EF4-FFF2-40B4-BE49-F238E27FC236}">
                <a16:creationId xmlns:a16="http://schemas.microsoft.com/office/drawing/2014/main" id="{8FC048FD-C6C6-916B-8E4A-633EF27762C9}"/>
              </a:ext>
            </a:extLst>
          </p:cNvPr>
          <p:cNvSpPr>
            <a:spLocks noChangeArrowheads="1"/>
          </p:cNvSpPr>
          <p:nvPr/>
        </p:nvSpPr>
        <p:spPr bwMode="auto">
          <a:xfrm>
            <a:off x="2560638" y="2400300"/>
            <a:ext cx="1330325" cy="638175"/>
          </a:xfrm>
          <a:custGeom>
            <a:avLst/>
            <a:gdLst>
              <a:gd name="T0" fmla="*/ 521 w 521"/>
              <a:gd name="T1" fmla="*/ 304 h 305"/>
              <a:gd name="T2" fmla="*/ 306 w 521"/>
              <a:gd name="T3" fmla="*/ 305 h 305"/>
              <a:gd name="T4" fmla="*/ 306 w 521"/>
              <a:gd name="T5" fmla="*/ 0 h 305"/>
              <a:gd name="T6" fmla="*/ 0 w 521"/>
              <a:gd name="T7" fmla="*/ 0 h 305"/>
            </a:gdLst>
            <a:ahLst/>
            <a:cxnLst>
              <a:cxn ang="0">
                <a:pos x="T0" y="T1"/>
              </a:cxn>
              <a:cxn ang="0">
                <a:pos x="T2" y="T3"/>
              </a:cxn>
              <a:cxn ang="0">
                <a:pos x="T4" y="T5"/>
              </a:cxn>
              <a:cxn ang="0">
                <a:pos x="T6" y="T7"/>
              </a:cxn>
            </a:cxnLst>
            <a:rect l="0" t="0" r="r" b="b"/>
            <a:pathLst>
              <a:path w="521" h="305">
                <a:moveTo>
                  <a:pt x="521" y="304"/>
                </a:moveTo>
                <a:lnTo>
                  <a:pt x="306" y="305"/>
                </a:lnTo>
                <a:lnTo>
                  <a:pt x="306"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514" name="Freeform 42">
            <a:extLst>
              <a:ext uri="{FF2B5EF4-FFF2-40B4-BE49-F238E27FC236}">
                <a16:creationId xmlns:a16="http://schemas.microsoft.com/office/drawing/2014/main" id="{5174C22E-A661-9234-5E9E-734B981168BB}"/>
              </a:ext>
            </a:extLst>
          </p:cNvPr>
          <p:cNvSpPr>
            <a:spLocks noChangeArrowheads="1"/>
          </p:cNvSpPr>
          <p:nvPr/>
        </p:nvSpPr>
        <p:spPr bwMode="auto">
          <a:xfrm>
            <a:off x="2560638" y="2570163"/>
            <a:ext cx="1330325" cy="936625"/>
          </a:xfrm>
          <a:custGeom>
            <a:avLst/>
            <a:gdLst>
              <a:gd name="T0" fmla="*/ 521 w 521"/>
              <a:gd name="T1" fmla="*/ 439 h 441"/>
              <a:gd name="T2" fmla="*/ 235 w 521"/>
              <a:gd name="T3" fmla="*/ 441 h 441"/>
              <a:gd name="T4" fmla="*/ 235 w 521"/>
              <a:gd name="T5" fmla="*/ 0 h 441"/>
              <a:gd name="T6" fmla="*/ 0 w 521"/>
              <a:gd name="T7" fmla="*/ 0 h 441"/>
            </a:gdLst>
            <a:ahLst/>
            <a:cxnLst>
              <a:cxn ang="0">
                <a:pos x="T0" y="T1"/>
              </a:cxn>
              <a:cxn ang="0">
                <a:pos x="T2" y="T3"/>
              </a:cxn>
              <a:cxn ang="0">
                <a:pos x="T4" y="T5"/>
              </a:cxn>
              <a:cxn ang="0">
                <a:pos x="T6" y="T7"/>
              </a:cxn>
            </a:cxnLst>
            <a:rect l="0" t="0" r="r" b="b"/>
            <a:pathLst>
              <a:path w="521" h="441">
                <a:moveTo>
                  <a:pt x="521" y="439"/>
                </a:moveTo>
                <a:lnTo>
                  <a:pt x="235" y="441"/>
                </a:lnTo>
                <a:lnTo>
                  <a:pt x="235"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0515" name="Rectangle 43">
            <a:extLst>
              <a:ext uri="{FF2B5EF4-FFF2-40B4-BE49-F238E27FC236}">
                <a16:creationId xmlns:a16="http://schemas.microsoft.com/office/drawing/2014/main" id="{F24EB5B4-4EE5-73CC-5644-BE0D823A4276}"/>
              </a:ext>
            </a:extLst>
          </p:cNvPr>
          <p:cNvSpPr>
            <a:spLocks noChangeArrowheads="1"/>
          </p:cNvSpPr>
          <p:nvPr/>
        </p:nvSpPr>
        <p:spPr bwMode="auto">
          <a:xfrm>
            <a:off x="2395538" y="1547813"/>
            <a:ext cx="1127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ea typeface="宋体" panose="02010600030101010101" pitchFamily="2" charset="-122"/>
              </a:rPr>
              <a:t>0</a:t>
            </a:r>
          </a:p>
        </p:txBody>
      </p:sp>
      <p:sp>
        <p:nvSpPr>
          <p:cNvPr id="20516" name="Rectangle 48">
            <a:extLst>
              <a:ext uri="{FF2B5EF4-FFF2-40B4-BE49-F238E27FC236}">
                <a16:creationId xmlns:a16="http://schemas.microsoft.com/office/drawing/2014/main" id="{E017FB17-6FEF-5F7D-7DD4-FD35BA01F17A}"/>
              </a:ext>
            </a:extLst>
          </p:cNvPr>
          <p:cNvSpPr>
            <a:spLocks noChangeArrowheads="1"/>
          </p:cNvSpPr>
          <p:nvPr/>
        </p:nvSpPr>
        <p:spPr bwMode="auto">
          <a:xfrm>
            <a:off x="2311400" y="2463800"/>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ea typeface="宋体" panose="02010600030101010101" pitchFamily="2" charset="-122"/>
              </a:rPr>
              <a:t>31</a:t>
            </a:r>
          </a:p>
        </p:txBody>
      </p:sp>
      <p:grpSp>
        <p:nvGrpSpPr>
          <p:cNvPr id="20517" name="Group 49">
            <a:extLst>
              <a:ext uri="{FF2B5EF4-FFF2-40B4-BE49-F238E27FC236}">
                <a16:creationId xmlns:a16="http://schemas.microsoft.com/office/drawing/2014/main" id="{EFA3DFD6-AC44-989C-3072-A97410633B50}"/>
              </a:ext>
            </a:extLst>
          </p:cNvPr>
          <p:cNvGrpSpPr>
            <a:grpSpLocks/>
          </p:cNvGrpSpPr>
          <p:nvPr/>
        </p:nvGrpSpPr>
        <p:grpSpPr bwMode="auto">
          <a:xfrm>
            <a:off x="2695575" y="2044700"/>
            <a:ext cx="26988" cy="157163"/>
            <a:chOff x="1238" y="2071"/>
            <a:chExt cx="11" cy="75"/>
          </a:xfrm>
        </p:grpSpPr>
        <p:sp>
          <p:nvSpPr>
            <p:cNvPr id="20518" name="Freeform 50">
              <a:extLst>
                <a:ext uri="{FF2B5EF4-FFF2-40B4-BE49-F238E27FC236}">
                  <a16:creationId xmlns:a16="http://schemas.microsoft.com/office/drawing/2014/main" id="{5CC4649C-4542-C248-CBFB-51240EB2FDDF}"/>
                </a:ext>
              </a:extLst>
            </p:cNvPr>
            <p:cNvSpPr>
              <a:spLocks noChangeArrowheads="1"/>
            </p:cNvSpPr>
            <p:nvPr/>
          </p:nvSpPr>
          <p:spPr bwMode="auto">
            <a:xfrm>
              <a:off x="1238" y="2104"/>
              <a:ext cx="11" cy="9"/>
            </a:xfrm>
            <a:custGeom>
              <a:avLst/>
              <a:gdLst>
                <a:gd name="T0" fmla="*/ 11 w 11"/>
                <a:gd name="T1" fmla="*/ 3 h 9"/>
                <a:gd name="T2" fmla="*/ 11 w 11"/>
                <a:gd name="T3" fmla="*/ 3 h 9"/>
                <a:gd name="T4" fmla="*/ 11 w 11"/>
                <a:gd name="T5" fmla="*/ 1 h 9"/>
                <a:gd name="T6" fmla="*/ 9 w 11"/>
                <a:gd name="T7" fmla="*/ 1 h 9"/>
                <a:gd name="T8" fmla="*/ 9 w 11"/>
                <a:gd name="T9" fmla="*/ 0 h 9"/>
                <a:gd name="T10" fmla="*/ 7 w 11"/>
                <a:gd name="T11" fmla="*/ 0 h 9"/>
                <a:gd name="T12" fmla="*/ 5 w 11"/>
                <a:gd name="T13" fmla="*/ 0 h 9"/>
                <a:gd name="T14" fmla="*/ 3 w 11"/>
                <a:gd name="T15" fmla="*/ 0 h 9"/>
                <a:gd name="T16" fmla="*/ 1 w 11"/>
                <a:gd name="T17" fmla="*/ 0 h 9"/>
                <a:gd name="T18" fmla="*/ 0 w 11"/>
                <a:gd name="T19" fmla="*/ 1 h 9"/>
                <a:gd name="T20" fmla="*/ 0 w 11"/>
                <a:gd name="T21" fmla="*/ 3 h 9"/>
                <a:gd name="T22" fmla="*/ 0 w 11"/>
                <a:gd name="T23" fmla="*/ 4 h 9"/>
                <a:gd name="T24" fmla="*/ 0 w 11"/>
                <a:gd name="T25" fmla="*/ 6 h 9"/>
                <a:gd name="T26" fmla="*/ 1 w 11"/>
                <a:gd name="T27" fmla="*/ 8 h 9"/>
                <a:gd name="T28" fmla="*/ 3 w 11"/>
                <a:gd name="T29" fmla="*/ 8 h 9"/>
                <a:gd name="T30" fmla="*/ 3 w 11"/>
                <a:gd name="T31" fmla="*/ 9 h 9"/>
                <a:gd name="T32" fmla="*/ 5 w 11"/>
                <a:gd name="T33" fmla="*/ 9 h 9"/>
                <a:gd name="T34" fmla="*/ 7 w 11"/>
                <a:gd name="T35" fmla="*/ 9 h 9"/>
                <a:gd name="T36" fmla="*/ 7 w 11"/>
                <a:gd name="T37" fmla="*/ 8 h 9"/>
                <a:gd name="T38" fmla="*/ 9 w 11"/>
                <a:gd name="T39" fmla="*/ 8 h 9"/>
                <a:gd name="T40" fmla="*/ 9 w 11"/>
                <a:gd name="T41" fmla="*/ 6 h 9"/>
                <a:gd name="T42" fmla="*/ 11 w 11"/>
                <a:gd name="T43" fmla="*/ 6 h 9"/>
                <a:gd name="T44" fmla="*/ 11 w 11"/>
                <a:gd name="T45" fmla="*/ 4 h 9"/>
                <a:gd name="T46" fmla="*/ 11 w 11"/>
                <a:gd name="T4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9">
                  <a:moveTo>
                    <a:pt x="11" y="3"/>
                  </a:moveTo>
                  <a:lnTo>
                    <a:pt x="11" y="3"/>
                  </a:lnTo>
                  <a:lnTo>
                    <a:pt x="11" y="1"/>
                  </a:lnTo>
                  <a:lnTo>
                    <a:pt x="9" y="1"/>
                  </a:lnTo>
                  <a:lnTo>
                    <a:pt x="9" y="0"/>
                  </a:lnTo>
                  <a:lnTo>
                    <a:pt x="7" y="0"/>
                  </a:lnTo>
                  <a:lnTo>
                    <a:pt x="5" y="0"/>
                  </a:lnTo>
                  <a:lnTo>
                    <a:pt x="3" y="0"/>
                  </a:lnTo>
                  <a:lnTo>
                    <a:pt x="1" y="0"/>
                  </a:lnTo>
                  <a:lnTo>
                    <a:pt x="0" y="1"/>
                  </a:lnTo>
                  <a:lnTo>
                    <a:pt x="0" y="3"/>
                  </a:lnTo>
                  <a:lnTo>
                    <a:pt x="0" y="4"/>
                  </a:lnTo>
                  <a:lnTo>
                    <a:pt x="0" y="6"/>
                  </a:lnTo>
                  <a:lnTo>
                    <a:pt x="1" y="8"/>
                  </a:lnTo>
                  <a:lnTo>
                    <a:pt x="3" y="8"/>
                  </a:lnTo>
                  <a:lnTo>
                    <a:pt x="3" y="9"/>
                  </a:lnTo>
                  <a:lnTo>
                    <a:pt x="5" y="9"/>
                  </a:lnTo>
                  <a:lnTo>
                    <a:pt x="7" y="9"/>
                  </a:lnTo>
                  <a:lnTo>
                    <a:pt x="7" y="8"/>
                  </a:lnTo>
                  <a:lnTo>
                    <a:pt x="9" y="8"/>
                  </a:lnTo>
                  <a:lnTo>
                    <a:pt x="9" y="6"/>
                  </a:lnTo>
                  <a:lnTo>
                    <a:pt x="11" y="6"/>
                  </a:lnTo>
                  <a:lnTo>
                    <a:pt x="11" y="4"/>
                  </a:lnTo>
                  <a:lnTo>
                    <a:pt x="11" y="3"/>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sp>
          <p:nvSpPr>
            <p:cNvPr id="20519" name="Freeform 51">
              <a:extLst>
                <a:ext uri="{FF2B5EF4-FFF2-40B4-BE49-F238E27FC236}">
                  <a16:creationId xmlns:a16="http://schemas.microsoft.com/office/drawing/2014/main" id="{2C43EA4E-6D42-5693-3608-75C89150F674}"/>
                </a:ext>
              </a:extLst>
            </p:cNvPr>
            <p:cNvSpPr>
              <a:spLocks noChangeArrowheads="1"/>
            </p:cNvSpPr>
            <p:nvPr/>
          </p:nvSpPr>
          <p:spPr bwMode="auto">
            <a:xfrm>
              <a:off x="1238" y="2071"/>
              <a:ext cx="11" cy="10"/>
            </a:xfrm>
            <a:custGeom>
              <a:avLst/>
              <a:gdLst>
                <a:gd name="T0" fmla="*/ 11 w 11"/>
                <a:gd name="T1" fmla="*/ 3 h 10"/>
                <a:gd name="T2" fmla="*/ 11 w 11"/>
                <a:gd name="T3" fmla="*/ 3 h 10"/>
                <a:gd name="T4" fmla="*/ 11 w 11"/>
                <a:gd name="T5" fmla="*/ 2 h 10"/>
                <a:gd name="T6" fmla="*/ 9 w 11"/>
                <a:gd name="T7" fmla="*/ 2 h 10"/>
                <a:gd name="T8" fmla="*/ 9 w 11"/>
                <a:gd name="T9" fmla="*/ 0 h 10"/>
                <a:gd name="T10" fmla="*/ 7 w 11"/>
                <a:gd name="T11" fmla="*/ 0 h 10"/>
                <a:gd name="T12" fmla="*/ 5 w 11"/>
                <a:gd name="T13" fmla="*/ 0 h 10"/>
                <a:gd name="T14" fmla="*/ 3 w 11"/>
                <a:gd name="T15" fmla="*/ 0 h 10"/>
                <a:gd name="T16" fmla="*/ 1 w 11"/>
                <a:gd name="T17" fmla="*/ 0 h 10"/>
                <a:gd name="T18" fmla="*/ 1 w 11"/>
                <a:gd name="T19" fmla="*/ 2 h 10"/>
                <a:gd name="T20" fmla="*/ 0 w 11"/>
                <a:gd name="T21" fmla="*/ 2 h 10"/>
                <a:gd name="T22" fmla="*/ 0 w 11"/>
                <a:gd name="T23" fmla="*/ 3 h 10"/>
                <a:gd name="T24" fmla="*/ 0 w 11"/>
                <a:gd name="T25" fmla="*/ 5 h 10"/>
                <a:gd name="T26" fmla="*/ 0 w 11"/>
                <a:gd name="T27" fmla="*/ 7 h 10"/>
                <a:gd name="T28" fmla="*/ 0 w 11"/>
                <a:gd name="T29" fmla="*/ 8 h 10"/>
                <a:gd name="T30" fmla="*/ 1 w 11"/>
                <a:gd name="T31" fmla="*/ 8 h 10"/>
                <a:gd name="T32" fmla="*/ 3 w 11"/>
                <a:gd name="T33" fmla="*/ 10 h 10"/>
                <a:gd name="T34" fmla="*/ 5 w 11"/>
                <a:gd name="T35" fmla="*/ 10 h 10"/>
                <a:gd name="T36" fmla="*/ 7 w 11"/>
                <a:gd name="T37" fmla="*/ 10 h 10"/>
                <a:gd name="T38" fmla="*/ 9 w 11"/>
                <a:gd name="T39" fmla="*/ 8 h 10"/>
                <a:gd name="T40" fmla="*/ 11 w 11"/>
                <a:gd name="T41" fmla="*/ 7 h 10"/>
                <a:gd name="T42" fmla="*/ 11 w 11"/>
                <a:gd name="T43" fmla="*/ 5 h 10"/>
                <a:gd name="T44" fmla="*/ 11 w 11"/>
                <a:gd name="T4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0">
                  <a:moveTo>
                    <a:pt x="11" y="3"/>
                  </a:moveTo>
                  <a:lnTo>
                    <a:pt x="11" y="3"/>
                  </a:lnTo>
                  <a:lnTo>
                    <a:pt x="11" y="2"/>
                  </a:lnTo>
                  <a:lnTo>
                    <a:pt x="9" y="2"/>
                  </a:lnTo>
                  <a:lnTo>
                    <a:pt x="9" y="0"/>
                  </a:lnTo>
                  <a:lnTo>
                    <a:pt x="7" y="0"/>
                  </a:lnTo>
                  <a:lnTo>
                    <a:pt x="5" y="0"/>
                  </a:lnTo>
                  <a:lnTo>
                    <a:pt x="3" y="0"/>
                  </a:lnTo>
                  <a:lnTo>
                    <a:pt x="1" y="0"/>
                  </a:lnTo>
                  <a:lnTo>
                    <a:pt x="1" y="2"/>
                  </a:lnTo>
                  <a:lnTo>
                    <a:pt x="0" y="2"/>
                  </a:lnTo>
                  <a:lnTo>
                    <a:pt x="0" y="3"/>
                  </a:lnTo>
                  <a:lnTo>
                    <a:pt x="0" y="5"/>
                  </a:lnTo>
                  <a:lnTo>
                    <a:pt x="0" y="7"/>
                  </a:lnTo>
                  <a:lnTo>
                    <a:pt x="0" y="8"/>
                  </a:lnTo>
                  <a:lnTo>
                    <a:pt x="1" y="8"/>
                  </a:lnTo>
                  <a:lnTo>
                    <a:pt x="3" y="10"/>
                  </a:lnTo>
                  <a:lnTo>
                    <a:pt x="5" y="10"/>
                  </a:lnTo>
                  <a:lnTo>
                    <a:pt x="7" y="10"/>
                  </a:lnTo>
                  <a:lnTo>
                    <a:pt x="9" y="8"/>
                  </a:lnTo>
                  <a:lnTo>
                    <a:pt x="11" y="7"/>
                  </a:lnTo>
                  <a:lnTo>
                    <a:pt x="11" y="5"/>
                  </a:lnTo>
                  <a:lnTo>
                    <a:pt x="11" y="3"/>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sp>
          <p:nvSpPr>
            <p:cNvPr id="20520" name="Freeform 52">
              <a:extLst>
                <a:ext uri="{FF2B5EF4-FFF2-40B4-BE49-F238E27FC236}">
                  <a16:creationId xmlns:a16="http://schemas.microsoft.com/office/drawing/2014/main" id="{810AA9A1-2726-B8F0-8AFA-DBA32BFCF91B}"/>
                </a:ext>
              </a:extLst>
            </p:cNvPr>
            <p:cNvSpPr>
              <a:spLocks noChangeArrowheads="1"/>
            </p:cNvSpPr>
            <p:nvPr/>
          </p:nvSpPr>
          <p:spPr bwMode="auto">
            <a:xfrm>
              <a:off x="1238" y="2135"/>
              <a:ext cx="11" cy="11"/>
            </a:xfrm>
            <a:custGeom>
              <a:avLst/>
              <a:gdLst>
                <a:gd name="T0" fmla="*/ 11 w 11"/>
                <a:gd name="T1" fmla="*/ 4 h 11"/>
                <a:gd name="T2" fmla="*/ 11 w 11"/>
                <a:gd name="T3" fmla="*/ 4 h 11"/>
                <a:gd name="T4" fmla="*/ 11 w 11"/>
                <a:gd name="T5" fmla="*/ 3 h 11"/>
                <a:gd name="T6" fmla="*/ 9 w 11"/>
                <a:gd name="T7" fmla="*/ 3 h 11"/>
                <a:gd name="T8" fmla="*/ 9 w 11"/>
                <a:gd name="T9" fmla="*/ 1 h 11"/>
                <a:gd name="T10" fmla="*/ 7 w 11"/>
                <a:gd name="T11" fmla="*/ 1 h 11"/>
                <a:gd name="T12" fmla="*/ 5 w 11"/>
                <a:gd name="T13" fmla="*/ 0 h 11"/>
                <a:gd name="T14" fmla="*/ 3 w 11"/>
                <a:gd name="T15" fmla="*/ 0 h 11"/>
                <a:gd name="T16" fmla="*/ 3 w 11"/>
                <a:gd name="T17" fmla="*/ 1 h 11"/>
                <a:gd name="T18" fmla="*/ 1 w 11"/>
                <a:gd name="T19" fmla="*/ 1 h 11"/>
                <a:gd name="T20" fmla="*/ 0 w 11"/>
                <a:gd name="T21" fmla="*/ 3 h 11"/>
                <a:gd name="T22" fmla="*/ 0 w 11"/>
                <a:gd name="T23" fmla="*/ 4 h 11"/>
                <a:gd name="T24" fmla="*/ 0 w 11"/>
                <a:gd name="T25" fmla="*/ 6 h 11"/>
                <a:gd name="T26" fmla="*/ 0 w 11"/>
                <a:gd name="T27" fmla="*/ 7 h 11"/>
                <a:gd name="T28" fmla="*/ 1 w 11"/>
                <a:gd name="T29" fmla="*/ 9 h 11"/>
                <a:gd name="T30" fmla="*/ 3 w 11"/>
                <a:gd name="T31" fmla="*/ 9 h 11"/>
                <a:gd name="T32" fmla="*/ 3 w 11"/>
                <a:gd name="T33" fmla="*/ 11 h 11"/>
                <a:gd name="T34" fmla="*/ 5 w 11"/>
                <a:gd name="T35" fmla="*/ 11 h 11"/>
                <a:gd name="T36" fmla="*/ 7 w 11"/>
                <a:gd name="T37" fmla="*/ 9 h 11"/>
                <a:gd name="T38" fmla="*/ 9 w 11"/>
                <a:gd name="T39" fmla="*/ 9 h 11"/>
                <a:gd name="T40" fmla="*/ 9 w 11"/>
                <a:gd name="T41" fmla="*/ 7 h 11"/>
                <a:gd name="T42" fmla="*/ 11 w 11"/>
                <a:gd name="T43" fmla="*/ 7 h 11"/>
                <a:gd name="T44" fmla="*/ 11 w 11"/>
                <a:gd name="T45" fmla="*/ 6 h 11"/>
                <a:gd name="T46" fmla="*/ 11 w 11"/>
                <a:gd name="T4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11">
                  <a:moveTo>
                    <a:pt x="11" y="4"/>
                  </a:moveTo>
                  <a:lnTo>
                    <a:pt x="11" y="4"/>
                  </a:lnTo>
                  <a:lnTo>
                    <a:pt x="11" y="3"/>
                  </a:lnTo>
                  <a:lnTo>
                    <a:pt x="9" y="3"/>
                  </a:lnTo>
                  <a:lnTo>
                    <a:pt x="9" y="1"/>
                  </a:lnTo>
                  <a:lnTo>
                    <a:pt x="7" y="1"/>
                  </a:lnTo>
                  <a:lnTo>
                    <a:pt x="5" y="0"/>
                  </a:lnTo>
                  <a:lnTo>
                    <a:pt x="3" y="0"/>
                  </a:lnTo>
                  <a:lnTo>
                    <a:pt x="3" y="1"/>
                  </a:lnTo>
                  <a:lnTo>
                    <a:pt x="1" y="1"/>
                  </a:lnTo>
                  <a:lnTo>
                    <a:pt x="0" y="3"/>
                  </a:lnTo>
                  <a:lnTo>
                    <a:pt x="0" y="4"/>
                  </a:lnTo>
                  <a:lnTo>
                    <a:pt x="0" y="6"/>
                  </a:lnTo>
                  <a:lnTo>
                    <a:pt x="0" y="7"/>
                  </a:lnTo>
                  <a:lnTo>
                    <a:pt x="1" y="9"/>
                  </a:lnTo>
                  <a:lnTo>
                    <a:pt x="3" y="9"/>
                  </a:lnTo>
                  <a:lnTo>
                    <a:pt x="3" y="11"/>
                  </a:lnTo>
                  <a:lnTo>
                    <a:pt x="5" y="11"/>
                  </a:lnTo>
                  <a:lnTo>
                    <a:pt x="7" y="9"/>
                  </a:lnTo>
                  <a:lnTo>
                    <a:pt x="9" y="9"/>
                  </a:lnTo>
                  <a:lnTo>
                    <a:pt x="9" y="7"/>
                  </a:lnTo>
                  <a:lnTo>
                    <a:pt x="11" y="7"/>
                  </a:lnTo>
                  <a:lnTo>
                    <a:pt x="11" y="6"/>
                  </a:lnTo>
                  <a:lnTo>
                    <a:pt x="11" y="4"/>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grpSp>
      <p:sp>
        <p:nvSpPr>
          <p:cNvPr id="20521" name="Freeform 53">
            <a:extLst>
              <a:ext uri="{FF2B5EF4-FFF2-40B4-BE49-F238E27FC236}">
                <a16:creationId xmlns:a16="http://schemas.microsoft.com/office/drawing/2014/main" id="{99BA11F5-6A88-7632-61CC-907E7172AFF8}"/>
              </a:ext>
            </a:extLst>
          </p:cNvPr>
          <p:cNvSpPr>
            <a:spLocks noChangeArrowheads="1"/>
          </p:cNvSpPr>
          <p:nvPr/>
        </p:nvSpPr>
        <p:spPr bwMode="auto">
          <a:xfrm>
            <a:off x="3486150" y="3679825"/>
            <a:ext cx="69850" cy="69850"/>
          </a:xfrm>
          <a:custGeom>
            <a:avLst/>
            <a:gdLst>
              <a:gd name="T0" fmla="*/ 15 w 32"/>
              <a:gd name="T1" fmla="*/ 25 h 27"/>
              <a:gd name="T2" fmla="*/ 19 w 32"/>
              <a:gd name="T3" fmla="*/ 27 h 27"/>
              <a:gd name="T4" fmla="*/ 21 w 32"/>
              <a:gd name="T5" fmla="*/ 25 h 27"/>
              <a:gd name="T6" fmla="*/ 23 w 32"/>
              <a:gd name="T7" fmla="*/ 25 h 27"/>
              <a:gd name="T8" fmla="*/ 25 w 32"/>
              <a:gd name="T9" fmla="*/ 23 h 27"/>
              <a:gd name="T10" fmla="*/ 27 w 32"/>
              <a:gd name="T11" fmla="*/ 22 h 27"/>
              <a:gd name="T12" fmla="*/ 29 w 32"/>
              <a:gd name="T13" fmla="*/ 20 h 27"/>
              <a:gd name="T14" fmla="*/ 30 w 32"/>
              <a:gd name="T15" fmla="*/ 19 h 27"/>
              <a:gd name="T16" fmla="*/ 30 w 32"/>
              <a:gd name="T17" fmla="*/ 17 h 27"/>
              <a:gd name="T18" fmla="*/ 32 w 32"/>
              <a:gd name="T19" fmla="*/ 16 h 27"/>
              <a:gd name="T20" fmla="*/ 32 w 32"/>
              <a:gd name="T21" fmla="*/ 13 h 27"/>
              <a:gd name="T22" fmla="*/ 32 w 32"/>
              <a:gd name="T23" fmla="*/ 11 h 27"/>
              <a:gd name="T24" fmla="*/ 30 w 32"/>
              <a:gd name="T25" fmla="*/ 10 h 27"/>
              <a:gd name="T26" fmla="*/ 30 w 32"/>
              <a:gd name="T27" fmla="*/ 8 h 27"/>
              <a:gd name="T28" fmla="*/ 29 w 32"/>
              <a:gd name="T29" fmla="*/ 5 h 27"/>
              <a:gd name="T30" fmla="*/ 27 w 32"/>
              <a:gd name="T31" fmla="*/ 3 h 27"/>
              <a:gd name="T32" fmla="*/ 25 w 32"/>
              <a:gd name="T33" fmla="*/ 3 h 27"/>
              <a:gd name="T34" fmla="*/ 23 w 32"/>
              <a:gd name="T35" fmla="*/ 2 h 27"/>
              <a:gd name="T36" fmla="*/ 21 w 32"/>
              <a:gd name="T37" fmla="*/ 0 h 27"/>
              <a:gd name="T38" fmla="*/ 19 w 32"/>
              <a:gd name="T39" fmla="*/ 0 h 27"/>
              <a:gd name="T40" fmla="*/ 15 w 32"/>
              <a:gd name="T41" fmla="*/ 0 h 27"/>
              <a:gd name="T42" fmla="*/ 13 w 32"/>
              <a:gd name="T43" fmla="*/ 0 h 27"/>
              <a:gd name="T44" fmla="*/ 11 w 32"/>
              <a:gd name="T45" fmla="*/ 0 h 27"/>
              <a:gd name="T46" fmla="*/ 9 w 32"/>
              <a:gd name="T47" fmla="*/ 2 h 27"/>
              <a:gd name="T48" fmla="*/ 8 w 32"/>
              <a:gd name="T49" fmla="*/ 3 h 27"/>
              <a:gd name="T50" fmla="*/ 6 w 32"/>
              <a:gd name="T51" fmla="*/ 3 h 27"/>
              <a:gd name="T52" fmla="*/ 4 w 32"/>
              <a:gd name="T53" fmla="*/ 5 h 27"/>
              <a:gd name="T54" fmla="*/ 2 w 32"/>
              <a:gd name="T55" fmla="*/ 8 h 27"/>
              <a:gd name="T56" fmla="*/ 2 w 32"/>
              <a:gd name="T57" fmla="*/ 10 h 27"/>
              <a:gd name="T58" fmla="*/ 0 w 32"/>
              <a:gd name="T59" fmla="*/ 11 h 27"/>
              <a:gd name="T60" fmla="*/ 0 w 32"/>
              <a:gd name="T61" fmla="*/ 13 h 27"/>
              <a:gd name="T62" fmla="*/ 0 w 32"/>
              <a:gd name="T63" fmla="*/ 16 h 27"/>
              <a:gd name="T64" fmla="*/ 2 w 32"/>
              <a:gd name="T65" fmla="*/ 17 h 27"/>
              <a:gd name="T66" fmla="*/ 2 w 32"/>
              <a:gd name="T67" fmla="*/ 19 h 27"/>
              <a:gd name="T68" fmla="*/ 4 w 32"/>
              <a:gd name="T69" fmla="*/ 20 h 27"/>
              <a:gd name="T70" fmla="*/ 6 w 32"/>
              <a:gd name="T71" fmla="*/ 22 h 27"/>
              <a:gd name="T72" fmla="*/ 8 w 32"/>
              <a:gd name="T73" fmla="*/ 23 h 27"/>
              <a:gd name="T74" fmla="*/ 9 w 32"/>
              <a:gd name="T75" fmla="*/ 25 h 27"/>
              <a:gd name="T76" fmla="*/ 11 w 32"/>
              <a:gd name="T77" fmla="*/ 25 h 27"/>
              <a:gd name="T78" fmla="*/ 13 w 32"/>
              <a:gd name="T79" fmla="*/ 27 h 27"/>
              <a:gd name="T80" fmla="*/ 15 w 32"/>
              <a:gd name="T81" fmla="*/ 27 h 27"/>
              <a:gd name="T82" fmla="*/ 15 w 32"/>
              <a:gd name="T8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 h="27">
                <a:moveTo>
                  <a:pt x="15" y="25"/>
                </a:moveTo>
                <a:lnTo>
                  <a:pt x="19" y="27"/>
                </a:lnTo>
                <a:lnTo>
                  <a:pt x="21" y="25"/>
                </a:lnTo>
                <a:lnTo>
                  <a:pt x="23" y="25"/>
                </a:lnTo>
                <a:lnTo>
                  <a:pt x="25" y="23"/>
                </a:lnTo>
                <a:lnTo>
                  <a:pt x="27" y="22"/>
                </a:lnTo>
                <a:lnTo>
                  <a:pt x="29" y="20"/>
                </a:lnTo>
                <a:lnTo>
                  <a:pt x="30" y="19"/>
                </a:lnTo>
                <a:lnTo>
                  <a:pt x="30" y="17"/>
                </a:lnTo>
                <a:lnTo>
                  <a:pt x="32" y="16"/>
                </a:lnTo>
                <a:lnTo>
                  <a:pt x="32" y="13"/>
                </a:lnTo>
                <a:lnTo>
                  <a:pt x="32" y="11"/>
                </a:lnTo>
                <a:lnTo>
                  <a:pt x="30" y="10"/>
                </a:lnTo>
                <a:lnTo>
                  <a:pt x="30" y="8"/>
                </a:lnTo>
                <a:lnTo>
                  <a:pt x="29" y="5"/>
                </a:lnTo>
                <a:lnTo>
                  <a:pt x="27" y="3"/>
                </a:lnTo>
                <a:lnTo>
                  <a:pt x="25" y="3"/>
                </a:lnTo>
                <a:lnTo>
                  <a:pt x="23" y="2"/>
                </a:lnTo>
                <a:lnTo>
                  <a:pt x="21" y="0"/>
                </a:lnTo>
                <a:lnTo>
                  <a:pt x="19" y="0"/>
                </a:lnTo>
                <a:lnTo>
                  <a:pt x="15" y="0"/>
                </a:lnTo>
                <a:lnTo>
                  <a:pt x="13" y="0"/>
                </a:lnTo>
                <a:lnTo>
                  <a:pt x="11" y="0"/>
                </a:lnTo>
                <a:lnTo>
                  <a:pt x="9" y="2"/>
                </a:lnTo>
                <a:lnTo>
                  <a:pt x="8" y="3"/>
                </a:lnTo>
                <a:lnTo>
                  <a:pt x="6" y="3"/>
                </a:lnTo>
                <a:lnTo>
                  <a:pt x="4" y="5"/>
                </a:lnTo>
                <a:lnTo>
                  <a:pt x="2" y="8"/>
                </a:lnTo>
                <a:lnTo>
                  <a:pt x="2" y="10"/>
                </a:lnTo>
                <a:lnTo>
                  <a:pt x="0" y="11"/>
                </a:lnTo>
                <a:lnTo>
                  <a:pt x="0" y="13"/>
                </a:lnTo>
                <a:lnTo>
                  <a:pt x="0" y="16"/>
                </a:lnTo>
                <a:lnTo>
                  <a:pt x="2" y="17"/>
                </a:lnTo>
                <a:lnTo>
                  <a:pt x="2" y="19"/>
                </a:lnTo>
                <a:lnTo>
                  <a:pt x="4" y="20"/>
                </a:lnTo>
                <a:lnTo>
                  <a:pt x="6" y="22"/>
                </a:lnTo>
                <a:lnTo>
                  <a:pt x="8" y="23"/>
                </a:lnTo>
                <a:lnTo>
                  <a:pt x="9" y="25"/>
                </a:lnTo>
                <a:lnTo>
                  <a:pt x="11" y="25"/>
                </a:lnTo>
                <a:lnTo>
                  <a:pt x="13" y="27"/>
                </a:lnTo>
                <a:lnTo>
                  <a:pt x="15" y="27"/>
                </a:lnTo>
                <a:lnTo>
                  <a:pt x="15" y="25"/>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sp>
        <p:nvSpPr>
          <p:cNvPr id="20522" name="Line 54">
            <a:extLst>
              <a:ext uri="{FF2B5EF4-FFF2-40B4-BE49-F238E27FC236}">
                <a16:creationId xmlns:a16="http://schemas.microsoft.com/office/drawing/2014/main" id="{DAD01AD4-A64D-9EA3-FF2E-77D9AD6F390A}"/>
              </a:ext>
            </a:extLst>
          </p:cNvPr>
          <p:cNvSpPr>
            <a:spLocks noChangeShapeType="1"/>
          </p:cNvSpPr>
          <p:nvPr/>
        </p:nvSpPr>
        <p:spPr bwMode="auto">
          <a:xfrm flipH="1">
            <a:off x="2560638" y="1657350"/>
            <a:ext cx="1330325" cy="1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3" name="Freeform 55">
            <a:extLst>
              <a:ext uri="{FF2B5EF4-FFF2-40B4-BE49-F238E27FC236}">
                <a16:creationId xmlns:a16="http://schemas.microsoft.com/office/drawing/2014/main" id="{4D76CC37-A52E-A563-FAD3-7F8776FE95B6}"/>
              </a:ext>
            </a:extLst>
          </p:cNvPr>
          <p:cNvSpPr>
            <a:spLocks noChangeArrowheads="1"/>
          </p:cNvSpPr>
          <p:nvPr/>
        </p:nvSpPr>
        <p:spPr bwMode="auto">
          <a:xfrm>
            <a:off x="3660775" y="1952625"/>
            <a:ext cx="76200" cy="66675"/>
          </a:xfrm>
          <a:custGeom>
            <a:avLst/>
            <a:gdLst>
              <a:gd name="T0" fmla="*/ 15 w 30"/>
              <a:gd name="T1" fmla="*/ 24 h 26"/>
              <a:gd name="T2" fmla="*/ 19 w 30"/>
              <a:gd name="T3" fmla="*/ 26 h 26"/>
              <a:gd name="T4" fmla="*/ 21 w 30"/>
              <a:gd name="T5" fmla="*/ 24 h 26"/>
              <a:gd name="T6" fmla="*/ 23 w 30"/>
              <a:gd name="T7" fmla="*/ 24 h 26"/>
              <a:gd name="T8" fmla="*/ 25 w 30"/>
              <a:gd name="T9" fmla="*/ 23 h 26"/>
              <a:gd name="T10" fmla="*/ 26 w 30"/>
              <a:gd name="T11" fmla="*/ 21 h 26"/>
              <a:gd name="T12" fmla="*/ 28 w 30"/>
              <a:gd name="T13" fmla="*/ 20 h 26"/>
              <a:gd name="T14" fmla="*/ 30 w 30"/>
              <a:gd name="T15" fmla="*/ 18 h 26"/>
              <a:gd name="T16" fmla="*/ 30 w 30"/>
              <a:gd name="T17" fmla="*/ 17 h 26"/>
              <a:gd name="T18" fmla="*/ 30 w 30"/>
              <a:gd name="T19" fmla="*/ 15 h 26"/>
              <a:gd name="T20" fmla="*/ 30 w 30"/>
              <a:gd name="T21" fmla="*/ 14 h 26"/>
              <a:gd name="T22" fmla="*/ 30 w 30"/>
              <a:gd name="T23" fmla="*/ 10 h 26"/>
              <a:gd name="T24" fmla="*/ 30 w 30"/>
              <a:gd name="T25" fmla="*/ 9 h 26"/>
              <a:gd name="T26" fmla="*/ 30 w 30"/>
              <a:gd name="T27" fmla="*/ 7 h 26"/>
              <a:gd name="T28" fmla="*/ 28 w 30"/>
              <a:gd name="T29" fmla="*/ 6 h 26"/>
              <a:gd name="T30" fmla="*/ 26 w 30"/>
              <a:gd name="T31" fmla="*/ 4 h 26"/>
              <a:gd name="T32" fmla="*/ 25 w 30"/>
              <a:gd name="T33" fmla="*/ 3 h 26"/>
              <a:gd name="T34" fmla="*/ 23 w 30"/>
              <a:gd name="T35" fmla="*/ 1 h 26"/>
              <a:gd name="T36" fmla="*/ 21 w 30"/>
              <a:gd name="T37" fmla="*/ 1 h 26"/>
              <a:gd name="T38" fmla="*/ 19 w 30"/>
              <a:gd name="T39" fmla="*/ 0 h 26"/>
              <a:gd name="T40" fmla="*/ 15 w 30"/>
              <a:gd name="T41" fmla="*/ 0 h 26"/>
              <a:gd name="T42" fmla="*/ 13 w 30"/>
              <a:gd name="T43" fmla="*/ 0 h 26"/>
              <a:gd name="T44" fmla="*/ 11 w 30"/>
              <a:gd name="T45" fmla="*/ 1 h 26"/>
              <a:gd name="T46" fmla="*/ 7 w 30"/>
              <a:gd name="T47" fmla="*/ 1 h 26"/>
              <a:gd name="T48" fmla="*/ 5 w 30"/>
              <a:gd name="T49" fmla="*/ 3 h 26"/>
              <a:gd name="T50" fmla="*/ 3 w 30"/>
              <a:gd name="T51" fmla="*/ 4 h 26"/>
              <a:gd name="T52" fmla="*/ 2 w 30"/>
              <a:gd name="T53" fmla="*/ 6 h 26"/>
              <a:gd name="T54" fmla="*/ 2 w 30"/>
              <a:gd name="T55" fmla="*/ 7 h 26"/>
              <a:gd name="T56" fmla="*/ 0 w 30"/>
              <a:gd name="T57" fmla="*/ 9 h 26"/>
              <a:gd name="T58" fmla="*/ 0 w 30"/>
              <a:gd name="T59" fmla="*/ 10 h 26"/>
              <a:gd name="T60" fmla="*/ 0 w 30"/>
              <a:gd name="T61" fmla="*/ 14 h 26"/>
              <a:gd name="T62" fmla="*/ 0 w 30"/>
              <a:gd name="T63" fmla="*/ 15 h 26"/>
              <a:gd name="T64" fmla="*/ 0 w 30"/>
              <a:gd name="T65" fmla="*/ 17 h 26"/>
              <a:gd name="T66" fmla="*/ 2 w 30"/>
              <a:gd name="T67" fmla="*/ 18 h 26"/>
              <a:gd name="T68" fmla="*/ 2 w 30"/>
              <a:gd name="T69" fmla="*/ 20 h 26"/>
              <a:gd name="T70" fmla="*/ 3 w 30"/>
              <a:gd name="T71" fmla="*/ 21 h 26"/>
              <a:gd name="T72" fmla="*/ 5 w 30"/>
              <a:gd name="T73" fmla="*/ 23 h 26"/>
              <a:gd name="T74" fmla="*/ 7 w 30"/>
              <a:gd name="T75" fmla="*/ 24 h 26"/>
              <a:gd name="T76" fmla="*/ 11 w 30"/>
              <a:gd name="T77" fmla="*/ 24 h 26"/>
              <a:gd name="T78" fmla="*/ 13 w 30"/>
              <a:gd name="T79" fmla="*/ 26 h 26"/>
              <a:gd name="T80" fmla="*/ 15 w 30"/>
              <a:gd name="T81" fmla="*/ 26 h 26"/>
              <a:gd name="T82" fmla="*/ 15 w 30"/>
              <a:gd name="T8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 h="26">
                <a:moveTo>
                  <a:pt x="15" y="24"/>
                </a:moveTo>
                <a:lnTo>
                  <a:pt x="19" y="26"/>
                </a:lnTo>
                <a:lnTo>
                  <a:pt x="21" y="24"/>
                </a:lnTo>
                <a:lnTo>
                  <a:pt x="23" y="24"/>
                </a:lnTo>
                <a:lnTo>
                  <a:pt x="25" y="23"/>
                </a:lnTo>
                <a:lnTo>
                  <a:pt x="26" y="21"/>
                </a:lnTo>
                <a:lnTo>
                  <a:pt x="28" y="20"/>
                </a:lnTo>
                <a:lnTo>
                  <a:pt x="30" y="18"/>
                </a:lnTo>
                <a:lnTo>
                  <a:pt x="30" y="17"/>
                </a:lnTo>
                <a:lnTo>
                  <a:pt x="30" y="15"/>
                </a:lnTo>
                <a:lnTo>
                  <a:pt x="30" y="14"/>
                </a:lnTo>
                <a:lnTo>
                  <a:pt x="30" y="10"/>
                </a:lnTo>
                <a:lnTo>
                  <a:pt x="30" y="9"/>
                </a:lnTo>
                <a:lnTo>
                  <a:pt x="30" y="7"/>
                </a:lnTo>
                <a:lnTo>
                  <a:pt x="28" y="6"/>
                </a:lnTo>
                <a:lnTo>
                  <a:pt x="26" y="4"/>
                </a:lnTo>
                <a:lnTo>
                  <a:pt x="25" y="3"/>
                </a:lnTo>
                <a:lnTo>
                  <a:pt x="23" y="1"/>
                </a:lnTo>
                <a:lnTo>
                  <a:pt x="21" y="1"/>
                </a:lnTo>
                <a:lnTo>
                  <a:pt x="19" y="0"/>
                </a:lnTo>
                <a:lnTo>
                  <a:pt x="15" y="0"/>
                </a:lnTo>
                <a:lnTo>
                  <a:pt x="13" y="0"/>
                </a:lnTo>
                <a:lnTo>
                  <a:pt x="11" y="1"/>
                </a:lnTo>
                <a:lnTo>
                  <a:pt x="7" y="1"/>
                </a:lnTo>
                <a:lnTo>
                  <a:pt x="5" y="3"/>
                </a:lnTo>
                <a:lnTo>
                  <a:pt x="3" y="4"/>
                </a:lnTo>
                <a:lnTo>
                  <a:pt x="2" y="6"/>
                </a:lnTo>
                <a:lnTo>
                  <a:pt x="2" y="7"/>
                </a:lnTo>
                <a:lnTo>
                  <a:pt x="0" y="9"/>
                </a:lnTo>
                <a:lnTo>
                  <a:pt x="0" y="10"/>
                </a:lnTo>
                <a:lnTo>
                  <a:pt x="0" y="14"/>
                </a:lnTo>
                <a:lnTo>
                  <a:pt x="0" y="15"/>
                </a:lnTo>
                <a:lnTo>
                  <a:pt x="0" y="17"/>
                </a:lnTo>
                <a:lnTo>
                  <a:pt x="2" y="18"/>
                </a:lnTo>
                <a:lnTo>
                  <a:pt x="2" y="20"/>
                </a:lnTo>
                <a:lnTo>
                  <a:pt x="3" y="21"/>
                </a:lnTo>
                <a:lnTo>
                  <a:pt x="5" y="23"/>
                </a:lnTo>
                <a:lnTo>
                  <a:pt x="7" y="24"/>
                </a:lnTo>
                <a:lnTo>
                  <a:pt x="11" y="24"/>
                </a:lnTo>
                <a:lnTo>
                  <a:pt x="13" y="26"/>
                </a:lnTo>
                <a:lnTo>
                  <a:pt x="15" y="26"/>
                </a:lnTo>
                <a:lnTo>
                  <a:pt x="15" y="24"/>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sp>
        <p:nvSpPr>
          <p:cNvPr id="20524" name="Rectangle 56">
            <a:extLst>
              <a:ext uri="{FF2B5EF4-FFF2-40B4-BE49-F238E27FC236}">
                <a16:creationId xmlns:a16="http://schemas.microsoft.com/office/drawing/2014/main" id="{423C1D63-94C9-CF33-977F-73B92BE76EAC}"/>
              </a:ext>
            </a:extLst>
          </p:cNvPr>
          <p:cNvSpPr>
            <a:spLocks noChangeArrowheads="1"/>
          </p:cNvSpPr>
          <p:nvPr/>
        </p:nvSpPr>
        <p:spPr bwMode="auto">
          <a:xfrm>
            <a:off x="6970713" y="2130425"/>
            <a:ext cx="190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0000"/>
                </a:solidFill>
                <a:ea typeface="宋体" panose="02010600030101010101" pitchFamily="2" charset="-122"/>
              </a:rPr>
              <a:t>M</a:t>
            </a:r>
            <a:endParaRPr lang="en-US" altLang="zh-CN" sz="1800">
              <a:latin typeface="Times New Roman" panose="02020603050405020304" pitchFamily="18" charset="0"/>
              <a:ea typeface="宋体" panose="02010600030101010101" pitchFamily="2" charset="-122"/>
            </a:endParaRPr>
          </a:p>
        </p:txBody>
      </p:sp>
      <p:sp>
        <p:nvSpPr>
          <p:cNvPr id="20525" name="Rectangle 57">
            <a:extLst>
              <a:ext uri="{FF2B5EF4-FFF2-40B4-BE49-F238E27FC236}">
                <a16:creationId xmlns:a16="http://schemas.microsoft.com/office/drawing/2014/main" id="{00481E59-1B24-DB1E-4D80-762A150B1C35}"/>
              </a:ext>
            </a:extLst>
          </p:cNvPr>
          <p:cNvSpPr>
            <a:spLocks noChangeArrowheads="1"/>
          </p:cNvSpPr>
          <p:nvPr/>
        </p:nvSpPr>
        <p:spPr bwMode="auto">
          <a:xfrm>
            <a:off x="6975475" y="2520950"/>
            <a:ext cx="165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0000"/>
                </a:solidFill>
                <a:ea typeface="宋体" panose="02010600030101010101" pitchFamily="2" charset="-122"/>
              </a:rPr>
              <a:t>U</a:t>
            </a:r>
            <a:endParaRPr lang="en-US" altLang="zh-CN" sz="1800">
              <a:latin typeface="Times New Roman" panose="02020603050405020304" pitchFamily="18" charset="0"/>
              <a:ea typeface="宋体" panose="02010600030101010101" pitchFamily="2" charset="-122"/>
            </a:endParaRPr>
          </a:p>
        </p:txBody>
      </p:sp>
      <p:sp>
        <p:nvSpPr>
          <p:cNvPr id="20526" name="Rectangle 58">
            <a:extLst>
              <a:ext uri="{FF2B5EF4-FFF2-40B4-BE49-F238E27FC236}">
                <a16:creationId xmlns:a16="http://schemas.microsoft.com/office/drawing/2014/main" id="{D525CD3A-059E-4AC9-684A-3617A44465B5}"/>
              </a:ext>
            </a:extLst>
          </p:cNvPr>
          <p:cNvSpPr>
            <a:spLocks noChangeArrowheads="1"/>
          </p:cNvSpPr>
          <p:nvPr/>
        </p:nvSpPr>
        <p:spPr bwMode="auto">
          <a:xfrm>
            <a:off x="6983413" y="2992438"/>
            <a:ext cx="152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0000"/>
                </a:solidFill>
                <a:ea typeface="宋体" panose="02010600030101010101" pitchFamily="2" charset="-122"/>
              </a:rPr>
              <a:t>X</a:t>
            </a:r>
            <a:endParaRPr lang="en-US" altLang="zh-CN" sz="1800">
              <a:latin typeface="Times New Roman" panose="02020603050405020304" pitchFamily="18" charset="0"/>
              <a:ea typeface="宋体" panose="02010600030101010101" pitchFamily="2" charset="-122"/>
            </a:endParaRPr>
          </a:p>
        </p:txBody>
      </p:sp>
      <p:sp>
        <p:nvSpPr>
          <p:cNvPr id="20527" name="Freeform 59">
            <a:extLst>
              <a:ext uri="{FF2B5EF4-FFF2-40B4-BE49-F238E27FC236}">
                <a16:creationId xmlns:a16="http://schemas.microsoft.com/office/drawing/2014/main" id="{ED184AAD-8E15-AEA9-ED89-FD364068AFE5}"/>
              </a:ext>
            </a:extLst>
          </p:cNvPr>
          <p:cNvSpPr>
            <a:spLocks noChangeArrowheads="1"/>
          </p:cNvSpPr>
          <p:nvPr/>
        </p:nvSpPr>
        <p:spPr bwMode="auto">
          <a:xfrm>
            <a:off x="6602413" y="1700213"/>
            <a:ext cx="82550" cy="93662"/>
          </a:xfrm>
          <a:custGeom>
            <a:avLst/>
            <a:gdLst>
              <a:gd name="T0" fmla="*/ 15 w 32"/>
              <a:gd name="T1" fmla="*/ 45 h 45"/>
              <a:gd name="T2" fmla="*/ 19 w 32"/>
              <a:gd name="T3" fmla="*/ 45 h 45"/>
              <a:gd name="T4" fmla="*/ 21 w 32"/>
              <a:gd name="T5" fmla="*/ 45 h 45"/>
              <a:gd name="T6" fmla="*/ 23 w 32"/>
              <a:gd name="T7" fmla="*/ 42 h 45"/>
              <a:gd name="T8" fmla="*/ 24 w 32"/>
              <a:gd name="T9" fmla="*/ 40 h 45"/>
              <a:gd name="T10" fmla="*/ 26 w 32"/>
              <a:gd name="T11" fmla="*/ 40 h 45"/>
              <a:gd name="T12" fmla="*/ 28 w 32"/>
              <a:gd name="T13" fmla="*/ 37 h 45"/>
              <a:gd name="T14" fmla="*/ 30 w 32"/>
              <a:gd name="T15" fmla="*/ 34 h 45"/>
              <a:gd name="T16" fmla="*/ 30 w 32"/>
              <a:gd name="T17" fmla="*/ 29 h 45"/>
              <a:gd name="T18" fmla="*/ 30 w 32"/>
              <a:gd name="T19" fmla="*/ 26 h 45"/>
              <a:gd name="T20" fmla="*/ 32 w 32"/>
              <a:gd name="T21" fmla="*/ 24 h 45"/>
              <a:gd name="T22" fmla="*/ 30 w 32"/>
              <a:gd name="T23" fmla="*/ 18 h 45"/>
              <a:gd name="T24" fmla="*/ 30 w 32"/>
              <a:gd name="T25" fmla="*/ 16 h 45"/>
              <a:gd name="T26" fmla="*/ 30 w 32"/>
              <a:gd name="T27" fmla="*/ 13 h 45"/>
              <a:gd name="T28" fmla="*/ 28 w 32"/>
              <a:gd name="T29" fmla="*/ 10 h 45"/>
              <a:gd name="T30" fmla="*/ 26 w 32"/>
              <a:gd name="T31" fmla="*/ 8 h 45"/>
              <a:gd name="T32" fmla="*/ 24 w 32"/>
              <a:gd name="T33" fmla="*/ 5 h 45"/>
              <a:gd name="T34" fmla="*/ 23 w 32"/>
              <a:gd name="T35" fmla="*/ 2 h 45"/>
              <a:gd name="T36" fmla="*/ 21 w 32"/>
              <a:gd name="T37" fmla="*/ 2 h 45"/>
              <a:gd name="T38" fmla="*/ 19 w 32"/>
              <a:gd name="T39" fmla="*/ 0 h 45"/>
              <a:gd name="T40" fmla="*/ 15 w 32"/>
              <a:gd name="T41" fmla="*/ 0 h 45"/>
              <a:gd name="T42" fmla="*/ 13 w 32"/>
              <a:gd name="T43" fmla="*/ 0 h 45"/>
              <a:gd name="T44" fmla="*/ 11 w 32"/>
              <a:gd name="T45" fmla="*/ 2 h 45"/>
              <a:gd name="T46" fmla="*/ 7 w 32"/>
              <a:gd name="T47" fmla="*/ 2 h 45"/>
              <a:gd name="T48" fmla="*/ 5 w 32"/>
              <a:gd name="T49" fmla="*/ 5 h 45"/>
              <a:gd name="T50" fmla="*/ 3 w 32"/>
              <a:gd name="T51" fmla="*/ 8 h 45"/>
              <a:gd name="T52" fmla="*/ 1 w 32"/>
              <a:gd name="T53" fmla="*/ 10 h 45"/>
              <a:gd name="T54" fmla="*/ 1 w 32"/>
              <a:gd name="T55" fmla="*/ 13 h 45"/>
              <a:gd name="T56" fmla="*/ 0 w 32"/>
              <a:gd name="T57" fmla="*/ 16 h 45"/>
              <a:gd name="T58" fmla="*/ 0 w 32"/>
              <a:gd name="T59" fmla="*/ 18 h 45"/>
              <a:gd name="T60" fmla="*/ 0 w 32"/>
              <a:gd name="T61" fmla="*/ 24 h 45"/>
              <a:gd name="T62" fmla="*/ 0 w 32"/>
              <a:gd name="T63" fmla="*/ 26 h 45"/>
              <a:gd name="T64" fmla="*/ 0 w 32"/>
              <a:gd name="T65" fmla="*/ 29 h 45"/>
              <a:gd name="T66" fmla="*/ 1 w 32"/>
              <a:gd name="T67" fmla="*/ 34 h 45"/>
              <a:gd name="T68" fmla="*/ 1 w 32"/>
              <a:gd name="T69" fmla="*/ 37 h 45"/>
              <a:gd name="T70" fmla="*/ 3 w 32"/>
              <a:gd name="T71" fmla="*/ 40 h 45"/>
              <a:gd name="T72" fmla="*/ 5 w 32"/>
              <a:gd name="T73" fmla="*/ 40 h 45"/>
              <a:gd name="T74" fmla="*/ 7 w 32"/>
              <a:gd name="T75" fmla="*/ 42 h 45"/>
              <a:gd name="T76" fmla="*/ 11 w 32"/>
              <a:gd name="T77" fmla="*/ 45 h 45"/>
              <a:gd name="T78" fmla="*/ 13 w 32"/>
              <a:gd name="T79" fmla="*/ 45 h 45"/>
              <a:gd name="T80" fmla="*/ 15 w 32"/>
              <a:gd name="T8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 h="45">
                <a:moveTo>
                  <a:pt x="15" y="45"/>
                </a:moveTo>
                <a:lnTo>
                  <a:pt x="19" y="45"/>
                </a:lnTo>
                <a:lnTo>
                  <a:pt x="21" y="45"/>
                </a:lnTo>
                <a:lnTo>
                  <a:pt x="23" y="42"/>
                </a:lnTo>
                <a:lnTo>
                  <a:pt x="24" y="40"/>
                </a:lnTo>
                <a:lnTo>
                  <a:pt x="26" y="40"/>
                </a:lnTo>
                <a:lnTo>
                  <a:pt x="28" y="37"/>
                </a:lnTo>
                <a:lnTo>
                  <a:pt x="30" y="34"/>
                </a:lnTo>
                <a:lnTo>
                  <a:pt x="30" y="29"/>
                </a:lnTo>
                <a:lnTo>
                  <a:pt x="30" y="26"/>
                </a:lnTo>
                <a:lnTo>
                  <a:pt x="32" y="24"/>
                </a:lnTo>
                <a:lnTo>
                  <a:pt x="30" y="18"/>
                </a:lnTo>
                <a:lnTo>
                  <a:pt x="30" y="16"/>
                </a:lnTo>
                <a:lnTo>
                  <a:pt x="30" y="13"/>
                </a:lnTo>
                <a:lnTo>
                  <a:pt x="28" y="10"/>
                </a:lnTo>
                <a:lnTo>
                  <a:pt x="26" y="8"/>
                </a:lnTo>
                <a:lnTo>
                  <a:pt x="24" y="5"/>
                </a:lnTo>
                <a:lnTo>
                  <a:pt x="23" y="2"/>
                </a:lnTo>
                <a:lnTo>
                  <a:pt x="21" y="2"/>
                </a:lnTo>
                <a:lnTo>
                  <a:pt x="19" y="0"/>
                </a:lnTo>
                <a:lnTo>
                  <a:pt x="15" y="0"/>
                </a:lnTo>
                <a:lnTo>
                  <a:pt x="13" y="0"/>
                </a:lnTo>
                <a:lnTo>
                  <a:pt x="11" y="2"/>
                </a:lnTo>
                <a:lnTo>
                  <a:pt x="7" y="2"/>
                </a:lnTo>
                <a:lnTo>
                  <a:pt x="5" y="5"/>
                </a:lnTo>
                <a:lnTo>
                  <a:pt x="3" y="8"/>
                </a:lnTo>
                <a:lnTo>
                  <a:pt x="1" y="10"/>
                </a:lnTo>
                <a:lnTo>
                  <a:pt x="1" y="13"/>
                </a:lnTo>
                <a:lnTo>
                  <a:pt x="0" y="16"/>
                </a:lnTo>
                <a:lnTo>
                  <a:pt x="0" y="18"/>
                </a:lnTo>
                <a:lnTo>
                  <a:pt x="0" y="24"/>
                </a:lnTo>
                <a:lnTo>
                  <a:pt x="0" y="26"/>
                </a:lnTo>
                <a:lnTo>
                  <a:pt x="0" y="29"/>
                </a:lnTo>
                <a:lnTo>
                  <a:pt x="1" y="34"/>
                </a:lnTo>
                <a:lnTo>
                  <a:pt x="1" y="37"/>
                </a:lnTo>
                <a:lnTo>
                  <a:pt x="3" y="40"/>
                </a:lnTo>
                <a:lnTo>
                  <a:pt x="5" y="40"/>
                </a:lnTo>
                <a:lnTo>
                  <a:pt x="7" y="42"/>
                </a:lnTo>
                <a:lnTo>
                  <a:pt x="11" y="45"/>
                </a:lnTo>
                <a:lnTo>
                  <a:pt x="13" y="45"/>
                </a:lnTo>
                <a:lnTo>
                  <a:pt x="1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panose="02010600030101010101" pitchFamily="2" charset="-122"/>
            </a:endParaRPr>
          </a:p>
        </p:txBody>
      </p:sp>
      <p:sp>
        <p:nvSpPr>
          <p:cNvPr id="20528" name="Freeform 60">
            <a:extLst>
              <a:ext uri="{FF2B5EF4-FFF2-40B4-BE49-F238E27FC236}">
                <a16:creationId xmlns:a16="http://schemas.microsoft.com/office/drawing/2014/main" id="{71AD2AC3-9FC4-16FC-ECA5-B3201D766B78}"/>
              </a:ext>
            </a:extLst>
          </p:cNvPr>
          <p:cNvSpPr>
            <a:spLocks noChangeArrowheads="1"/>
          </p:cNvSpPr>
          <p:nvPr/>
        </p:nvSpPr>
        <p:spPr bwMode="auto">
          <a:xfrm>
            <a:off x="6411913" y="2184400"/>
            <a:ext cx="82550" cy="93663"/>
          </a:xfrm>
          <a:custGeom>
            <a:avLst/>
            <a:gdLst>
              <a:gd name="T0" fmla="*/ 15 w 32"/>
              <a:gd name="T1" fmla="*/ 45 h 45"/>
              <a:gd name="T2" fmla="*/ 19 w 32"/>
              <a:gd name="T3" fmla="*/ 45 h 45"/>
              <a:gd name="T4" fmla="*/ 21 w 32"/>
              <a:gd name="T5" fmla="*/ 45 h 45"/>
              <a:gd name="T6" fmla="*/ 23 w 32"/>
              <a:gd name="T7" fmla="*/ 42 h 45"/>
              <a:gd name="T8" fmla="*/ 27 w 32"/>
              <a:gd name="T9" fmla="*/ 40 h 45"/>
              <a:gd name="T10" fmla="*/ 29 w 32"/>
              <a:gd name="T11" fmla="*/ 37 h 45"/>
              <a:gd name="T12" fmla="*/ 30 w 32"/>
              <a:gd name="T13" fmla="*/ 34 h 45"/>
              <a:gd name="T14" fmla="*/ 32 w 32"/>
              <a:gd name="T15" fmla="*/ 29 h 45"/>
              <a:gd name="T16" fmla="*/ 32 w 32"/>
              <a:gd name="T17" fmla="*/ 26 h 45"/>
              <a:gd name="T18" fmla="*/ 32 w 32"/>
              <a:gd name="T19" fmla="*/ 24 h 45"/>
              <a:gd name="T20" fmla="*/ 32 w 32"/>
              <a:gd name="T21" fmla="*/ 18 h 45"/>
              <a:gd name="T22" fmla="*/ 32 w 32"/>
              <a:gd name="T23" fmla="*/ 16 h 45"/>
              <a:gd name="T24" fmla="*/ 30 w 32"/>
              <a:gd name="T25" fmla="*/ 13 h 45"/>
              <a:gd name="T26" fmla="*/ 29 w 32"/>
              <a:gd name="T27" fmla="*/ 10 h 45"/>
              <a:gd name="T28" fmla="*/ 27 w 32"/>
              <a:gd name="T29" fmla="*/ 8 h 45"/>
              <a:gd name="T30" fmla="*/ 27 w 32"/>
              <a:gd name="T31" fmla="*/ 5 h 45"/>
              <a:gd name="T32" fmla="*/ 23 w 32"/>
              <a:gd name="T33" fmla="*/ 2 h 45"/>
              <a:gd name="T34" fmla="*/ 21 w 32"/>
              <a:gd name="T35" fmla="*/ 2 h 45"/>
              <a:gd name="T36" fmla="*/ 19 w 32"/>
              <a:gd name="T37" fmla="*/ 0 h 45"/>
              <a:gd name="T38" fmla="*/ 17 w 32"/>
              <a:gd name="T39" fmla="*/ 0 h 45"/>
              <a:gd name="T40" fmla="*/ 13 w 32"/>
              <a:gd name="T41" fmla="*/ 0 h 45"/>
              <a:gd name="T42" fmla="*/ 11 w 32"/>
              <a:gd name="T43" fmla="*/ 2 h 45"/>
              <a:gd name="T44" fmla="*/ 9 w 32"/>
              <a:gd name="T45" fmla="*/ 2 h 45"/>
              <a:gd name="T46" fmla="*/ 7 w 32"/>
              <a:gd name="T47" fmla="*/ 5 h 45"/>
              <a:gd name="T48" fmla="*/ 6 w 32"/>
              <a:gd name="T49" fmla="*/ 8 h 45"/>
              <a:gd name="T50" fmla="*/ 4 w 32"/>
              <a:gd name="T51" fmla="*/ 10 h 45"/>
              <a:gd name="T52" fmla="*/ 2 w 32"/>
              <a:gd name="T53" fmla="*/ 13 h 45"/>
              <a:gd name="T54" fmla="*/ 2 w 32"/>
              <a:gd name="T55" fmla="*/ 16 h 45"/>
              <a:gd name="T56" fmla="*/ 0 w 32"/>
              <a:gd name="T57" fmla="*/ 18 h 45"/>
              <a:gd name="T58" fmla="*/ 0 w 32"/>
              <a:gd name="T59" fmla="*/ 24 h 45"/>
              <a:gd name="T60" fmla="*/ 0 w 32"/>
              <a:gd name="T61" fmla="*/ 26 h 45"/>
              <a:gd name="T62" fmla="*/ 2 w 32"/>
              <a:gd name="T63" fmla="*/ 29 h 45"/>
              <a:gd name="T64" fmla="*/ 2 w 32"/>
              <a:gd name="T65" fmla="*/ 34 h 45"/>
              <a:gd name="T66" fmla="*/ 4 w 32"/>
              <a:gd name="T67" fmla="*/ 37 h 45"/>
              <a:gd name="T68" fmla="*/ 6 w 32"/>
              <a:gd name="T69" fmla="*/ 40 h 45"/>
              <a:gd name="T70" fmla="*/ 7 w 32"/>
              <a:gd name="T71" fmla="*/ 40 h 45"/>
              <a:gd name="T72" fmla="*/ 9 w 32"/>
              <a:gd name="T73" fmla="*/ 42 h 45"/>
              <a:gd name="T74" fmla="*/ 11 w 32"/>
              <a:gd name="T75" fmla="*/ 45 h 45"/>
              <a:gd name="T76" fmla="*/ 13 w 32"/>
              <a:gd name="T77" fmla="*/ 45 h 45"/>
              <a:gd name="T78" fmla="*/ 17 w 32"/>
              <a:gd name="T79" fmla="*/ 45 h 45"/>
              <a:gd name="T80" fmla="*/ 15 w 32"/>
              <a:gd name="T8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 h="45">
                <a:moveTo>
                  <a:pt x="15" y="45"/>
                </a:moveTo>
                <a:lnTo>
                  <a:pt x="19" y="45"/>
                </a:lnTo>
                <a:lnTo>
                  <a:pt x="21" y="45"/>
                </a:lnTo>
                <a:lnTo>
                  <a:pt x="23" y="42"/>
                </a:lnTo>
                <a:lnTo>
                  <a:pt x="27" y="40"/>
                </a:lnTo>
                <a:lnTo>
                  <a:pt x="29" y="37"/>
                </a:lnTo>
                <a:lnTo>
                  <a:pt x="30" y="34"/>
                </a:lnTo>
                <a:lnTo>
                  <a:pt x="32" y="29"/>
                </a:lnTo>
                <a:lnTo>
                  <a:pt x="32" y="26"/>
                </a:lnTo>
                <a:lnTo>
                  <a:pt x="32" y="24"/>
                </a:lnTo>
                <a:lnTo>
                  <a:pt x="32" y="18"/>
                </a:lnTo>
                <a:lnTo>
                  <a:pt x="32" y="16"/>
                </a:lnTo>
                <a:lnTo>
                  <a:pt x="30" y="13"/>
                </a:lnTo>
                <a:lnTo>
                  <a:pt x="29" y="10"/>
                </a:lnTo>
                <a:lnTo>
                  <a:pt x="27" y="8"/>
                </a:lnTo>
                <a:lnTo>
                  <a:pt x="27" y="5"/>
                </a:lnTo>
                <a:lnTo>
                  <a:pt x="23" y="2"/>
                </a:lnTo>
                <a:lnTo>
                  <a:pt x="21" y="2"/>
                </a:lnTo>
                <a:lnTo>
                  <a:pt x="19" y="0"/>
                </a:lnTo>
                <a:lnTo>
                  <a:pt x="17" y="0"/>
                </a:lnTo>
                <a:lnTo>
                  <a:pt x="13" y="0"/>
                </a:lnTo>
                <a:lnTo>
                  <a:pt x="11" y="2"/>
                </a:lnTo>
                <a:lnTo>
                  <a:pt x="9" y="2"/>
                </a:lnTo>
                <a:lnTo>
                  <a:pt x="7" y="5"/>
                </a:lnTo>
                <a:lnTo>
                  <a:pt x="6" y="8"/>
                </a:lnTo>
                <a:lnTo>
                  <a:pt x="4" y="10"/>
                </a:lnTo>
                <a:lnTo>
                  <a:pt x="2" y="13"/>
                </a:lnTo>
                <a:lnTo>
                  <a:pt x="2" y="16"/>
                </a:lnTo>
                <a:lnTo>
                  <a:pt x="0" y="18"/>
                </a:lnTo>
                <a:lnTo>
                  <a:pt x="0" y="24"/>
                </a:lnTo>
                <a:lnTo>
                  <a:pt x="0" y="26"/>
                </a:lnTo>
                <a:lnTo>
                  <a:pt x="2" y="29"/>
                </a:lnTo>
                <a:lnTo>
                  <a:pt x="2" y="34"/>
                </a:lnTo>
                <a:lnTo>
                  <a:pt x="4" y="37"/>
                </a:lnTo>
                <a:lnTo>
                  <a:pt x="6" y="40"/>
                </a:lnTo>
                <a:lnTo>
                  <a:pt x="7" y="40"/>
                </a:lnTo>
                <a:lnTo>
                  <a:pt x="9" y="42"/>
                </a:lnTo>
                <a:lnTo>
                  <a:pt x="11" y="45"/>
                </a:lnTo>
                <a:lnTo>
                  <a:pt x="13" y="45"/>
                </a:lnTo>
                <a:lnTo>
                  <a:pt x="17" y="45"/>
                </a:lnTo>
                <a:lnTo>
                  <a:pt x="1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panose="02010600030101010101" pitchFamily="2" charset="-122"/>
            </a:endParaRPr>
          </a:p>
        </p:txBody>
      </p:sp>
      <p:sp>
        <p:nvSpPr>
          <p:cNvPr id="20529" name="Freeform 61">
            <a:extLst>
              <a:ext uri="{FF2B5EF4-FFF2-40B4-BE49-F238E27FC236}">
                <a16:creationId xmlns:a16="http://schemas.microsoft.com/office/drawing/2014/main" id="{A502937D-394A-9688-8A22-447ACDF9F807}"/>
              </a:ext>
            </a:extLst>
          </p:cNvPr>
          <p:cNvSpPr>
            <a:spLocks noChangeArrowheads="1"/>
          </p:cNvSpPr>
          <p:nvPr/>
        </p:nvSpPr>
        <p:spPr bwMode="auto">
          <a:xfrm>
            <a:off x="6051550" y="3097213"/>
            <a:ext cx="79375" cy="93662"/>
          </a:xfrm>
          <a:custGeom>
            <a:avLst/>
            <a:gdLst>
              <a:gd name="T0" fmla="*/ 15 w 31"/>
              <a:gd name="T1" fmla="*/ 45 h 45"/>
              <a:gd name="T2" fmla="*/ 17 w 31"/>
              <a:gd name="T3" fmla="*/ 45 h 45"/>
              <a:gd name="T4" fmla="*/ 21 w 31"/>
              <a:gd name="T5" fmla="*/ 45 h 45"/>
              <a:gd name="T6" fmla="*/ 23 w 31"/>
              <a:gd name="T7" fmla="*/ 42 h 45"/>
              <a:gd name="T8" fmla="*/ 25 w 31"/>
              <a:gd name="T9" fmla="*/ 40 h 45"/>
              <a:gd name="T10" fmla="*/ 27 w 31"/>
              <a:gd name="T11" fmla="*/ 40 h 45"/>
              <a:gd name="T12" fmla="*/ 29 w 31"/>
              <a:gd name="T13" fmla="*/ 37 h 45"/>
              <a:gd name="T14" fmla="*/ 31 w 31"/>
              <a:gd name="T15" fmla="*/ 34 h 45"/>
              <a:gd name="T16" fmla="*/ 31 w 31"/>
              <a:gd name="T17" fmla="*/ 29 h 45"/>
              <a:gd name="T18" fmla="*/ 31 w 31"/>
              <a:gd name="T19" fmla="*/ 26 h 45"/>
              <a:gd name="T20" fmla="*/ 31 w 31"/>
              <a:gd name="T21" fmla="*/ 24 h 45"/>
              <a:gd name="T22" fmla="*/ 31 w 31"/>
              <a:gd name="T23" fmla="*/ 18 h 45"/>
              <a:gd name="T24" fmla="*/ 31 w 31"/>
              <a:gd name="T25" fmla="*/ 16 h 45"/>
              <a:gd name="T26" fmla="*/ 31 w 31"/>
              <a:gd name="T27" fmla="*/ 13 h 45"/>
              <a:gd name="T28" fmla="*/ 29 w 31"/>
              <a:gd name="T29" fmla="*/ 10 h 45"/>
              <a:gd name="T30" fmla="*/ 27 w 31"/>
              <a:gd name="T31" fmla="*/ 8 h 45"/>
              <a:gd name="T32" fmla="*/ 25 w 31"/>
              <a:gd name="T33" fmla="*/ 5 h 45"/>
              <a:gd name="T34" fmla="*/ 23 w 31"/>
              <a:gd name="T35" fmla="*/ 2 h 45"/>
              <a:gd name="T36" fmla="*/ 21 w 31"/>
              <a:gd name="T37" fmla="*/ 2 h 45"/>
              <a:gd name="T38" fmla="*/ 17 w 31"/>
              <a:gd name="T39" fmla="*/ 0 h 45"/>
              <a:gd name="T40" fmla="*/ 15 w 31"/>
              <a:gd name="T41" fmla="*/ 0 h 45"/>
              <a:gd name="T42" fmla="*/ 13 w 31"/>
              <a:gd name="T43" fmla="*/ 0 h 45"/>
              <a:gd name="T44" fmla="*/ 10 w 31"/>
              <a:gd name="T45" fmla="*/ 2 h 45"/>
              <a:gd name="T46" fmla="*/ 8 w 31"/>
              <a:gd name="T47" fmla="*/ 2 h 45"/>
              <a:gd name="T48" fmla="*/ 6 w 31"/>
              <a:gd name="T49" fmla="*/ 5 h 45"/>
              <a:gd name="T50" fmla="*/ 4 w 31"/>
              <a:gd name="T51" fmla="*/ 8 h 45"/>
              <a:gd name="T52" fmla="*/ 2 w 31"/>
              <a:gd name="T53" fmla="*/ 10 h 45"/>
              <a:gd name="T54" fmla="*/ 2 w 31"/>
              <a:gd name="T55" fmla="*/ 13 h 45"/>
              <a:gd name="T56" fmla="*/ 0 w 31"/>
              <a:gd name="T57" fmla="*/ 16 h 45"/>
              <a:gd name="T58" fmla="*/ 0 w 31"/>
              <a:gd name="T59" fmla="*/ 18 h 45"/>
              <a:gd name="T60" fmla="*/ 0 w 31"/>
              <a:gd name="T61" fmla="*/ 24 h 45"/>
              <a:gd name="T62" fmla="*/ 0 w 31"/>
              <a:gd name="T63" fmla="*/ 26 h 45"/>
              <a:gd name="T64" fmla="*/ 0 w 31"/>
              <a:gd name="T65" fmla="*/ 29 h 45"/>
              <a:gd name="T66" fmla="*/ 2 w 31"/>
              <a:gd name="T67" fmla="*/ 34 h 45"/>
              <a:gd name="T68" fmla="*/ 2 w 31"/>
              <a:gd name="T69" fmla="*/ 37 h 45"/>
              <a:gd name="T70" fmla="*/ 4 w 31"/>
              <a:gd name="T71" fmla="*/ 40 h 45"/>
              <a:gd name="T72" fmla="*/ 6 w 31"/>
              <a:gd name="T73" fmla="*/ 40 h 45"/>
              <a:gd name="T74" fmla="*/ 8 w 31"/>
              <a:gd name="T75" fmla="*/ 42 h 45"/>
              <a:gd name="T76" fmla="*/ 10 w 31"/>
              <a:gd name="T77" fmla="*/ 45 h 45"/>
              <a:gd name="T78" fmla="*/ 13 w 31"/>
              <a:gd name="T79" fmla="*/ 45 h 45"/>
              <a:gd name="T80" fmla="*/ 15 w 31"/>
              <a:gd name="T8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 h="45">
                <a:moveTo>
                  <a:pt x="15" y="45"/>
                </a:moveTo>
                <a:lnTo>
                  <a:pt x="17" y="45"/>
                </a:lnTo>
                <a:lnTo>
                  <a:pt x="21" y="45"/>
                </a:lnTo>
                <a:lnTo>
                  <a:pt x="23" y="42"/>
                </a:lnTo>
                <a:lnTo>
                  <a:pt x="25" y="40"/>
                </a:lnTo>
                <a:lnTo>
                  <a:pt x="27" y="40"/>
                </a:lnTo>
                <a:lnTo>
                  <a:pt x="29" y="37"/>
                </a:lnTo>
                <a:lnTo>
                  <a:pt x="31" y="34"/>
                </a:lnTo>
                <a:lnTo>
                  <a:pt x="31" y="29"/>
                </a:lnTo>
                <a:lnTo>
                  <a:pt x="31" y="26"/>
                </a:lnTo>
                <a:lnTo>
                  <a:pt x="31" y="24"/>
                </a:lnTo>
                <a:lnTo>
                  <a:pt x="31" y="18"/>
                </a:lnTo>
                <a:lnTo>
                  <a:pt x="31" y="16"/>
                </a:lnTo>
                <a:lnTo>
                  <a:pt x="31" y="13"/>
                </a:lnTo>
                <a:lnTo>
                  <a:pt x="29" y="10"/>
                </a:lnTo>
                <a:lnTo>
                  <a:pt x="27" y="8"/>
                </a:lnTo>
                <a:lnTo>
                  <a:pt x="25" y="5"/>
                </a:lnTo>
                <a:lnTo>
                  <a:pt x="23" y="2"/>
                </a:lnTo>
                <a:lnTo>
                  <a:pt x="21" y="2"/>
                </a:lnTo>
                <a:lnTo>
                  <a:pt x="17" y="0"/>
                </a:lnTo>
                <a:lnTo>
                  <a:pt x="15" y="0"/>
                </a:lnTo>
                <a:lnTo>
                  <a:pt x="13" y="0"/>
                </a:lnTo>
                <a:lnTo>
                  <a:pt x="10" y="2"/>
                </a:lnTo>
                <a:lnTo>
                  <a:pt x="8" y="2"/>
                </a:lnTo>
                <a:lnTo>
                  <a:pt x="6" y="5"/>
                </a:lnTo>
                <a:lnTo>
                  <a:pt x="4" y="8"/>
                </a:lnTo>
                <a:lnTo>
                  <a:pt x="2" y="10"/>
                </a:lnTo>
                <a:lnTo>
                  <a:pt x="2" y="13"/>
                </a:lnTo>
                <a:lnTo>
                  <a:pt x="0" y="16"/>
                </a:lnTo>
                <a:lnTo>
                  <a:pt x="0" y="18"/>
                </a:lnTo>
                <a:lnTo>
                  <a:pt x="0" y="24"/>
                </a:lnTo>
                <a:lnTo>
                  <a:pt x="0" y="26"/>
                </a:lnTo>
                <a:lnTo>
                  <a:pt x="0" y="29"/>
                </a:lnTo>
                <a:lnTo>
                  <a:pt x="2" y="34"/>
                </a:lnTo>
                <a:lnTo>
                  <a:pt x="2" y="37"/>
                </a:lnTo>
                <a:lnTo>
                  <a:pt x="4" y="40"/>
                </a:lnTo>
                <a:lnTo>
                  <a:pt x="6" y="40"/>
                </a:lnTo>
                <a:lnTo>
                  <a:pt x="8" y="42"/>
                </a:lnTo>
                <a:lnTo>
                  <a:pt x="10" y="45"/>
                </a:lnTo>
                <a:lnTo>
                  <a:pt x="13" y="45"/>
                </a:lnTo>
                <a:lnTo>
                  <a:pt x="1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panose="02010600030101010101" pitchFamily="2" charset="-122"/>
            </a:endParaRPr>
          </a:p>
        </p:txBody>
      </p:sp>
      <p:sp>
        <p:nvSpPr>
          <p:cNvPr id="20530" name="Freeform 62">
            <a:extLst>
              <a:ext uri="{FF2B5EF4-FFF2-40B4-BE49-F238E27FC236}">
                <a16:creationId xmlns:a16="http://schemas.microsoft.com/office/drawing/2014/main" id="{35A42DC4-F72E-A2A5-F03C-A6F254435313}"/>
              </a:ext>
            </a:extLst>
          </p:cNvPr>
          <p:cNvSpPr>
            <a:spLocks noChangeArrowheads="1"/>
          </p:cNvSpPr>
          <p:nvPr/>
        </p:nvSpPr>
        <p:spPr bwMode="auto">
          <a:xfrm>
            <a:off x="5876925" y="3481388"/>
            <a:ext cx="79375" cy="95250"/>
          </a:xfrm>
          <a:custGeom>
            <a:avLst/>
            <a:gdLst>
              <a:gd name="T0" fmla="*/ 16 w 31"/>
              <a:gd name="T1" fmla="*/ 45 h 45"/>
              <a:gd name="T2" fmla="*/ 18 w 31"/>
              <a:gd name="T3" fmla="*/ 45 h 45"/>
              <a:gd name="T4" fmla="*/ 21 w 31"/>
              <a:gd name="T5" fmla="*/ 45 h 45"/>
              <a:gd name="T6" fmla="*/ 23 w 31"/>
              <a:gd name="T7" fmla="*/ 42 h 45"/>
              <a:gd name="T8" fmla="*/ 25 w 31"/>
              <a:gd name="T9" fmla="*/ 40 h 45"/>
              <a:gd name="T10" fmla="*/ 27 w 31"/>
              <a:gd name="T11" fmla="*/ 40 h 45"/>
              <a:gd name="T12" fmla="*/ 29 w 31"/>
              <a:gd name="T13" fmla="*/ 37 h 45"/>
              <a:gd name="T14" fmla="*/ 31 w 31"/>
              <a:gd name="T15" fmla="*/ 34 h 45"/>
              <a:gd name="T16" fmla="*/ 31 w 31"/>
              <a:gd name="T17" fmla="*/ 29 h 45"/>
              <a:gd name="T18" fmla="*/ 31 w 31"/>
              <a:gd name="T19" fmla="*/ 26 h 45"/>
              <a:gd name="T20" fmla="*/ 31 w 31"/>
              <a:gd name="T21" fmla="*/ 24 h 45"/>
              <a:gd name="T22" fmla="*/ 31 w 31"/>
              <a:gd name="T23" fmla="*/ 18 h 45"/>
              <a:gd name="T24" fmla="*/ 31 w 31"/>
              <a:gd name="T25" fmla="*/ 16 h 45"/>
              <a:gd name="T26" fmla="*/ 31 w 31"/>
              <a:gd name="T27" fmla="*/ 13 h 45"/>
              <a:gd name="T28" fmla="*/ 29 w 31"/>
              <a:gd name="T29" fmla="*/ 10 h 45"/>
              <a:gd name="T30" fmla="*/ 27 w 31"/>
              <a:gd name="T31" fmla="*/ 8 h 45"/>
              <a:gd name="T32" fmla="*/ 25 w 31"/>
              <a:gd name="T33" fmla="*/ 5 h 45"/>
              <a:gd name="T34" fmla="*/ 23 w 31"/>
              <a:gd name="T35" fmla="*/ 2 h 45"/>
              <a:gd name="T36" fmla="*/ 21 w 31"/>
              <a:gd name="T37" fmla="*/ 2 h 45"/>
              <a:gd name="T38" fmla="*/ 18 w 31"/>
              <a:gd name="T39" fmla="*/ 0 h 45"/>
              <a:gd name="T40" fmla="*/ 16 w 31"/>
              <a:gd name="T41" fmla="*/ 0 h 45"/>
              <a:gd name="T42" fmla="*/ 14 w 31"/>
              <a:gd name="T43" fmla="*/ 0 h 45"/>
              <a:gd name="T44" fmla="*/ 10 w 31"/>
              <a:gd name="T45" fmla="*/ 2 h 45"/>
              <a:gd name="T46" fmla="*/ 8 w 31"/>
              <a:gd name="T47" fmla="*/ 2 h 45"/>
              <a:gd name="T48" fmla="*/ 6 w 31"/>
              <a:gd name="T49" fmla="*/ 5 h 45"/>
              <a:gd name="T50" fmla="*/ 4 w 31"/>
              <a:gd name="T51" fmla="*/ 8 h 45"/>
              <a:gd name="T52" fmla="*/ 2 w 31"/>
              <a:gd name="T53" fmla="*/ 10 h 45"/>
              <a:gd name="T54" fmla="*/ 2 w 31"/>
              <a:gd name="T55" fmla="*/ 13 h 45"/>
              <a:gd name="T56" fmla="*/ 0 w 31"/>
              <a:gd name="T57" fmla="*/ 16 h 45"/>
              <a:gd name="T58" fmla="*/ 0 w 31"/>
              <a:gd name="T59" fmla="*/ 18 h 45"/>
              <a:gd name="T60" fmla="*/ 0 w 31"/>
              <a:gd name="T61" fmla="*/ 24 h 45"/>
              <a:gd name="T62" fmla="*/ 0 w 31"/>
              <a:gd name="T63" fmla="*/ 26 h 45"/>
              <a:gd name="T64" fmla="*/ 0 w 31"/>
              <a:gd name="T65" fmla="*/ 29 h 45"/>
              <a:gd name="T66" fmla="*/ 2 w 31"/>
              <a:gd name="T67" fmla="*/ 34 h 45"/>
              <a:gd name="T68" fmla="*/ 2 w 31"/>
              <a:gd name="T69" fmla="*/ 37 h 45"/>
              <a:gd name="T70" fmla="*/ 4 w 31"/>
              <a:gd name="T71" fmla="*/ 40 h 45"/>
              <a:gd name="T72" fmla="*/ 6 w 31"/>
              <a:gd name="T73" fmla="*/ 40 h 45"/>
              <a:gd name="T74" fmla="*/ 8 w 31"/>
              <a:gd name="T75" fmla="*/ 42 h 45"/>
              <a:gd name="T76" fmla="*/ 10 w 31"/>
              <a:gd name="T77" fmla="*/ 45 h 45"/>
              <a:gd name="T78" fmla="*/ 14 w 31"/>
              <a:gd name="T79" fmla="*/ 45 h 45"/>
              <a:gd name="T80" fmla="*/ 16 w 31"/>
              <a:gd name="T8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 h="45">
                <a:moveTo>
                  <a:pt x="16" y="45"/>
                </a:moveTo>
                <a:lnTo>
                  <a:pt x="18" y="45"/>
                </a:lnTo>
                <a:lnTo>
                  <a:pt x="21" y="45"/>
                </a:lnTo>
                <a:lnTo>
                  <a:pt x="23" y="42"/>
                </a:lnTo>
                <a:lnTo>
                  <a:pt x="25" y="40"/>
                </a:lnTo>
                <a:lnTo>
                  <a:pt x="27" y="40"/>
                </a:lnTo>
                <a:lnTo>
                  <a:pt x="29" y="37"/>
                </a:lnTo>
                <a:lnTo>
                  <a:pt x="31" y="34"/>
                </a:lnTo>
                <a:lnTo>
                  <a:pt x="31" y="29"/>
                </a:lnTo>
                <a:lnTo>
                  <a:pt x="31" y="26"/>
                </a:lnTo>
                <a:lnTo>
                  <a:pt x="31" y="24"/>
                </a:lnTo>
                <a:lnTo>
                  <a:pt x="31" y="18"/>
                </a:lnTo>
                <a:lnTo>
                  <a:pt x="31" y="16"/>
                </a:lnTo>
                <a:lnTo>
                  <a:pt x="31" y="13"/>
                </a:lnTo>
                <a:lnTo>
                  <a:pt x="29" y="10"/>
                </a:lnTo>
                <a:lnTo>
                  <a:pt x="27" y="8"/>
                </a:lnTo>
                <a:lnTo>
                  <a:pt x="25" y="5"/>
                </a:lnTo>
                <a:lnTo>
                  <a:pt x="23" y="2"/>
                </a:lnTo>
                <a:lnTo>
                  <a:pt x="21" y="2"/>
                </a:lnTo>
                <a:lnTo>
                  <a:pt x="18" y="0"/>
                </a:lnTo>
                <a:lnTo>
                  <a:pt x="16" y="0"/>
                </a:lnTo>
                <a:lnTo>
                  <a:pt x="14" y="0"/>
                </a:lnTo>
                <a:lnTo>
                  <a:pt x="10" y="2"/>
                </a:lnTo>
                <a:lnTo>
                  <a:pt x="8" y="2"/>
                </a:lnTo>
                <a:lnTo>
                  <a:pt x="6" y="5"/>
                </a:lnTo>
                <a:lnTo>
                  <a:pt x="4" y="8"/>
                </a:lnTo>
                <a:lnTo>
                  <a:pt x="2" y="10"/>
                </a:lnTo>
                <a:lnTo>
                  <a:pt x="2" y="13"/>
                </a:lnTo>
                <a:lnTo>
                  <a:pt x="0" y="16"/>
                </a:lnTo>
                <a:lnTo>
                  <a:pt x="0" y="18"/>
                </a:lnTo>
                <a:lnTo>
                  <a:pt x="0" y="24"/>
                </a:lnTo>
                <a:lnTo>
                  <a:pt x="0" y="26"/>
                </a:lnTo>
                <a:lnTo>
                  <a:pt x="0" y="29"/>
                </a:lnTo>
                <a:lnTo>
                  <a:pt x="2" y="34"/>
                </a:lnTo>
                <a:lnTo>
                  <a:pt x="2" y="37"/>
                </a:lnTo>
                <a:lnTo>
                  <a:pt x="4" y="40"/>
                </a:lnTo>
                <a:lnTo>
                  <a:pt x="6" y="40"/>
                </a:lnTo>
                <a:lnTo>
                  <a:pt x="8" y="42"/>
                </a:lnTo>
                <a:lnTo>
                  <a:pt x="10" y="45"/>
                </a:lnTo>
                <a:lnTo>
                  <a:pt x="14" y="45"/>
                </a:lnTo>
                <a:lnTo>
                  <a:pt x="16"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panose="02010600030101010101" pitchFamily="2" charset="-122"/>
            </a:endParaRPr>
          </a:p>
        </p:txBody>
      </p:sp>
      <p:sp>
        <p:nvSpPr>
          <p:cNvPr id="20531" name="Line 65">
            <a:extLst>
              <a:ext uri="{FF2B5EF4-FFF2-40B4-BE49-F238E27FC236}">
                <a16:creationId xmlns:a16="http://schemas.microsoft.com/office/drawing/2014/main" id="{7279C970-2090-0140-5C49-C848773E2CBF}"/>
              </a:ext>
            </a:extLst>
          </p:cNvPr>
          <p:cNvSpPr>
            <a:spLocks noChangeShapeType="1"/>
          </p:cNvSpPr>
          <p:nvPr/>
        </p:nvSpPr>
        <p:spPr bwMode="auto">
          <a:xfrm>
            <a:off x="5824538" y="1728788"/>
            <a:ext cx="10636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2" name="Line 66">
            <a:extLst>
              <a:ext uri="{FF2B5EF4-FFF2-40B4-BE49-F238E27FC236}">
                <a16:creationId xmlns:a16="http://schemas.microsoft.com/office/drawing/2014/main" id="{4BD8A6DA-B27F-9242-569C-24E3CDDACC11}"/>
              </a:ext>
            </a:extLst>
          </p:cNvPr>
          <p:cNvSpPr>
            <a:spLocks noChangeShapeType="1"/>
          </p:cNvSpPr>
          <p:nvPr/>
        </p:nvSpPr>
        <p:spPr bwMode="auto">
          <a:xfrm>
            <a:off x="5824538" y="2230438"/>
            <a:ext cx="1041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3" name="Line 67">
            <a:extLst>
              <a:ext uri="{FF2B5EF4-FFF2-40B4-BE49-F238E27FC236}">
                <a16:creationId xmlns:a16="http://schemas.microsoft.com/office/drawing/2014/main" id="{CA7D4A9C-A991-D60D-F6D1-FB05156F884B}"/>
              </a:ext>
            </a:extLst>
          </p:cNvPr>
          <p:cNvSpPr>
            <a:spLocks noChangeShapeType="1"/>
          </p:cNvSpPr>
          <p:nvPr/>
        </p:nvSpPr>
        <p:spPr bwMode="auto">
          <a:xfrm>
            <a:off x="5824538" y="3136900"/>
            <a:ext cx="1041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4" name="Line 68">
            <a:extLst>
              <a:ext uri="{FF2B5EF4-FFF2-40B4-BE49-F238E27FC236}">
                <a16:creationId xmlns:a16="http://schemas.microsoft.com/office/drawing/2014/main" id="{AC6F9175-DE2C-69D7-C6C7-3B1990E4E54D}"/>
              </a:ext>
            </a:extLst>
          </p:cNvPr>
          <p:cNvSpPr>
            <a:spLocks noChangeShapeType="1"/>
          </p:cNvSpPr>
          <p:nvPr/>
        </p:nvSpPr>
        <p:spPr bwMode="auto">
          <a:xfrm>
            <a:off x="5845175" y="3536950"/>
            <a:ext cx="10429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35" name="Line 69">
            <a:extLst>
              <a:ext uri="{FF2B5EF4-FFF2-40B4-BE49-F238E27FC236}">
                <a16:creationId xmlns:a16="http://schemas.microsoft.com/office/drawing/2014/main" id="{75CB303D-3E34-F66C-D661-CB3DCC0220CD}"/>
              </a:ext>
            </a:extLst>
          </p:cNvPr>
          <p:cNvSpPr>
            <a:spLocks noChangeShapeType="1"/>
          </p:cNvSpPr>
          <p:nvPr/>
        </p:nvSpPr>
        <p:spPr bwMode="auto">
          <a:xfrm flipH="1">
            <a:off x="6642100" y="1728788"/>
            <a:ext cx="0" cy="26781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6" name="Line 70">
            <a:extLst>
              <a:ext uri="{FF2B5EF4-FFF2-40B4-BE49-F238E27FC236}">
                <a16:creationId xmlns:a16="http://schemas.microsoft.com/office/drawing/2014/main" id="{4C6F6E6F-E40E-A2C7-15E1-2D0BFAE32817}"/>
              </a:ext>
            </a:extLst>
          </p:cNvPr>
          <p:cNvSpPr>
            <a:spLocks noChangeShapeType="1"/>
          </p:cNvSpPr>
          <p:nvPr/>
        </p:nvSpPr>
        <p:spPr bwMode="auto">
          <a:xfrm>
            <a:off x="6459538" y="2230438"/>
            <a:ext cx="0" cy="26352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7" name="Line 71">
            <a:extLst>
              <a:ext uri="{FF2B5EF4-FFF2-40B4-BE49-F238E27FC236}">
                <a16:creationId xmlns:a16="http://schemas.microsoft.com/office/drawing/2014/main" id="{CE0ADA1D-861E-D9C0-4E15-B75ECA0C5A4F}"/>
              </a:ext>
            </a:extLst>
          </p:cNvPr>
          <p:cNvSpPr>
            <a:spLocks noChangeShapeType="1"/>
          </p:cNvSpPr>
          <p:nvPr/>
        </p:nvSpPr>
        <p:spPr bwMode="auto">
          <a:xfrm>
            <a:off x="5907088" y="3536950"/>
            <a:ext cx="0" cy="2662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8" name="Line 72">
            <a:extLst>
              <a:ext uri="{FF2B5EF4-FFF2-40B4-BE49-F238E27FC236}">
                <a16:creationId xmlns:a16="http://schemas.microsoft.com/office/drawing/2014/main" id="{952DBE09-7ABE-AB3A-7BD5-333ADE4B9277}"/>
              </a:ext>
            </a:extLst>
          </p:cNvPr>
          <p:cNvSpPr>
            <a:spLocks noChangeShapeType="1"/>
          </p:cNvSpPr>
          <p:nvPr/>
        </p:nvSpPr>
        <p:spPr bwMode="auto">
          <a:xfrm flipH="1">
            <a:off x="6091238" y="3136900"/>
            <a:ext cx="0" cy="26447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9" name="Line 73">
            <a:extLst>
              <a:ext uri="{FF2B5EF4-FFF2-40B4-BE49-F238E27FC236}">
                <a16:creationId xmlns:a16="http://schemas.microsoft.com/office/drawing/2014/main" id="{2D0F12F1-3B69-FD5A-C158-F7B51044E82A}"/>
              </a:ext>
            </a:extLst>
          </p:cNvPr>
          <p:cNvSpPr>
            <a:spLocks noChangeShapeType="1"/>
          </p:cNvSpPr>
          <p:nvPr/>
        </p:nvSpPr>
        <p:spPr bwMode="auto">
          <a:xfrm flipV="1">
            <a:off x="6642100" y="4391025"/>
            <a:ext cx="265113" cy="47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0" name="Line 74">
            <a:extLst>
              <a:ext uri="{FF2B5EF4-FFF2-40B4-BE49-F238E27FC236}">
                <a16:creationId xmlns:a16="http://schemas.microsoft.com/office/drawing/2014/main" id="{51139E92-7391-A461-19C6-878D217A6223}"/>
              </a:ext>
            </a:extLst>
          </p:cNvPr>
          <p:cNvSpPr>
            <a:spLocks noChangeShapeType="1"/>
          </p:cNvSpPr>
          <p:nvPr/>
        </p:nvSpPr>
        <p:spPr bwMode="auto">
          <a:xfrm>
            <a:off x="6454775" y="4859338"/>
            <a:ext cx="45243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1" name="Line 75">
            <a:extLst>
              <a:ext uri="{FF2B5EF4-FFF2-40B4-BE49-F238E27FC236}">
                <a16:creationId xmlns:a16="http://schemas.microsoft.com/office/drawing/2014/main" id="{74A4AEF0-4B67-76E5-2DB4-66330AED0B2C}"/>
              </a:ext>
            </a:extLst>
          </p:cNvPr>
          <p:cNvSpPr>
            <a:spLocks noChangeShapeType="1"/>
          </p:cNvSpPr>
          <p:nvPr/>
        </p:nvSpPr>
        <p:spPr bwMode="auto">
          <a:xfrm flipV="1">
            <a:off x="5907088" y="6199188"/>
            <a:ext cx="9969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2" name="Line 76">
            <a:extLst>
              <a:ext uri="{FF2B5EF4-FFF2-40B4-BE49-F238E27FC236}">
                <a16:creationId xmlns:a16="http://schemas.microsoft.com/office/drawing/2014/main" id="{789B36D3-DF76-9087-338D-1D05DA2BEC45}"/>
              </a:ext>
            </a:extLst>
          </p:cNvPr>
          <p:cNvSpPr>
            <a:spLocks noChangeShapeType="1"/>
          </p:cNvSpPr>
          <p:nvPr/>
        </p:nvSpPr>
        <p:spPr bwMode="auto">
          <a:xfrm>
            <a:off x="6091238" y="5781675"/>
            <a:ext cx="8159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43" name="Rectangle 77">
            <a:extLst>
              <a:ext uri="{FF2B5EF4-FFF2-40B4-BE49-F238E27FC236}">
                <a16:creationId xmlns:a16="http://schemas.microsoft.com/office/drawing/2014/main" id="{5CC8FDEE-0A52-0224-8AB5-29868A64312A}"/>
              </a:ext>
            </a:extLst>
          </p:cNvPr>
          <p:cNvSpPr>
            <a:spLocks noChangeArrowheads="1"/>
          </p:cNvSpPr>
          <p:nvPr/>
        </p:nvSpPr>
        <p:spPr bwMode="auto">
          <a:xfrm>
            <a:off x="6950075" y="4659313"/>
            <a:ext cx="190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0000"/>
                </a:solidFill>
                <a:ea typeface="宋体" panose="02010600030101010101" pitchFamily="2" charset="-122"/>
              </a:rPr>
              <a:t>M</a:t>
            </a:r>
            <a:endParaRPr lang="en-US" altLang="zh-CN" sz="1800">
              <a:latin typeface="Times New Roman" panose="02020603050405020304" pitchFamily="18" charset="0"/>
              <a:ea typeface="宋体" panose="02010600030101010101" pitchFamily="2" charset="-122"/>
            </a:endParaRPr>
          </a:p>
        </p:txBody>
      </p:sp>
      <p:sp>
        <p:nvSpPr>
          <p:cNvPr id="20544" name="Rectangle 78">
            <a:extLst>
              <a:ext uri="{FF2B5EF4-FFF2-40B4-BE49-F238E27FC236}">
                <a16:creationId xmlns:a16="http://schemas.microsoft.com/office/drawing/2014/main" id="{D3816479-9BA1-1676-E52D-4EBB156EF0E8}"/>
              </a:ext>
            </a:extLst>
          </p:cNvPr>
          <p:cNvSpPr>
            <a:spLocks noChangeArrowheads="1"/>
          </p:cNvSpPr>
          <p:nvPr/>
        </p:nvSpPr>
        <p:spPr bwMode="auto">
          <a:xfrm>
            <a:off x="6970713" y="5646738"/>
            <a:ext cx="152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0000"/>
                </a:solidFill>
                <a:ea typeface="宋体" panose="02010600030101010101" pitchFamily="2" charset="-122"/>
              </a:rPr>
              <a:t>X</a:t>
            </a:r>
            <a:endParaRPr lang="en-US" altLang="zh-CN" sz="1800">
              <a:latin typeface="Times New Roman" panose="02020603050405020304" pitchFamily="18" charset="0"/>
              <a:ea typeface="宋体" panose="02010600030101010101" pitchFamily="2" charset="-122"/>
            </a:endParaRPr>
          </a:p>
        </p:txBody>
      </p:sp>
      <p:sp>
        <p:nvSpPr>
          <p:cNvPr id="20545" name="Rectangle 79">
            <a:extLst>
              <a:ext uri="{FF2B5EF4-FFF2-40B4-BE49-F238E27FC236}">
                <a16:creationId xmlns:a16="http://schemas.microsoft.com/office/drawing/2014/main" id="{B4B3AB3F-7307-7428-A2DC-E9AD526B40FD}"/>
              </a:ext>
            </a:extLst>
          </p:cNvPr>
          <p:cNvSpPr>
            <a:spLocks noChangeArrowheads="1"/>
          </p:cNvSpPr>
          <p:nvPr/>
        </p:nvSpPr>
        <p:spPr bwMode="auto">
          <a:xfrm>
            <a:off x="6970713" y="5160963"/>
            <a:ext cx="165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0000"/>
                </a:solidFill>
                <a:ea typeface="宋体" panose="02010600030101010101" pitchFamily="2" charset="-122"/>
              </a:rPr>
              <a:t>U</a:t>
            </a:r>
            <a:endParaRPr lang="en-US" altLang="zh-CN" sz="1800">
              <a:latin typeface="Times New Roman" panose="02020603050405020304" pitchFamily="18" charset="0"/>
              <a:ea typeface="宋体" panose="02010600030101010101" pitchFamily="2" charset="-122"/>
            </a:endParaRPr>
          </a:p>
        </p:txBody>
      </p:sp>
      <p:sp>
        <p:nvSpPr>
          <p:cNvPr id="20546" name="Text Box 80">
            <a:extLst>
              <a:ext uri="{FF2B5EF4-FFF2-40B4-BE49-F238E27FC236}">
                <a16:creationId xmlns:a16="http://schemas.microsoft.com/office/drawing/2014/main" id="{BDD8B51D-1B34-B8A4-09C5-968123FE5659}"/>
              </a:ext>
            </a:extLst>
          </p:cNvPr>
          <p:cNvSpPr txBox="1">
            <a:spLocks noChangeArrowheads="1"/>
          </p:cNvSpPr>
          <p:nvPr/>
        </p:nvSpPr>
        <p:spPr bwMode="auto">
          <a:xfrm>
            <a:off x="4656138" y="1476375"/>
            <a:ext cx="1166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a:ea typeface="宋体" panose="02010600030101010101" pitchFamily="2" charset="-122"/>
              </a:rPr>
              <a:t>Register 0</a:t>
            </a:r>
          </a:p>
        </p:txBody>
      </p:sp>
      <p:sp>
        <p:nvSpPr>
          <p:cNvPr id="20547" name="Text Box 81">
            <a:extLst>
              <a:ext uri="{FF2B5EF4-FFF2-40B4-BE49-F238E27FC236}">
                <a16:creationId xmlns:a16="http://schemas.microsoft.com/office/drawing/2014/main" id="{56F7FF90-CACC-13EC-A68E-40E5DB046EB2}"/>
              </a:ext>
            </a:extLst>
          </p:cNvPr>
          <p:cNvSpPr txBox="1">
            <a:spLocks noChangeArrowheads="1"/>
          </p:cNvSpPr>
          <p:nvPr/>
        </p:nvSpPr>
        <p:spPr bwMode="auto">
          <a:xfrm>
            <a:off x="4654550" y="1955800"/>
            <a:ext cx="1166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a:ea typeface="宋体" panose="02010600030101010101" pitchFamily="2" charset="-122"/>
              </a:rPr>
              <a:t>Register 1</a:t>
            </a:r>
          </a:p>
        </p:txBody>
      </p:sp>
      <p:sp>
        <p:nvSpPr>
          <p:cNvPr id="20548" name="Text Box 82">
            <a:extLst>
              <a:ext uri="{FF2B5EF4-FFF2-40B4-BE49-F238E27FC236}">
                <a16:creationId xmlns:a16="http://schemas.microsoft.com/office/drawing/2014/main" id="{C5ED2098-C4FA-F2A7-4236-77BE6ABCBE5E}"/>
              </a:ext>
            </a:extLst>
          </p:cNvPr>
          <p:cNvSpPr txBox="1">
            <a:spLocks noChangeArrowheads="1"/>
          </p:cNvSpPr>
          <p:nvPr/>
        </p:nvSpPr>
        <p:spPr bwMode="auto">
          <a:xfrm>
            <a:off x="4591050" y="2963863"/>
            <a:ext cx="1273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a:ea typeface="宋体" panose="02010600030101010101" pitchFamily="2" charset="-122"/>
              </a:rPr>
              <a:t>Register</a:t>
            </a:r>
            <a:r>
              <a:rPr lang="en-US" altLang="zh-CN">
                <a:latin typeface="Times New Roman" panose="02020603050405020304" pitchFamily="18" charset="0"/>
                <a:ea typeface="宋体" panose="02010600030101010101" pitchFamily="2" charset="-122"/>
              </a:rPr>
              <a:t> </a:t>
            </a:r>
            <a:r>
              <a:rPr lang="en-US" altLang="zh-CN">
                <a:ea typeface="宋体" panose="02010600030101010101" pitchFamily="2" charset="-122"/>
              </a:rPr>
              <a:t>30</a:t>
            </a:r>
          </a:p>
        </p:txBody>
      </p:sp>
      <p:sp>
        <p:nvSpPr>
          <p:cNvPr id="20549" name="Text Box 83">
            <a:extLst>
              <a:ext uri="{FF2B5EF4-FFF2-40B4-BE49-F238E27FC236}">
                <a16:creationId xmlns:a16="http://schemas.microsoft.com/office/drawing/2014/main" id="{7B018B28-BED4-9FC8-F705-5BEA5E332F76}"/>
              </a:ext>
            </a:extLst>
          </p:cNvPr>
          <p:cNvSpPr txBox="1">
            <a:spLocks noChangeArrowheads="1"/>
          </p:cNvSpPr>
          <p:nvPr/>
        </p:nvSpPr>
        <p:spPr bwMode="auto">
          <a:xfrm>
            <a:off x="4621213" y="3387725"/>
            <a:ext cx="1273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a:ea typeface="宋体" panose="02010600030101010101" pitchFamily="2" charset="-122"/>
              </a:rPr>
              <a:t>Register</a:t>
            </a:r>
            <a:r>
              <a:rPr lang="en-US" altLang="zh-CN">
                <a:latin typeface="Times New Roman" panose="02020603050405020304" pitchFamily="18" charset="0"/>
                <a:ea typeface="宋体" panose="02010600030101010101" pitchFamily="2" charset="-122"/>
              </a:rPr>
              <a:t> </a:t>
            </a:r>
            <a:r>
              <a:rPr lang="en-US" altLang="zh-CN">
                <a:ea typeface="宋体" panose="02010600030101010101" pitchFamily="2" charset="-122"/>
              </a:rPr>
              <a:t>31</a:t>
            </a:r>
          </a:p>
        </p:txBody>
      </p:sp>
      <p:sp>
        <p:nvSpPr>
          <p:cNvPr id="20550" name="Text Box 84">
            <a:extLst>
              <a:ext uri="{FF2B5EF4-FFF2-40B4-BE49-F238E27FC236}">
                <a16:creationId xmlns:a16="http://schemas.microsoft.com/office/drawing/2014/main" id="{9FCF8B9B-5C85-0FEC-F6FB-992A07795AF0}"/>
              </a:ext>
            </a:extLst>
          </p:cNvPr>
          <p:cNvSpPr txBox="1">
            <a:spLocks noChangeArrowheads="1"/>
          </p:cNvSpPr>
          <p:nvPr/>
        </p:nvSpPr>
        <p:spPr bwMode="auto">
          <a:xfrm>
            <a:off x="3616325" y="801688"/>
            <a:ext cx="149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sz="1800">
                <a:solidFill>
                  <a:schemeClr val="accent2"/>
                </a:solidFill>
                <a:latin typeface="Times New Roman" panose="02020603050405020304" pitchFamily="18" charset="0"/>
                <a:ea typeface="宋体" panose="02010600030101010101" pitchFamily="2" charset="-122"/>
              </a:rPr>
              <a:t>Write Enable</a:t>
            </a:r>
          </a:p>
        </p:txBody>
      </p:sp>
      <p:sp>
        <p:nvSpPr>
          <p:cNvPr id="20551" name="Line 85">
            <a:extLst>
              <a:ext uri="{FF2B5EF4-FFF2-40B4-BE49-F238E27FC236}">
                <a16:creationId xmlns:a16="http://schemas.microsoft.com/office/drawing/2014/main" id="{AE5F8F5D-C3B5-46CA-D43C-90FE2A560FE9}"/>
              </a:ext>
            </a:extLst>
          </p:cNvPr>
          <p:cNvSpPr>
            <a:spLocks noChangeShapeType="1"/>
          </p:cNvSpPr>
          <p:nvPr/>
        </p:nvSpPr>
        <p:spPr bwMode="auto">
          <a:xfrm>
            <a:off x="3700463" y="995363"/>
            <a:ext cx="0" cy="2365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2" name="Line 86">
            <a:extLst>
              <a:ext uri="{FF2B5EF4-FFF2-40B4-BE49-F238E27FC236}">
                <a16:creationId xmlns:a16="http://schemas.microsoft.com/office/drawing/2014/main" id="{388612D0-755B-FC5A-77C5-DF04DE03B6F8}"/>
              </a:ext>
            </a:extLst>
          </p:cNvPr>
          <p:cNvSpPr>
            <a:spLocks noChangeShapeType="1"/>
          </p:cNvSpPr>
          <p:nvPr/>
        </p:nvSpPr>
        <p:spPr bwMode="auto">
          <a:xfrm flipH="1">
            <a:off x="3700463" y="3360738"/>
            <a:ext cx="1841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3" name="Text Box 88">
            <a:extLst>
              <a:ext uri="{FF2B5EF4-FFF2-40B4-BE49-F238E27FC236}">
                <a16:creationId xmlns:a16="http://schemas.microsoft.com/office/drawing/2014/main" id="{3F10E4B7-CA90-D178-1E8E-474E6C3BCF93}"/>
              </a:ext>
            </a:extLst>
          </p:cNvPr>
          <p:cNvSpPr txBox="1">
            <a:spLocks noChangeArrowheads="1"/>
          </p:cNvSpPr>
          <p:nvPr/>
        </p:nvSpPr>
        <p:spPr bwMode="auto">
          <a:xfrm>
            <a:off x="304800" y="1874838"/>
            <a:ext cx="57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sz="1800">
                <a:latin typeface="Times New Roman" panose="02020603050405020304" pitchFamily="18" charset="0"/>
                <a:ea typeface="宋体" panose="02010600030101010101" pitchFamily="2" charset="-122"/>
              </a:rPr>
              <a:t>RW</a:t>
            </a:r>
          </a:p>
        </p:txBody>
      </p:sp>
      <p:sp>
        <p:nvSpPr>
          <p:cNvPr id="20554" name="Text Box 89">
            <a:extLst>
              <a:ext uri="{FF2B5EF4-FFF2-40B4-BE49-F238E27FC236}">
                <a16:creationId xmlns:a16="http://schemas.microsoft.com/office/drawing/2014/main" id="{BAE07057-FC58-05D8-BD5F-D8EE7C1B62A8}"/>
              </a:ext>
            </a:extLst>
          </p:cNvPr>
          <p:cNvSpPr txBox="1">
            <a:spLocks noChangeArrowheads="1"/>
          </p:cNvSpPr>
          <p:nvPr/>
        </p:nvSpPr>
        <p:spPr bwMode="auto">
          <a:xfrm>
            <a:off x="1598613" y="1749425"/>
            <a:ext cx="996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zh-CN" altLang="en-US" sz="1800">
                <a:latin typeface="Times New Roman" panose="02020603050405020304" pitchFamily="18" charset="0"/>
                <a:ea typeface="宋体" panose="02010600030101010101" pitchFamily="2" charset="-122"/>
              </a:rPr>
              <a:t>32-</a:t>
            </a:r>
            <a:r>
              <a:rPr lang="en-US" altLang="zh-CN" sz="1800">
                <a:latin typeface="Times New Roman" panose="02020603050405020304" pitchFamily="18" charset="0"/>
                <a:ea typeface="宋体" panose="02010600030101010101" pitchFamily="2" charset="-122"/>
              </a:rPr>
              <a:t>to-1</a:t>
            </a:r>
          </a:p>
          <a:p>
            <a:pPr eaLnBrk="0" hangingPunct="0"/>
            <a:r>
              <a:rPr lang="en-US" altLang="zh-CN" sz="1800">
                <a:latin typeface="Times New Roman" panose="02020603050405020304" pitchFamily="18" charset="0"/>
                <a:ea typeface="宋体" panose="02010600030101010101" pitchFamily="2" charset="-122"/>
              </a:rPr>
              <a:t>Decoder</a:t>
            </a:r>
          </a:p>
        </p:txBody>
      </p:sp>
      <p:sp>
        <p:nvSpPr>
          <p:cNvPr id="20555" name="Line 90">
            <a:extLst>
              <a:ext uri="{FF2B5EF4-FFF2-40B4-BE49-F238E27FC236}">
                <a16:creationId xmlns:a16="http://schemas.microsoft.com/office/drawing/2014/main" id="{C920601A-49F8-B603-07E0-1976184F069D}"/>
              </a:ext>
            </a:extLst>
          </p:cNvPr>
          <p:cNvSpPr>
            <a:spLocks noChangeShapeType="1"/>
          </p:cNvSpPr>
          <p:nvPr/>
        </p:nvSpPr>
        <p:spPr bwMode="auto">
          <a:xfrm>
            <a:off x="1012825" y="2085975"/>
            <a:ext cx="635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0556" name="Group 91">
            <a:extLst>
              <a:ext uri="{FF2B5EF4-FFF2-40B4-BE49-F238E27FC236}">
                <a16:creationId xmlns:a16="http://schemas.microsoft.com/office/drawing/2014/main" id="{59400BBA-D525-F19F-3D3F-D2EAD7C5E14E}"/>
              </a:ext>
            </a:extLst>
          </p:cNvPr>
          <p:cNvGrpSpPr>
            <a:grpSpLocks/>
          </p:cNvGrpSpPr>
          <p:nvPr/>
        </p:nvGrpSpPr>
        <p:grpSpPr bwMode="auto">
          <a:xfrm>
            <a:off x="6119813" y="2578100"/>
            <a:ext cx="26987" cy="157163"/>
            <a:chOff x="1238" y="2071"/>
            <a:chExt cx="11" cy="75"/>
          </a:xfrm>
        </p:grpSpPr>
        <p:sp>
          <p:nvSpPr>
            <p:cNvPr id="20557" name="Freeform 92">
              <a:extLst>
                <a:ext uri="{FF2B5EF4-FFF2-40B4-BE49-F238E27FC236}">
                  <a16:creationId xmlns:a16="http://schemas.microsoft.com/office/drawing/2014/main" id="{1609588D-75AC-5540-B484-4F56FEA049B5}"/>
                </a:ext>
              </a:extLst>
            </p:cNvPr>
            <p:cNvSpPr>
              <a:spLocks noChangeArrowheads="1"/>
            </p:cNvSpPr>
            <p:nvPr/>
          </p:nvSpPr>
          <p:spPr bwMode="auto">
            <a:xfrm>
              <a:off x="1238" y="2104"/>
              <a:ext cx="11" cy="9"/>
            </a:xfrm>
            <a:custGeom>
              <a:avLst/>
              <a:gdLst>
                <a:gd name="T0" fmla="*/ 11 w 11"/>
                <a:gd name="T1" fmla="*/ 3 h 9"/>
                <a:gd name="T2" fmla="*/ 11 w 11"/>
                <a:gd name="T3" fmla="*/ 3 h 9"/>
                <a:gd name="T4" fmla="*/ 11 w 11"/>
                <a:gd name="T5" fmla="*/ 1 h 9"/>
                <a:gd name="T6" fmla="*/ 9 w 11"/>
                <a:gd name="T7" fmla="*/ 1 h 9"/>
                <a:gd name="T8" fmla="*/ 9 w 11"/>
                <a:gd name="T9" fmla="*/ 0 h 9"/>
                <a:gd name="T10" fmla="*/ 7 w 11"/>
                <a:gd name="T11" fmla="*/ 0 h 9"/>
                <a:gd name="T12" fmla="*/ 5 w 11"/>
                <a:gd name="T13" fmla="*/ 0 h 9"/>
                <a:gd name="T14" fmla="*/ 3 w 11"/>
                <a:gd name="T15" fmla="*/ 0 h 9"/>
                <a:gd name="T16" fmla="*/ 1 w 11"/>
                <a:gd name="T17" fmla="*/ 0 h 9"/>
                <a:gd name="T18" fmla="*/ 0 w 11"/>
                <a:gd name="T19" fmla="*/ 1 h 9"/>
                <a:gd name="T20" fmla="*/ 0 w 11"/>
                <a:gd name="T21" fmla="*/ 3 h 9"/>
                <a:gd name="T22" fmla="*/ 0 w 11"/>
                <a:gd name="T23" fmla="*/ 4 h 9"/>
                <a:gd name="T24" fmla="*/ 0 w 11"/>
                <a:gd name="T25" fmla="*/ 6 h 9"/>
                <a:gd name="T26" fmla="*/ 1 w 11"/>
                <a:gd name="T27" fmla="*/ 8 h 9"/>
                <a:gd name="T28" fmla="*/ 3 w 11"/>
                <a:gd name="T29" fmla="*/ 8 h 9"/>
                <a:gd name="T30" fmla="*/ 3 w 11"/>
                <a:gd name="T31" fmla="*/ 9 h 9"/>
                <a:gd name="T32" fmla="*/ 5 w 11"/>
                <a:gd name="T33" fmla="*/ 9 h 9"/>
                <a:gd name="T34" fmla="*/ 7 w 11"/>
                <a:gd name="T35" fmla="*/ 9 h 9"/>
                <a:gd name="T36" fmla="*/ 7 w 11"/>
                <a:gd name="T37" fmla="*/ 8 h 9"/>
                <a:gd name="T38" fmla="*/ 9 w 11"/>
                <a:gd name="T39" fmla="*/ 8 h 9"/>
                <a:gd name="T40" fmla="*/ 9 w 11"/>
                <a:gd name="T41" fmla="*/ 6 h 9"/>
                <a:gd name="T42" fmla="*/ 11 w 11"/>
                <a:gd name="T43" fmla="*/ 6 h 9"/>
                <a:gd name="T44" fmla="*/ 11 w 11"/>
                <a:gd name="T45" fmla="*/ 4 h 9"/>
                <a:gd name="T46" fmla="*/ 11 w 11"/>
                <a:gd name="T4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9">
                  <a:moveTo>
                    <a:pt x="11" y="3"/>
                  </a:moveTo>
                  <a:lnTo>
                    <a:pt x="11" y="3"/>
                  </a:lnTo>
                  <a:lnTo>
                    <a:pt x="11" y="1"/>
                  </a:lnTo>
                  <a:lnTo>
                    <a:pt x="9" y="1"/>
                  </a:lnTo>
                  <a:lnTo>
                    <a:pt x="9" y="0"/>
                  </a:lnTo>
                  <a:lnTo>
                    <a:pt x="7" y="0"/>
                  </a:lnTo>
                  <a:lnTo>
                    <a:pt x="5" y="0"/>
                  </a:lnTo>
                  <a:lnTo>
                    <a:pt x="3" y="0"/>
                  </a:lnTo>
                  <a:lnTo>
                    <a:pt x="1" y="0"/>
                  </a:lnTo>
                  <a:lnTo>
                    <a:pt x="0" y="1"/>
                  </a:lnTo>
                  <a:lnTo>
                    <a:pt x="0" y="3"/>
                  </a:lnTo>
                  <a:lnTo>
                    <a:pt x="0" y="4"/>
                  </a:lnTo>
                  <a:lnTo>
                    <a:pt x="0" y="6"/>
                  </a:lnTo>
                  <a:lnTo>
                    <a:pt x="1" y="8"/>
                  </a:lnTo>
                  <a:lnTo>
                    <a:pt x="3" y="8"/>
                  </a:lnTo>
                  <a:lnTo>
                    <a:pt x="3" y="9"/>
                  </a:lnTo>
                  <a:lnTo>
                    <a:pt x="5" y="9"/>
                  </a:lnTo>
                  <a:lnTo>
                    <a:pt x="7" y="9"/>
                  </a:lnTo>
                  <a:lnTo>
                    <a:pt x="7" y="8"/>
                  </a:lnTo>
                  <a:lnTo>
                    <a:pt x="9" y="8"/>
                  </a:lnTo>
                  <a:lnTo>
                    <a:pt x="9" y="6"/>
                  </a:lnTo>
                  <a:lnTo>
                    <a:pt x="11" y="6"/>
                  </a:lnTo>
                  <a:lnTo>
                    <a:pt x="11" y="4"/>
                  </a:lnTo>
                  <a:lnTo>
                    <a:pt x="1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panose="02010600030101010101" pitchFamily="2" charset="-122"/>
              </a:endParaRPr>
            </a:p>
          </p:txBody>
        </p:sp>
        <p:sp>
          <p:nvSpPr>
            <p:cNvPr id="20558" name="Freeform 93">
              <a:extLst>
                <a:ext uri="{FF2B5EF4-FFF2-40B4-BE49-F238E27FC236}">
                  <a16:creationId xmlns:a16="http://schemas.microsoft.com/office/drawing/2014/main" id="{61B1AAB4-3A00-B6C1-E2D4-44CB80E24F1A}"/>
                </a:ext>
              </a:extLst>
            </p:cNvPr>
            <p:cNvSpPr>
              <a:spLocks noChangeArrowheads="1"/>
            </p:cNvSpPr>
            <p:nvPr/>
          </p:nvSpPr>
          <p:spPr bwMode="auto">
            <a:xfrm>
              <a:off x="1238" y="2071"/>
              <a:ext cx="11" cy="10"/>
            </a:xfrm>
            <a:custGeom>
              <a:avLst/>
              <a:gdLst>
                <a:gd name="T0" fmla="*/ 11 w 11"/>
                <a:gd name="T1" fmla="*/ 3 h 10"/>
                <a:gd name="T2" fmla="*/ 11 w 11"/>
                <a:gd name="T3" fmla="*/ 3 h 10"/>
                <a:gd name="T4" fmla="*/ 11 w 11"/>
                <a:gd name="T5" fmla="*/ 2 h 10"/>
                <a:gd name="T6" fmla="*/ 9 w 11"/>
                <a:gd name="T7" fmla="*/ 2 h 10"/>
                <a:gd name="T8" fmla="*/ 9 w 11"/>
                <a:gd name="T9" fmla="*/ 0 h 10"/>
                <a:gd name="T10" fmla="*/ 7 w 11"/>
                <a:gd name="T11" fmla="*/ 0 h 10"/>
                <a:gd name="T12" fmla="*/ 5 w 11"/>
                <a:gd name="T13" fmla="*/ 0 h 10"/>
                <a:gd name="T14" fmla="*/ 3 w 11"/>
                <a:gd name="T15" fmla="*/ 0 h 10"/>
                <a:gd name="T16" fmla="*/ 1 w 11"/>
                <a:gd name="T17" fmla="*/ 0 h 10"/>
                <a:gd name="T18" fmla="*/ 1 w 11"/>
                <a:gd name="T19" fmla="*/ 2 h 10"/>
                <a:gd name="T20" fmla="*/ 0 w 11"/>
                <a:gd name="T21" fmla="*/ 2 h 10"/>
                <a:gd name="T22" fmla="*/ 0 w 11"/>
                <a:gd name="T23" fmla="*/ 3 h 10"/>
                <a:gd name="T24" fmla="*/ 0 w 11"/>
                <a:gd name="T25" fmla="*/ 5 h 10"/>
                <a:gd name="T26" fmla="*/ 0 w 11"/>
                <a:gd name="T27" fmla="*/ 7 h 10"/>
                <a:gd name="T28" fmla="*/ 0 w 11"/>
                <a:gd name="T29" fmla="*/ 8 h 10"/>
                <a:gd name="T30" fmla="*/ 1 w 11"/>
                <a:gd name="T31" fmla="*/ 8 h 10"/>
                <a:gd name="T32" fmla="*/ 3 w 11"/>
                <a:gd name="T33" fmla="*/ 10 h 10"/>
                <a:gd name="T34" fmla="*/ 5 w 11"/>
                <a:gd name="T35" fmla="*/ 10 h 10"/>
                <a:gd name="T36" fmla="*/ 7 w 11"/>
                <a:gd name="T37" fmla="*/ 10 h 10"/>
                <a:gd name="T38" fmla="*/ 9 w 11"/>
                <a:gd name="T39" fmla="*/ 8 h 10"/>
                <a:gd name="T40" fmla="*/ 11 w 11"/>
                <a:gd name="T41" fmla="*/ 7 h 10"/>
                <a:gd name="T42" fmla="*/ 11 w 11"/>
                <a:gd name="T43" fmla="*/ 5 h 10"/>
                <a:gd name="T44" fmla="*/ 11 w 11"/>
                <a:gd name="T4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0">
                  <a:moveTo>
                    <a:pt x="11" y="3"/>
                  </a:moveTo>
                  <a:lnTo>
                    <a:pt x="11" y="3"/>
                  </a:lnTo>
                  <a:lnTo>
                    <a:pt x="11" y="2"/>
                  </a:lnTo>
                  <a:lnTo>
                    <a:pt x="9" y="2"/>
                  </a:lnTo>
                  <a:lnTo>
                    <a:pt x="9" y="0"/>
                  </a:lnTo>
                  <a:lnTo>
                    <a:pt x="7" y="0"/>
                  </a:lnTo>
                  <a:lnTo>
                    <a:pt x="5" y="0"/>
                  </a:lnTo>
                  <a:lnTo>
                    <a:pt x="3" y="0"/>
                  </a:lnTo>
                  <a:lnTo>
                    <a:pt x="1" y="0"/>
                  </a:lnTo>
                  <a:lnTo>
                    <a:pt x="1" y="2"/>
                  </a:lnTo>
                  <a:lnTo>
                    <a:pt x="0" y="2"/>
                  </a:lnTo>
                  <a:lnTo>
                    <a:pt x="0" y="3"/>
                  </a:lnTo>
                  <a:lnTo>
                    <a:pt x="0" y="5"/>
                  </a:lnTo>
                  <a:lnTo>
                    <a:pt x="0" y="7"/>
                  </a:lnTo>
                  <a:lnTo>
                    <a:pt x="0" y="8"/>
                  </a:lnTo>
                  <a:lnTo>
                    <a:pt x="1" y="8"/>
                  </a:lnTo>
                  <a:lnTo>
                    <a:pt x="3" y="10"/>
                  </a:lnTo>
                  <a:lnTo>
                    <a:pt x="5" y="10"/>
                  </a:lnTo>
                  <a:lnTo>
                    <a:pt x="7" y="10"/>
                  </a:lnTo>
                  <a:lnTo>
                    <a:pt x="9" y="8"/>
                  </a:lnTo>
                  <a:lnTo>
                    <a:pt x="11" y="7"/>
                  </a:lnTo>
                  <a:lnTo>
                    <a:pt x="11" y="5"/>
                  </a:lnTo>
                  <a:lnTo>
                    <a:pt x="1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panose="02010600030101010101" pitchFamily="2" charset="-122"/>
              </a:endParaRPr>
            </a:p>
          </p:txBody>
        </p:sp>
        <p:sp>
          <p:nvSpPr>
            <p:cNvPr id="20559" name="Freeform 94">
              <a:extLst>
                <a:ext uri="{FF2B5EF4-FFF2-40B4-BE49-F238E27FC236}">
                  <a16:creationId xmlns:a16="http://schemas.microsoft.com/office/drawing/2014/main" id="{A54C58E6-9269-8922-772F-0BB402F94D9F}"/>
                </a:ext>
              </a:extLst>
            </p:cNvPr>
            <p:cNvSpPr>
              <a:spLocks noChangeArrowheads="1"/>
            </p:cNvSpPr>
            <p:nvPr/>
          </p:nvSpPr>
          <p:spPr bwMode="auto">
            <a:xfrm>
              <a:off x="1238" y="2135"/>
              <a:ext cx="11" cy="11"/>
            </a:xfrm>
            <a:custGeom>
              <a:avLst/>
              <a:gdLst>
                <a:gd name="T0" fmla="*/ 11 w 11"/>
                <a:gd name="T1" fmla="*/ 4 h 11"/>
                <a:gd name="T2" fmla="*/ 11 w 11"/>
                <a:gd name="T3" fmla="*/ 4 h 11"/>
                <a:gd name="T4" fmla="*/ 11 w 11"/>
                <a:gd name="T5" fmla="*/ 3 h 11"/>
                <a:gd name="T6" fmla="*/ 9 w 11"/>
                <a:gd name="T7" fmla="*/ 3 h 11"/>
                <a:gd name="T8" fmla="*/ 9 w 11"/>
                <a:gd name="T9" fmla="*/ 1 h 11"/>
                <a:gd name="T10" fmla="*/ 7 w 11"/>
                <a:gd name="T11" fmla="*/ 1 h 11"/>
                <a:gd name="T12" fmla="*/ 5 w 11"/>
                <a:gd name="T13" fmla="*/ 0 h 11"/>
                <a:gd name="T14" fmla="*/ 3 w 11"/>
                <a:gd name="T15" fmla="*/ 0 h 11"/>
                <a:gd name="T16" fmla="*/ 3 w 11"/>
                <a:gd name="T17" fmla="*/ 1 h 11"/>
                <a:gd name="T18" fmla="*/ 1 w 11"/>
                <a:gd name="T19" fmla="*/ 1 h 11"/>
                <a:gd name="T20" fmla="*/ 0 w 11"/>
                <a:gd name="T21" fmla="*/ 3 h 11"/>
                <a:gd name="T22" fmla="*/ 0 w 11"/>
                <a:gd name="T23" fmla="*/ 4 h 11"/>
                <a:gd name="T24" fmla="*/ 0 w 11"/>
                <a:gd name="T25" fmla="*/ 6 h 11"/>
                <a:gd name="T26" fmla="*/ 0 w 11"/>
                <a:gd name="T27" fmla="*/ 7 h 11"/>
                <a:gd name="T28" fmla="*/ 1 w 11"/>
                <a:gd name="T29" fmla="*/ 9 h 11"/>
                <a:gd name="T30" fmla="*/ 3 w 11"/>
                <a:gd name="T31" fmla="*/ 9 h 11"/>
                <a:gd name="T32" fmla="*/ 3 w 11"/>
                <a:gd name="T33" fmla="*/ 11 h 11"/>
                <a:gd name="T34" fmla="*/ 5 w 11"/>
                <a:gd name="T35" fmla="*/ 11 h 11"/>
                <a:gd name="T36" fmla="*/ 7 w 11"/>
                <a:gd name="T37" fmla="*/ 9 h 11"/>
                <a:gd name="T38" fmla="*/ 9 w 11"/>
                <a:gd name="T39" fmla="*/ 9 h 11"/>
                <a:gd name="T40" fmla="*/ 9 w 11"/>
                <a:gd name="T41" fmla="*/ 7 h 11"/>
                <a:gd name="T42" fmla="*/ 11 w 11"/>
                <a:gd name="T43" fmla="*/ 7 h 11"/>
                <a:gd name="T44" fmla="*/ 11 w 11"/>
                <a:gd name="T45" fmla="*/ 6 h 11"/>
                <a:gd name="T46" fmla="*/ 11 w 11"/>
                <a:gd name="T4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11">
                  <a:moveTo>
                    <a:pt x="11" y="4"/>
                  </a:moveTo>
                  <a:lnTo>
                    <a:pt x="11" y="4"/>
                  </a:lnTo>
                  <a:lnTo>
                    <a:pt x="11" y="3"/>
                  </a:lnTo>
                  <a:lnTo>
                    <a:pt x="9" y="3"/>
                  </a:lnTo>
                  <a:lnTo>
                    <a:pt x="9" y="1"/>
                  </a:lnTo>
                  <a:lnTo>
                    <a:pt x="7" y="1"/>
                  </a:lnTo>
                  <a:lnTo>
                    <a:pt x="5" y="0"/>
                  </a:lnTo>
                  <a:lnTo>
                    <a:pt x="3" y="0"/>
                  </a:lnTo>
                  <a:lnTo>
                    <a:pt x="3" y="1"/>
                  </a:lnTo>
                  <a:lnTo>
                    <a:pt x="1" y="1"/>
                  </a:lnTo>
                  <a:lnTo>
                    <a:pt x="0" y="3"/>
                  </a:lnTo>
                  <a:lnTo>
                    <a:pt x="0" y="4"/>
                  </a:lnTo>
                  <a:lnTo>
                    <a:pt x="0" y="6"/>
                  </a:lnTo>
                  <a:lnTo>
                    <a:pt x="0" y="7"/>
                  </a:lnTo>
                  <a:lnTo>
                    <a:pt x="1" y="9"/>
                  </a:lnTo>
                  <a:lnTo>
                    <a:pt x="3" y="9"/>
                  </a:lnTo>
                  <a:lnTo>
                    <a:pt x="3" y="11"/>
                  </a:lnTo>
                  <a:lnTo>
                    <a:pt x="5" y="11"/>
                  </a:lnTo>
                  <a:lnTo>
                    <a:pt x="7" y="9"/>
                  </a:lnTo>
                  <a:lnTo>
                    <a:pt x="9" y="9"/>
                  </a:lnTo>
                  <a:lnTo>
                    <a:pt x="9" y="7"/>
                  </a:lnTo>
                  <a:lnTo>
                    <a:pt x="11" y="7"/>
                  </a:lnTo>
                  <a:lnTo>
                    <a:pt x="11" y="6"/>
                  </a:lnTo>
                  <a:lnTo>
                    <a:pt x="1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宋体" panose="02010600030101010101" pitchFamily="2" charset="-122"/>
              </a:endParaRPr>
            </a:p>
          </p:txBody>
        </p:sp>
      </p:grpSp>
      <p:grpSp>
        <p:nvGrpSpPr>
          <p:cNvPr id="20560" name="Group 95">
            <a:extLst>
              <a:ext uri="{FF2B5EF4-FFF2-40B4-BE49-F238E27FC236}">
                <a16:creationId xmlns:a16="http://schemas.microsoft.com/office/drawing/2014/main" id="{20BED52A-28E2-EE06-C6F9-087372133149}"/>
              </a:ext>
            </a:extLst>
          </p:cNvPr>
          <p:cNvGrpSpPr>
            <a:grpSpLocks/>
          </p:cNvGrpSpPr>
          <p:nvPr/>
        </p:nvGrpSpPr>
        <p:grpSpPr bwMode="auto">
          <a:xfrm>
            <a:off x="4049713" y="2516188"/>
            <a:ext cx="28575" cy="157162"/>
            <a:chOff x="1238" y="2071"/>
            <a:chExt cx="11" cy="75"/>
          </a:xfrm>
        </p:grpSpPr>
        <p:sp>
          <p:nvSpPr>
            <p:cNvPr id="20561" name="Freeform 96">
              <a:extLst>
                <a:ext uri="{FF2B5EF4-FFF2-40B4-BE49-F238E27FC236}">
                  <a16:creationId xmlns:a16="http://schemas.microsoft.com/office/drawing/2014/main" id="{722A5DBA-D65B-EAD2-12B8-515E4D86DD90}"/>
                </a:ext>
              </a:extLst>
            </p:cNvPr>
            <p:cNvSpPr>
              <a:spLocks noChangeArrowheads="1"/>
            </p:cNvSpPr>
            <p:nvPr/>
          </p:nvSpPr>
          <p:spPr bwMode="auto">
            <a:xfrm>
              <a:off x="1238" y="2104"/>
              <a:ext cx="11" cy="9"/>
            </a:xfrm>
            <a:custGeom>
              <a:avLst/>
              <a:gdLst>
                <a:gd name="T0" fmla="*/ 11 w 11"/>
                <a:gd name="T1" fmla="*/ 3 h 9"/>
                <a:gd name="T2" fmla="*/ 11 w 11"/>
                <a:gd name="T3" fmla="*/ 3 h 9"/>
                <a:gd name="T4" fmla="*/ 11 w 11"/>
                <a:gd name="T5" fmla="*/ 1 h 9"/>
                <a:gd name="T6" fmla="*/ 9 w 11"/>
                <a:gd name="T7" fmla="*/ 1 h 9"/>
                <a:gd name="T8" fmla="*/ 9 w 11"/>
                <a:gd name="T9" fmla="*/ 0 h 9"/>
                <a:gd name="T10" fmla="*/ 7 w 11"/>
                <a:gd name="T11" fmla="*/ 0 h 9"/>
                <a:gd name="T12" fmla="*/ 5 w 11"/>
                <a:gd name="T13" fmla="*/ 0 h 9"/>
                <a:gd name="T14" fmla="*/ 3 w 11"/>
                <a:gd name="T15" fmla="*/ 0 h 9"/>
                <a:gd name="T16" fmla="*/ 1 w 11"/>
                <a:gd name="T17" fmla="*/ 0 h 9"/>
                <a:gd name="T18" fmla="*/ 0 w 11"/>
                <a:gd name="T19" fmla="*/ 1 h 9"/>
                <a:gd name="T20" fmla="*/ 0 w 11"/>
                <a:gd name="T21" fmla="*/ 3 h 9"/>
                <a:gd name="T22" fmla="*/ 0 w 11"/>
                <a:gd name="T23" fmla="*/ 4 h 9"/>
                <a:gd name="T24" fmla="*/ 0 w 11"/>
                <a:gd name="T25" fmla="*/ 6 h 9"/>
                <a:gd name="T26" fmla="*/ 1 w 11"/>
                <a:gd name="T27" fmla="*/ 8 h 9"/>
                <a:gd name="T28" fmla="*/ 3 w 11"/>
                <a:gd name="T29" fmla="*/ 8 h 9"/>
                <a:gd name="T30" fmla="*/ 3 w 11"/>
                <a:gd name="T31" fmla="*/ 9 h 9"/>
                <a:gd name="T32" fmla="*/ 5 w 11"/>
                <a:gd name="T33" fmla="*/ 9 h 9"/>
                <a:gd name="T34" fmla="*/ 7 w 11"/>
                <a:gd name="T35" fmla="*/ 9 h 9"/>
                <a:gd name="T36" fmla="*/ 7 w 11"/>
                <a:gd name="T37" fmla="*/ 8 h 9"/>
                <a:gd name="T38" fmla="*/ 9 w 11"/>
                <a:gd name="T39" fmla="*/ 8 h 9"/>
                <a:gd name="T40" fmla="*/ 9 w 11"/>
                <a:gd name="T41" fmla="*/ 6 h 9"/>
                <a:gd name="T42" fmla="*/ 11 w 11"/>
                <a:gd name="T43" fmla="*/ 6 h 9"/>
                <a:gd name="T44" fmla="*/ 11 w 11"/>
                <a:gd name="T45" fmla="*/ 4 h 9"/>
                <a:gd name="T46" fmla="*/ 11 w 11"/>
                <a:gd name="T4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9">
                  <a:moveTo>
                    <a:pt x="11" y="3"/>
                  </a:moveTo>
                  <a:lnTo>
                    <a:pt x="11" y="3"/>
                  </a:lnTo>
                  <a:lnTo>
                    <a:pt x="11" y="1"/>
                  </a:lnTo>
                  <a:lnTo>
                    <a:pt x="9" y="1"/>
                  </a:lnTo>
                  <a:lnTo>
                    <a:pt x="9" y="0"/>
                  </a:lnTo>
                  <a:lnTo>
                    <a:pt x="7" y="0"/>
                  </a:lnTo>
                  <a:lnTo>
                    <a:pt x="5" y="0"/>
                  </a:lnTo>
                  <a:lnTo>
                    <a:pt x="3" y="0"/>
                  </a:lnTo>
                  <a:lnTo>
                    <a:pt x="1" y="0"/>
                  </a:lnTo>
                  <a:lnTo>
                    <a:pt x="0" y="1"/>
                  </a:lnTo>
                  <a:lnTo>
                    <a:pt x="0" y="3"/>
                  </a:lnTo>
                  <a:lnTo>
                    <a:pt x="0" y="4"/>
                  </a:lnTo>
                  <a:lnTo>
                    <a:pt x="0" y="6"/>
                  </a:lnTo>
                  <a:lnTo>
                    <a:pt x="1" y="8"/>
                  </a:lnTo>
                  <a:lnTo>
                    <a:pt x="3" y="8"/>
                  </a:lnTo>
                  <a:lnTo>
                    <a:pt x="3" y="9"/>
                  </a:lnTo>
                  <a:lnTo>
                    <a:pt x="5" y="9"/>
                  </a:lnTo>
                  <a:lnTo>
                    <a:pt x="7" y="9"/>
                  </a:lnTo>
                  <a:lnTo>
                    <a:pt x="7" y="8"/>
                  </a:lnTo>
                  <a:lnTo>
                    <a:pt x="9" y="8"/>
                  </a:lnTo>
                  <a:lnTo>
                    <a:pt x="9" y="6"/>
                  </a:lnTo>
                  <a:lnTo>
                    <a:pt x="11" y="6"/>
                  </a:lnTo>
                  <a:lnTo>
                    <a:pt x="11" y="4"/>
                  </a:lnTo>
                  <a:lnTo>
                    <a:pt x="11" y="3"/>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sp>
          <p:nvSpPr>
            <p:cNvPr id="20562" name="Freeform 97">
              <a:extLst>
                <a:ext uri="{FF2B5EF4-FFF2-40B4-BE49-F238E27FC236}">
                  <a16:creationId xmlns:a16="http://schemas.microsoft.com/office/drawing/2014/main" id="{EE6EF784-6D02-F038-F7D1-32CAAB5EFF75}"/>
                </a:ext>
              </a:extLst>
            </p:cNvPr>
            <p:cNvSpPr>
              <a:spLocks noChangeArrowheads="1"/>
            </p:cNvSpPr>
            <p:nvPr/>
          </p:nvSpPr>
          <p:spPr bwMode="auto">
            <a:xfrm>
              <a:off x="1238" y="2071"/>
              <a:ext cx="11" cy="10"/>
            </a:xfrm>
            <a:custGeom>
              <a:avLst/>
              <a:gdLst>
                <a:gd name="T0" fmla="*/ 11 w 11"/>
                <a:gd name="T1" fmla="*/ 3 h 10"/>
                <a:gd name="T2" fmla="*/ 11 w 11"/>
                <a:gd name="T3" fmla="*/ 3 h 10"/>
                <a:gd name="T4" fmla="*/ 11 w 11"/>
                <a:gd name="T5" fmla="*/ 2 h 10"/>
                <a:gd name="T6" fmla="*/ 9 w 11"/>
                <a:gd name="T7" fmla="*/ 2 h 10"/>
                <a:gd name="T8" fmla="*/ 9 w 11"/>
                <a:gd name="T9" fmla="*/ 0 h 10"/>
                <a:gd name="T10" fmla="*/ 7 w 11"/>
                <a:gd name="T11" fmla="*/ 0 h 10"/>
                <a:gd name="T12" fmla="*/ 5 w 11"/>
                <a:gd name="T13" fmla="*/ 0 h 10"/>
                <a:gd name="T14" fmla="*/ 3 w 11"/>
                <a:gd name="T15" fmla="*/ 0 h 10"/>
                <a:gd name="T16" fmla="*/ 1 w 11"/>
                <a:gd name="T17" fmla="*/ 0 h 10"/>
                <a:gd name="T18" fmla="*/ 1 w 11"/>
                <a:gd name="T19" fmla="*/ 2 h 10"/>
                <a:gd name="T20" fmla="*/ 0 w 11"/>
                <a:gd name="T21" fmla="*/ 2 h 10"/>
                <a:gd name="T22" fmla="*/ 0 w 11"/>
                <a:gd name="T23" fmla="*/ 3 h 10"/>
                <a:gd name="T24" fmla="*/ 0 w 11"/>
                <a:gd name="T25" fmla="*/ 5 h 10"/>
                <a:gd name="T26" fmla="*/ 0 w 11"/>
                <a:gd name="T27" fmla="*/ 7 h 10"/>
                <a:gd name="T28" fmla="*/ 0 w 11"/>
                <a:gd name="T29" fmla="*/ 8 h 10"/>
                <a:gd name="T30" fmla="*/ 1 w 11"/>
                <a:gd name="T31" fmla="*/ 8 h 10"/>
                <a:gd name="T32" fmla="*/ 3 w 11"/>
                <a:gd name="T33" fmla="*/ 10 h 10"/>
                <a:gd name="T34" fmla="*/ 5 w 11"/>
                <a:gd name="T35" fmla="*/ 10 h 10"/>
                <a:gd name="T36" fmla="*/ 7 w 11"/>
                <a:gd name="T37" fmla="*/ 10 h 10"/>
                <a:gd name="T38" fmla="*/ 9 w 11"/>
                <a:gd name="T39" fmla="*/ 8 h 10"/>
                <a:gd name="T40" fmla="*/ 11 w 11"/>
                <a:gd name="T41" fmla="*/ 7 h 10"/>
                <a:gd name="T42" fmla="*/ 11 w 11"/>
                <a:gd name="T43" fmla="*/ 5 h 10"/>
                <a:gd name="T44" fmla="*/ 11 w 11"/>
                <a:gd name="T4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0">
                  <a:moveTo>
                    <a:pt x="11" y="3"/>
                  </a:moveTo>
                  <a:lnTo>
                    <a:pt x="11" y="3"/>
                  </a:lnTo>
                  <a:lnTo>
                    <a:pt x="11" y="2"/>
                  </a:lnTo>
                  <a:lnTo>
                    <a:pt x="9" y="2"/>
                  </a:lnTo>
                  <a:lnTo>
                    <a:pt x="9" y="0"/>
                  </a:lnTo>
                  <a:lnTo>
                    <a:pt x="7" y="0"/>
                  </a:lnTo>
                  <a:lnTo>
                    <a:pt x="5" y="0"/>
                  </a:lnTo>
                  <a:lnTo>
                    <a:pt x="3" y="0"/>
                  </a:lnTo>
                  <a:lnTo>
                    <a:pt x="1" y="0"/>
                  </a:lnTo>
                  <a:lnTo>
                    <a:pt x="1" y="2"/>
                  </a:lnTo>
                  <a:lnTo>
                    <a:pt x="0" y="2"/>
                  </a:lnTo>
                  <a:lnTo>
                    <a:pt x="0" y="3"/>
                  </a:lnTo>
                  <a:lnTo>
                    <a:pt x="0" y="5"/>
                  </a:lnTo>
                  <a:lnTo>
                    <a:pt x="0" y="7"/>
                  </a:lnTo>
                  <a:lnTo>
                    <a:pt x="0" y="8"/>
                  </a:lnTo>
                  <a:lnTo>
                    <a:pt x="1" y="8"/>
                  </a:lnTo>
                  <a:lnTo>
                    <a:pt x="3" y="10"/>
                  </a:lnTo>
                  <a:lnTo>
                    <a:pt x="5" y="10"/>
                  </a:lnTo>
                  <a:lnTo>
                    <a:pt x="7" y="10"/>
                  </a:lnTo>
                  <a:lnTo>
                    <a:pt x="9" y="8"/>
                  </a:lnTo>
                  <a:lnTo>
                    <a:pt x="11" y="7"/>
                  </a:lnTo>
                  <a:lnTo>
                    <a:pt x="11" y="5"/>
                  </a:lnTo>
                  <a:lnTo>
                    <a:pt x="11" y="3"/>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sp>
          <p:nvSpPr>
            <p:cNvPr id="20563" name="Freeform 98">
              <a:extLst>
                <a:ext uri="{FF2B5EF4-FFF2-40B4-BE49-F238E27FC236}">
                  <a16:creationId xmlns:a16="http://schemas.microsoft.com/office/drawing/2014/main" id="{8CC9CB70-B871-7800-56D4-ECF1567EBB30}"/>
                </a:ext>
              </a:extLst>
            </p:cNvPr>
            <p:cNvSpPr>
              <a:spLocks noChangeArrowheads="1"/>
            </p:cNvSpPr>
            <p:nvPr/>
          </p:nvSpPr>
          <p:spPr bwMode="auto">
            <a:xfrm>
              <a:off x="1238" y="2135"/>
              <a:ext cx="11" cy="11"/>
            </a:xfrm>
            <a:custGeom>
              <a:avLst/>
              <a:gdLst>
                <a:gd name="T0" fmla="*/ 11 w 11"/>
                <a:gd name="T1" fmla="*/ 4 h 11"/>
                <a:gd name="T2" fmla="*/ 11 w 11"/>
                <a:gd name="T3" fmla="*/ 4 h 11"/>
                <a:gd name="T4" fmla="*/ 11 w 11"/>
                <a:gd name="T5" fmla="*/ 3 h 11"/>
                <a:gd name="T6" fmla="*/ 9 w 11"/>
                <a:gd name="T7" fmla="*/ 3 h 11"/>
                <a:gd name="T8" fmla="*/ 9 w 11"/>
                <a:gd name="T9" fmla="*/ 1 h 11"/>
                <a:gd name="T10" fmla="*/ 7 w 11"/>
                <a:gd name="T11" fmla="*/ 1 h 11"/>
                <a:gd name="T12" fmla="*/ 5 w 11"/>
                <a:gd name="T13" fmla="*/ 0 h 11"/>
                <a:gd name="T14" fmla="*/ 3 w 11"/>
                <a:gd name="T15" fmla="*/ 0 h 11"/>
                <a:gd name="T16" fmla="*/ 3 w 11"/>
                <a:gd name="T17" fmla="*/ 1 h 11"/>
                <a:gd name="T18" fmla="*/ 1 w 11"/>
                <a:gd name="T19" fmla="*/ 1 h 11"/>
                <a:gd name="T20" fmla="*/ 0 w 11"/>
                <a:gd name="T21" fmla="*/ 3 h 11"/>
                <a:gd name="T22" fmla="*/ 0 w 11"/>
                <a:gd name="T23" fmla="*/ 4 h 11"/>
                <a:gd name="T24" fmla="*/ 0 w 11"/>
                <a:gd name="T25" fmla="*/ 6 h 11"/>
                <a:gd name="T26" fmla="*/ 0 w 11"/>
                <a:gd name="T27" fmla="*/ 7 h 11"/>
                <a:gd name="T28" fmla="*/ 1 w 11"/>
                <a:gd name="T29" fmla="*/ 9 h 11"/>
                <a:gd name="T30" fmla="*/ 3 w 11"/>
                <a:gd name="T31" fmla="*/ 9 h 11"/>
                <a:gd name="T32" fmla="*/ 3 w 11"/>
                <a:gd name="T33" fmla="*/ 11 h 11"/>
                <a:gd name="T34" fmla="*/ 5 w 11"/>
                <a:gd name="T35" fmla="*/ 11 h 11"/>
                <a:gd name="T36" fmla="*/ 7 w 11"/>
                <a:gd name="T37" fmla="*/ 9 h 11"/>
                <a:gd name="T38" fmla="*/ 9 w 11"/>
                <a:gd name="T39" fmla="*/ 9 h 11"/>
                <a:gd name="T40" fmla="*/ 9 w 11"/>
                <a:gd name="T41" fmla="*/ 7 h 11"/>
                <a:gd name="T42" fmla="*/ 11 w 11"/>
                <a:gd name="T43" fmla="*/ 7 h 11"/>
                <a:gd name="T44" fmla="*/ 11 w 11"/>
                <a:gd name="T45" fmla="*/ 6 h 11"/>
                <a:gd name="T46" fmla="*/ 11 w 11"/>
                <a:gd name="T4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11">
                  <a:moveTo>
                    <a:pt x="11" y="4"/>
                  </a:moveTo>
                  <a:lnTo>
                    <a:pt x="11" y="4"/>
                  </a:lnTo>
                  <a:lnTo>
                    <a:pt x="11" y="3"/>
                  </a:lnTo>
                  <a:lnTo>
                    <a:pt x="9" y="3"/>
                  </a:lnTo>
                  <a:lnTo>
                    <a:pt x="9" y="1"/>
                  </a:lnTo>
                  <a:lnTo>
                    <a:pt x="7" y="1"/>
                  </a:lnTo>
                  <a:lnTo>
                    <a:pt x="5" y="0"/>
                  </a:lnTo>
                  <a:lnTo>
                    <a:pt x="3" y="0"/>
                  </a:lnTo>
                  <a:lnTo>
                    <a:pt x="3" y="1"/>
                  </a:lnTo>
                  <a:lnTo>
                    <a:pt x="1" y="1"/>
                  </a:lnTo>
                  <a:lnTo>
                    <a:pt x="0" y="3"/>
                  </a:lnTo>
                  <a:lnTo>
                    <a:pt x="0" y="4"/>
                  </a:lnTo>
                  <a:lnTo>
                    <a:pt x="0" y="6"/>
                  </a:lnTo>
                  <a:lnTo>
                    <a:pt x="0" y="7"/>
                  </a:lnTo>
                  <a:lnTo>
                    <a:pt x="1" y="9"/>
                  </a:lnTo>
                  <a:lnTo>
                    <a:pt x="3" y="9"/>
                  </a:lnTo>
                  <a:lnTo>
                    <a:pt x="3" y="11"/>
                  </a:lnTo>
                  <a:lnTo>
                    <a:pt x="5" y="11"/>
                  </a:lnTo>
                  <a:lnTo>
                    <a:pt x="7" y="9"/>
                  </a:lnTo>
                  <a:lnTo>
                    <a:pt x="9" y="9"/>
                  </a:lnTo>
                  <a:lnTo>
                    <a:pt x="9" y="7"/>
                  </a:lnTo>
                  <a:lnTo>
                    <a:pt x="11" y="7"/>
                  </a:lnTo>
                  <a:lnTo>
                    <a:pt x="11" y="6"/>
                  </a:lnTo>
                  <a:lnTo>
                    <a:pt x="11" y="4"/>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grpSp>
      <p:sp>
        <p:nvSpPr>
          <p:cNvPr id="20564" name="Line 99">
            <a:extLst>
              <a:ext uri="{FF2B5EF4-FFF2-40B4-BE49-F238E27FC236}">
                <a16:creationId xmlns:a16="http://schemas.microsoft.com/office/drawing/2014/main" id="{944A0729-EA54-C0C1-7824-4A854C160D84}"/>
              </a:ext>
            </a:extLst>
          </p:cNvPr>
          <p:cNvSpPr>
            <a:spLocks noChangeShapeType="1"/>
          </p:cNvSpPr>
          <p:nvPr/>
        </p:nvSpPr>
        <p:spPr bwMode="auto">
          <a:xfrm>
            <a:off x="7253288" y="2632075"/>
            <a:ext cx="1042987"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65" name="Line 100">
            <a:extLst>
              <a:ext uri="{FF2B5EF4-FFF2-40B4-BE49-F238E27FC236}">
                <a16:creationId xmlns:a16="http://schemas.microsoft.com/office/drawing/2014/main" id="{62641883-E63E-2ADF-B837-903CF1318CB0}"/>
              </a:ext>
            </a:extLst>
          </p:cNvPr>
          <p:cNvSpPr>
            <a:spLocks noChangeShapeType="1"/>
          </p:cNvSpPr>
          <p:nvPr/>
        </p:nvSpPr>
        <p:spPr bwMode="auto">
          <a:xfrm>
            <a:off x="7253288" y="5280025"/>
            <a:ext cx="10033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66" name="Line 101">
            <a:extLst>
              <a:ext uri="{FF2B5EF4-FFF2-40B4-BE49-F238E27FC236}">
                <a16:creationId xmlns:a16="http://schemas.microsoft.com/office/drawing/2014/main" id="{DE3A4F41-9FA3-EF36-0B68-2CDB55638814}"/>
              </a:ext>
            </a:extLst>
          </p:cNvPr>
          <p:cNvSpPr>
            <a:spLocks noChangeShapeType="1"/>
          </p:cNvSpPr>
          <p:nvPr/>
        </p:nvSpPr>
        <p:spPr bwMode="auto">
          <a:xfrm flipH="1" flipV="1">
            <a:off x="7072313" y="1116013"/>
            <a:ext cx="0" cy="468312"/>
          </a:xfrm>
          <a:prstGeom prst="line">
            <a:avLst/>
          </a:prstGeom>
          <a:noFill/>
          <a:ln w="28575">
            <a:solidFill>
              <a:srgbClr val="3399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7" name="Line 102">
            <a:extLst>
              <a:ext uri="{FF2B5EF4-FFF2-40B4-BE49-F238E27FC236}">
                <a16:creationId xmlns:a16="http://schemas.microsoft.com/office/drawing/2014/main" id="{7EF677FE-0443-A894-EF9E-C986BE622414}"/>
              </a:ext>
            </a:extLst>
          </p:cNvPr>
          <p:cNvSpPr>
            <a:spLocks noChangeShapeType="1"/>
          </p:cNvSpPr>
          <p:nvPr/>
        </p:nvSpPr>
        <p:spPr bwMode="auto">
          <a:xfrm>
            <a:off x="7621588" y="1109663"/>
            <a:ext cx="0" cy="2862262"/>
          </a:xfrm>
          <a:prstGeom prst="line">
            <a:avLst/>
          </a:prstGeom>
          <a:noFill/>
          <a:ln w="28575">
            <a:solidFill>
              <a:srgbClr val="3399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8" name="Line 103">
            <a:extLst>
              <a:ext uri="{FF2B5EF4-FFF2-40B4-BE49-F238E27FC236}">
                <a16:creationId xmlns:a16="http://schemas.microsoft.com/office/drawing/2014/main" id="{C21355D1-6ED9-47D1-A47A-658554A8945D}"/>
              </a:ext>
            </a:extLst>
          </p:cNvPr>
          <p:cNvSpPr>
            <a:spLocks noChangeShapeType="1"/>
          </p:cNvSpPr>
          <p:nvPr/>
        </p:nvSpPr>
        <p:spPr bwMode="auto">
          <a:xfrm flipV="1">
            <a:off x="7072313" y="3956050"/>
            <a:ext cx="0" cy="215900"/>
          </a:xfrm>
          <a:prstGeom prst="line">
            <a:avLst/>
          </a:prstGeom>
          <a:noFill/>
          <a:ln w="28575">
            <a:solidFill>
              <a:srgbClr val="3399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9" name="Line 104">
            <a:extLst>
              <a:ext uri="{FF2B5EF4-FFF2-40B4-BE49-F238E27FC236}">
                <a16:creationId xmlns:a16="http://schemas.microsoft.com/office/drawing/2014/main" id="{626929EB-5D36-CBCF-D871-7C37FBD365CE}"/>
              </a:ext>
            </a:extLst>
          </p:cNvPr>
          <p:cNvSpPr>
            <a:spLocks noChangeShapeType="1"/>
          </p:cNvSpPr>
          <p:nvPr/>
        </p:nvSpPr>
        <p:spPr bwMode="auto">
          <a:xfrm>
            <a:off x="7072313" y="3956050"/>
            <a:ext cx="549275" cy="0"/>
          </a:xfrm>
          <a:prstGeom prst="line">
            <a:avLst/>
          </a:prstGeom>
          <a:noFill/>
          <a:ln w="28575">
            <a:solidFill>
              <a:srgbClr val="3399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0" name="Text Box 105">
            <a:extLst>
              <a:ext uri="{FF2B5EF4-FFF2-40B4-BE49-F238E27FC236}">
                <a16:creationId xmlns:a16="http://schemas.microsoft.com/office/drawing/2014/main" id="{33BA3ADB-5011-E077-41ED-A89FCBFA572A}"/>
              </a:ext>
            </a:extLst>
          </p:cNvPr>
          <p:cNvSpPr txBox="1">
            <a:spLocks noChangeArrowheads="1"/>
          </p:cNvSpPr>
          <p:nvPr/>
        </p:nvSpPr>
        <p:spPr bwMode="auto">
          <a:xfrm>
            <a:off x="6718300" y="719138"/>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sz="1800">
                <a:latin typeface="Times New Roman" panose="02020603050405020304" pitchFamily="18" charset="0"/>
                <a:ea typeface="宋体" panose="02010600030101010101" pitchFamily="2" charset="-122"/>
              </a:rPr>
              <a:t>RA</a:t>
            </a:r>
          </a:p>
        </p:txBody>
      </p:sp>
      <p:sp>
        <p:nvSpPr>
          <p:cNvPr id="20571" name="Text Box 106">
            <a:extLst>
              <a:ext uri="{FF2B5EF4-FFF2-40B4-BE49-F238E27FC236}">
                <a16:creationId xmlns:a16="http://schemas.microsoft.com/office/drawing/2014/main" id="{E79AC2D9-1034-6D55-C53E-E7D693A8DCD6}"/>
              </a:ext>
            </a:extLst>
          </p:cNvPr>
          <p:cNvSpPr txBox="1">
            <a:spLocks noChangeArrowheads="1"/>
          </p:cNvSpPr>
          <p:nvPr/>
        </p:nvSpPr>
        <p:spPr bwMode="auto">
          <a:xfrm>
            <a:off x="7366000" y="7239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sz="1800">
                <a:latin typeface="Times New Roman" panose="02020603050405020304" pitchFamily="18" charset="0"/>
                <a:ea typeface="宋体" panose="02010600030101010101" pitchFamily="2" charset="-122"/>
              </a:rPr>
              <a:t>RB</a:t>
            </a:r>
          </a:p>
        </p:txBody>
      </p:sp>
      <p:sp>
        <p:nvSpPr>
          <p:cNvPr id="20572" name="Text Box 107">
            <a:extLst>
              <a:ext uri="{FF2B5EF4-FFF2-40B4-BE49-F238E27FC236}">
                <a16:creationId xmlns:a16="http://schemas.microsoft.com/office/drawing/2014/main" id="{7ADB9FEE-959C-6328-EB82-9451A802A4D5}"/>
              </a:ext>
            </a:extLst>
          </p:cNvPr>
          <p:cNvSpPr txBox="1">
            <a:spLocks noChangeArrowheads="1"/>
          </p:cNvSpPr>
          <p:nvPr/>
        </p:nvSpPr>
        <p:spPr bwMode="auto">
          <a:xfrm>
            <a:off x="8285163" y="2360613"/>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sz="1800">
                <a:latin typeface="Times New Roman" panose="02020603050405020304" pitchFamily="18" charset="0"/>
                <a:ea typeface="宋体" panose="02010600030101010101" pitchFamily="2" charset="-122"/>
              </a:rPr>
              <a:t>busA</a:t>
            </a:r>
          </a:p>
        </p:txBody>
      </p:sp>
      <p:sp>
        <p:nvSpPr>
          <p:cNvPr id="20573" name="Text Box 108">
            <a:extLst>
              <a:ext uri="{FF2B5EF4-FFF2-40B4-BE49-F238E27FC236}">
                <a16:creationId xmlns:a16="http://schemas.microsoft.com/office/drawing/2014/main" id="{1D42AA13-EE84-1845-4C99-CF1D0EDC5DDC}"/>
              </a:ext>
            </a:extLst>
          </p:cNvPr>
          <p:cNvSpPr txBox="1">
            <a:spLocks noChangeArrowheads="1"/>
          </p:cNvSpPr>
          <p:nvPr/>
        </p:nvSpPr>
        <p:spPr bwMode="auto">
          <a:xfrm>
            <a:off x="8245475" y="5013325"/>
            <a:ext cx="67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sz="1800">
                <a:latin typeface="Times New Roman" panose="02020603050405020304" pitchFamily="18" charset="0"/>
                <a:ea typeface="宋体" panose="02010600030101010101" pitchFamily="2" charset="-122"/>
              </a:rPr>
              <a:t>busB</a:t>
            </a:r>
          </a:p>
        </p:txBody>
      </p:sp>
      <p:sp>
        <p:nvSpPr>
          <p:cNvPr id="20574" name="Line 111">
            <a:extLst>
              <a:ext uri="{FF2B5EF4-FFF2-40B4-BE49-F238E27FC236}">
                <a16:creationId xmlns:a16="http://schemas.microsoft.com/office/drawing/2014/main" id="{3BE0CF6D-11B8-CBD7-E948-A7CC7BF4FB57}"/>
              </a:ext>
            </a:extLst>
          </p:cNvPr>
          <p:cNvSpPr>
            <a:spLocks noChangeShapeType="1"/>
          </p:cNvSpPr>
          <p:nvPr/>
        </p:nvSpPr>
        <p:spPr bwMode="auto">
          <a:xfrm>
            <a:off x="3805238" y="1611313"/>
            <a:ext cx="0" cy="284162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5" name="Line 112">
            <a:extLst>
              <a:ext uri="{FF2B5EF4-FFF2-40B4-BE49-F238E27FC236}">
                <a16:creationId xmlns:a16="http://schemas.microsoft.com/office/drawing/2014/main" id="{19904280-64B0-9CE5-E0FF-C05483D54F42}"/>
              </a:ext>
            </a:extLst>
          </p:cNvPr>
          <p:cNvSpPr>
            <a:spLocks noChangeShapeType="1"/>
          </p:cNvSpPr>
          <p:nvPr/>
        </p:nvSpPr>
        <p:spPr bwMode="auto">
          <a:xfrm>
            <a:off x="3802063" y="1611313"/>
            <a:ext cx="92075"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6" name="Line 113">
            <a:extLst>
              <a:ext uri="{FF2B5EF4-FFF2-40B4-BE49-F238E27FC236}">
                <a16:creationId xmlns:a16="http://schemas.microsoft.com/office/drawing/2014/main" id="{3B5543E2-949F-A871-A524-1337D959D688}"/>
              </a:ext>
            </a:extLst>
          </p:cNvPr>
          <p:cNvSpPr>
            <a:spLocks noChangeShapeType="1"/>
          </p:cNvSpPr>
          <p:nvPr/>
        </p:nvSpPr>
        <p:spPr bwMode="auto">
          <a:xfrm>
            <a:off x="3802063" y="2054225"/>
            <a:ext cx="825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7" name="Line 114">
            <a:extLst>
              <a:ext uri="{FF2B5EF4-FFF2-40B4-BE49-F238E27FC236}">
                <a16:creationId xmlns:a16="http://schemas.microsoft.com/office/drawing/2014/main" id="{B8A2A130-927E-7B42-B311-8601E5E2C4BC}"/>
              </a:ext>
            </a:extLst>
          </p:cNvPr>
          <p:cNvSpPr>
            <a:spLocks noChangeShapeType="1"/>
          </p:cNvSpPr>
          <p:nvPr/>
        </p:nvSpPr>
        <p:spPr bwMode="auto">
          <a:xfrm>
            <a:off x="3806825" y="2974975"/>
            <a:ext cx="7778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8" name="Line 115">
            <a:extLst>
              <a:ext uri="{FF2B5EF4-FFF2-40B4-BE49-F238E27FC236}">
                <a16:creationId xmlns:a16="http://schemas.microsoft.com/office/drawing/2014/main" id="{FDC8E5E4-B1E1-C5FB-F427-3CB73C15B2CA}"/>
              </a:ext>
            </a:extLst>
          </p:cNvPr>
          <p:cNvSpPr>
            <a:spLocks noChangeShapeType="1"/>
          </p:cNvSpPr>
          <p:nvPr/>
        </p:nvSpPr>
        <p:spPr bwMode="auto">
          <a:xfrm>
            <a:off x="3802063" y="3436938"/>
            <a:ext cx="92075"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9" name="Line 116">
            <a:extLst>
              <a:ext uri="{FF2B5EF4-FFF2-40B4-BE49-F238E27FC236}">
                <a16:creationId xmlns:a16="http://schemas.microsoft.com/office/drawing/2014/main" id="{C190D474-92F5-AE1B-679E-E55DB34B5A3D}"/>
              </a:ext>
            </a:extLst>
          </p:cNvPr>
          <p:cNvSpPr>
            <a:spLocks noChangeShapeType="1"/>
          </p:cNvSpPr>
          <p:nvPr/>
        </p:nvSpPr>
        <p:spPr bwMode="auto">
          <a:xfrm flipH="1">
            <a:off x="1079500" y="4414838"/>
            <a:ext cx="27368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80" name="Text Box 117">
            <a:extLst>
              <a:ext uri="{FF2B5EF4-FFF2-40B4-BE49-F238E27FC236}">
                <a16:creationId xmlns:a16="http://schemas.microsoft.com/office/drawing/2014/main" id="{D4A1A453-5CCC-B299-ECE1-85D27D667C95}"/>
              </a:ext>
            </a:extLst>
          </p:cNvPr>
          <p:cNvSpPr txBox="1">
            <a:spLocks noChangeArrowheads="1"/>
          </p:cNvSpPr>
          <p:nvPr/>
        </p:nvSpPr>
        <p:spPr bwMode="auto">
          <a:xfrm>
            <a:off x="242888" y="4262438"/>
            <a:ext cx="7985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r>
              <a:rPr lang="en-US" altLang="zh-CN" sz="1800">
                <a:solidFill>
                  <a:schemeClr val="accent1"/>
                </a:solidFill>
                <a:latin typeface="Times New Roman" panose="02020603050405020304" pitchFamily="18" charset="0"/>
                <a:ea typeface="宋体" panose="02010600030101010101" pitchFamily="2" charset="-122"/>
              </a:rPr>
              <a:t>    Clk</a:t>
            </a:r>
          </a:p>
        </p:txBody>
      </p:sp>
      <p:sp>
        <p:nvSpPr>
          <p:cNvPr id="20581" name="Rectangle 118">
            <a:extLst>
              <a:ext uri="{FF2B5EF4-FFF2-40B4-BE49-F238E27FC236}">
                <a16:creationId xmlns:a16="http://schemas.microsoft.com/office/drawing/2014/main" id="{79217F9C-BA5E-5E8B-4025-3B485D80426A}"/>
              </a:ext>
            </a:extLst>
          </p:cNvPr>
          <p:cNvSpPr>
            <a:spLocks noChangeArrowheads="1"/>
          </p:cNvSpPr>
          <p:nvPr/>
        </p:nvSpPr>
        <p:spPr bwMode="auto">
          <a:xfrm>
            <a:off x="4627563" y="1997075"/>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000">
                <a:solidFill>
                  <a:srgbClr val="000000"/>
                </a:solidFill>
                <a:ea typeface="宋体" panose="02010600030101010101" pitchFamily="2" charset="-122"/>
              </a:rPr>
              <a:t>C</a:t>
            </a:r>
            <a:endParaRPr lang="en-US" altLang="zh-CN" sz="1000">
              <a:latin typeface="Times New Roman" panose="02020603050405020304" pitchFamily="18" charset="0"/>
              <a:ea typeface="宋体" panose="02010600030101010101" pitchFamily="2" charset="-122"/>
            </a:endParaRPr>
          </a:p>
        </p:txBody>
      </p:sp>
      <p:sp>
        <p:nvSpPr>
          <p:cNvPr id="20582" name="Rectangle 119">
            <a:extLst>
              <a:ext uri="{FF2B5EF4-FFF2-40B4-BE49-F238E27FC236}">
                <a16:creationId xmlns:a16="http://schemas.microsoft.com/office/drawing/2014/main" id="{AD422D16-6A3D-4BA8-79CA-0DAB2800077B}"/>
              </a:ext>
            </a:extLst>
          </p:cNvPr>
          <p:cNvSpPr>
            <a:spLocks noChangeArrowheads="1"/>
          </p:cNvSpPr>
          <p:nvPr/>
        </p:nvSpPr>
        <p:spPr bwMode="auto">
          <a:xfrm>
            <a:off x="4640263" y="2262188"/>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000">
                <a:solidFill>
                  <a:srgbClr val="000000"/>
                </a:solidFill>
                <a:ea typeface="宋体" panose="02010600030101010101" pitchFamily="2" charset="-122"/>
              </a:rPr>
              <a:t>D</a:t>
            </a:r>
            <a:endParaRPr lang="en-US" altLang="zh-CN" sz="1000">
              <a:latin typeface="Times New Roman" panose="02020603050405020304" pitchFamily="18" charset="0"/>
              <a:ea typeface="宋体" panose="02010600030101010101" pitchFamily="2" charset="-122"/>
            </a:endParaRPr>
          </a:p>
        </p:txBody>
      </p:sp>
      <p:sp>
        <p:nvSpPr>
          <p:cNvPr id="20583" name="Rectangle 120">
            <a:extLst>
              <a:ext uri="{FF2B5EF4-FFF2-40B4-BE49-F238E27FC236}">
                <a16:creationId xmlns:a16="http://schemas.microsoft.com/office/drawing/2014/main" id="{26ADEAD1-07B7-D70E-22DA-FC1B9A4B82AE}"/>
              </a:ext>
            </a:extLst>
          </p:cNvPr>
          <p:cNvSpPr>
            <a:spLocks noChangeArrowheads="1"/>
          </p:cNvSpPr>
          <p:nvPr/>
        </p:nvSpPr>
        <p:spPr bwMode="auto">
          <a:xfrm>
            <a:off x="4629150" y="2919413"/>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000">
                <a:solidFill>
                  <a:srgbClr val="000000"/>
                </a:solidFill>
                <a:ea typeface="宋体" panose="02010600030101010101" pitchFamily="2" charset="-122"/>
              </a:rPr>
              <a:t>C</a:t>
            </a:r>
          </a:p>
        </p:txBody>
      </p:sp>
      <p:sp>
        <p:nvSpPr>
          <p:cNvPr id="20584" name="Rectangle 121">
            <a:extLst>
              <a:ext uri="{FF2B5EF4-FFF2-40B4-BE49-F238E27FC236}">
                <a16:creationId xmlns:a16="http://schemas.microsoft.com/office/drawing/2014/main" id="{3EB553FA-98AA-0BCB-CAF6-3045CD272E73}"/>
              </a:ext>
            </a:extLst>
          </p:cNvPr>
          <p:cNvSpPr>
            <a:spLocks noChangeArrowheads="1"/>
          </p:cNvSpPr>
          <p:nvPr/>
        </p:nvSpPr>
        <p:spPr bwMode="auto">
          <a:xfrm>
            <a:off x="4627563" y="3171825"/>
            <a:ext cx="904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000">
                <a:solidFill>
                  <a:srgbClr val="000000"/>
                </a:solidFill>
                <a:ea typeface="宋体" panose="02010600030101010101" pitchFamily="2" charset="-122"/>
              </a:rPr>
              <a:t>D</a:t>
            </a:r>
          </a:p>
        </p:txBody>
      </p:sp>
      <p:sp>
        <p:nvSpPr>
          <p:cNvPr id="20585" name="Rectangle 122">
            <a:extLst>
              <a:ext uri="{FF2B5EF4-FFF2-40B4-BE49-F238E27FC236}">
                <a16:creationId xmlns:a16="http://schemas.microsoft.com/office/drawing/2014/main" id="{F6B1C28F-5369-D633-5CCB-5A68BCD1AAC8}"/>
              </a:ext>
            </a:extLst>
          </p:cNvPr>
          <p:cNvSpPr>
            <a:spLocks noChangeArrowheads="1"/>
          </p:cNvSpPr>
          <p:nvPr/>
        </p:nvSpPr>
        <p:spPr bwMode="auto">
          <a:xfrm>
            <a:off x="4630738" y="3359150"/>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000">
                <a:solidFill>
                  <a:srgbClr val="000000"/>
                </a:solidFill>
                <a:ea typeface="宋体" panose="02010600030101010101" pitchFamily="2" charset="-122"/>
              </a:rPr>
              <a:t>C</a:t>
            </a:r>
          </a:p>
        </p:txBody>
      </p:sp>
      <p:sp>
        <p:nvSpPr>
          <p:cNvPr id="20586" name="Rectangle 123">
            <a:extLst>
              <a:ext uri="{FF2B5EF4-FFF2-40B4-BE49-F238E27FC236}">
                <a16:creationId xmlns:a16="http://schemas.microsoft.com/office/drawing/2014/main" id="{99DC9B3C-D51A-44CF-0B3D-0738C7848B99}"/>
              </a:ext>
            </a:extLst>
          </p:cNvPr>
          <p:cNvSpPr>
            <a:spLocks noChangeArrowheads="1"/>
          </p:cNvSpPr>
          <p:nvPr/>
        </p:nvSpPr>
        <p:spPr bwMode="auto">
          <a:xfrm>
            <a:off x="4629150" y="3611563"/>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000">
                <a:solidFill>
                  <a:srgbClr val="000000"/>
                </a:solidFill>
                <a:ea typeface="宋体" panose="02010600030101010101" pitchFamily="2" charset="-122"/>
              </a:rPr>
              <a:t>D</a:t>
            </a:r>
          </a:p>
        </p:txBody>
      </p:sp>
      <p:sp>
        <p:nvSpPr>
          <p:cNvPr id="300156" name="Text Box 124">
            <a:extLst>
              <a:ext uri="{FF2B5EF4-FFF2-40B4-BE49-F238E27FC236}">
                <a16:creationId xmlns:a16="http://schemas.microsoft.com/office/drawing/2014/main" id="{92B85D06-E40B-7875-6FAE-56A473D14328}"/>
              </a:ext>
            </a:extLst>
          </p:cNvPr>
          <p:cNvSpPr txBox="1">
            <a:spLocks noChangeArrowheads="1"/>
          </p:cNvSpPr>
          <p:nvPr/>
        </p:nvSpPr>
        <p:spPr bwMode="auto">
          <a:xfrm>
            <a:off x="1352550" y="4832350"/>
            <a:ext cx="4808538"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30000"/>
              </a:spcBef>
            </a:pPr>
            <a:r>
              <a:rPr lang="zh-CN" altLang="en-US" sz="2000">
                <a:latin typeface="微软雅黑" panose="020B0503020204020204" pitchFamily="34" charset="-122"/>
                <a:ea typeface="微软雅黑" panose="020B0503020204020204" pitchFamily="34" charset="-122"/>
              </a:rPr>
              <a:t>每个寄存器由</a:t>
            </a:r>
            <a:r>
              <a:rPr lang="en-US" altLang="zh-CN" sz="2000">
                <a:latin typeface="微软雅黑" panose="020B0503020204020204" pitchFamily="34" charset="-122"/>
                <a:ea typeface="微软雅黑" panose="020B0503020204020204" pitchFamily="34" charset="-122"/>
              </a:rPr>
              <a:t>32</a:t>
            </a:r>
            <a:r>
              <a:rPr lang="zh-CN" altLang="en-US" sz="2000">
                <a:latin typeface="微软雅黑" panose="020B0503020204020204" pitchFamily="34" charset="-122"/>
                <a:ea typeface="微软雅黑" panose="020B0503020204020204" pitchFamily="34" charset="-122"/>
              </a:rPr>
              <a:t>个触发器组成</a:t>
            </a:r>
            <a:r>
              <a:rPr lang="en-US" altLang="zh-CN" sz="2000">
                <a:latin typeface="微软雅黑" panose="020B0503020204020204" pitchFamily="34" charset="-122"/>
                <a:ea typeface="微软雅黑" panose="020B0503020204020204" pitchFamily="34" charset="-122"/>
              </a:rPr>
              <a:t>;</a:t>
            </a:r>
          </a:p>
          <a:p>
            <a:pPr eaLnBrk="0" hangingPunct="0">
              <a:spcBef>
                <a:spcPct val="30000"/>
              </a:spcBef>
            </a:pPr>
            <a:r>
              <a:rPr lang="zh-CN" altLang="en-US" sz="2000">
                <a:latin typeface="微软雅黑" panose="020B0503020204020204" pitchFamily="34" charset="-122"/>
                <a:ea typeface="微软雅黑" panose="020B0503020204020204" pitchFamily="34" charset="-122"/>
              </a:rPr>
              <a:t>输入数据来自</a:t>
            </a:r>
            <a:r>
              <a:rPr lang="en-US" altLang="zh-CN" sz="2000">
                <a:latin typeface="微软雅黑" panose="020B0503020204020204" pitchFamily="34" charset="-122"/>
                <a:ea typeface="微软雅黑" panose="020B0503020204020204" pitchFamily="34" charset="-122"/>
              </a:rPr>
              <a:t>busW</a:t>
            </a:r>
            <a:r>
              <a:rPr lang="zh-CN" altLang="en-US" sz="2000">
                <a:latin typeface="微软雅黑" panose="020B0503020204020204" pitchFamily="34" charset="-122"/>
                <a:ea typeface="微软雅黑" panose="020B0503020204020204" pitchFamily="34" charset="-122"/>
              </a:rPr>
              <a:t>，读出数据分别送</a:t>
            </a:r>
            <a:r>
              <a:rPr lang="en-US" altLang="zh-CN" sz="2000">
                <a:latin typeface="微软雅黑" panose="020B0503020204020204" pitchFamily="34" charset="-122"/>
                <a:ea typeface="微软雅黑" panose="020B0503020204020204" pitchFamily="34" charset="-122"/>
              </a:rPr>
              <a:t>busA</a:t>
            </a:r>
            <a:r>
              <a:rPr lang="zh-CN" altLang="en-US" sz="2000">
                <a:latin typeface="微软雅黑" panose="020B0503020204020204" pitchFamily="34" charset="-122"/>
                <a:ea typeface="微软雅黑" panose="020B0503020204020204" pitchFamily="34" charset="-122"/>
              </a:rPr>
              <a:t>和</a:t>
            </a:r>
            <a:r>
              <a:rPr lang="en-US" altLang="zh-CN" sz="2000">
                <a:latin typeface="微软雅黑" panose="020B0503020204020204" pitchFamily="34" charset="-122"/>
                <a:ea typeface="微软雅黑" panose="020B0503020204020204" pitchFamily="34" charset="-122"/>
              </a:rPr>
              <a:t>busB;</a:t>
            </a:r>
          </a:p>
          <a:p>
            <a:pPr eaLnBrk="0" hangingPunct="0">
              <a:spcBef>
                <a:spcPct val="30000"/>
              </a:spcBef>
            </a:pPr>
            <a:r>
              <a:rPr lang="en-US" altLang="zh-CN" sz="2000">
                <a:latin typeface="微软雅黑" panose="020B0503020204020204" pitchFamily="34" charset="-122"/>
                <a:ea typeface="微软雅黑" panose="020B0503020204020204" pitchFamily="34" charset="-122"/>
              </a:rPr>
              <a:t>WriteEnable</a:t>
            </a:r>
            <a:r>
              <a:rPr lang="zh-CN" altLang="en-US" sz="2000">
                <a:latin typeface="微软雅黑" panose="020B0503020204020204" pitchFamily="34" charset="-122"/>
                <a:ea typeface="微软雅黑" panose="020B0503020204020204" pitchFamily="34" charset="-122"/>
              </a:rPr>
              <a:t>信号控制是否写入新值。</a:t>
            </a:r>
            <a:endParaRPr lang="en-US" altLang="zh-CN" sz="2000">
              <a:latin typeface="微软雅黑" panose="020B0503020204020204" pitchFamily="34" charset="-122"/>
              <a:ea typeface="微软雅黑" panose="020B0503020204020204" pitchFamily="34" charset="-122"/>
            </a:endParaRPr>
          </a:p>
        </p:txBody>
      </p:sp>
      <p:sp>
        <p:nvSpPr>
          <p:cNvPr id="20588" name="Freeform 126">
            <a:extLst>
              <a:ext uri="{FF2B5EF4-FFF2-40B4-BE49-F238E27FC236}">
                <a16:creationId xmlns:a16="http://schemas.microsoft.com/office/drawing/2014/main" id="{BDD8BBEA-347C-7E48-95B9-761A5F6E9D8E}"/>
              </a:ext>
            </a:extLst>
          </p:cNvPr>
          <p:cNvSpPr>
            <a:spLocks noChangeArrowheads="1"/>
          </p:cNvSpPr>
          <p:nvPr/>
        </p:nvSpPr>
        <p:spPr bwMode="auto">
          <a:xfrm>
            <a:off x="3487738" y="3186113"/>
            <a:ext cx="69850" cy="69850"/>
          </a:xfrm>
          <a:custGeom>
            <a:avLst/>
            <a:gdLst>
              <a:gd name="T0" fmla="*/ 15 w 32"/>
              <a:gd name="T1" fmla="*/ 25 h 27"/>
              <a:gd name="T2" fmla="*/ 19 w 32"/>
              <a:gd name="T3" fmla="*/ 27 h 27"/>
              <a:gd name="T4" fmla="*/ 21 w 32"/>
              <a:gd name="T5" fmla="*/ 25 h 27"/>
              <a:gd name="T6" fmla="*/ 23 w 32"/>
              <a:gd name="T7" fmla="*/ 25 h 27"/>
              <a:gd name="T8" fmla="*/ 25 w 32"/>
              <a:gd name="T9" fmla="*/ 23 h 27"/>
              <a:gd name="T10" fmla="*/ 27 w 32"/>
              <a:gd name="T11" fmla="*/ 22 h 27"/>
              <a:gd name="T12" fmla="*/ 29 w 32"/>
              <a:gd name="T13" fmla="*/ 20 h 27"/>
              <a:gd name="T14" fmla="*/ 30 w 32"/>
              <a:gd name="T15" fmla="*/ 19 h 27"/>
              <a:gd name="T16" fmla="*/ 30 w 32"/>
              <a:gd name="T17" fmla="*/ 17 h 27"/>
              <a:gd name="T18" fmla="*/ 32 w 32"/>
              <a:gd name="T19" fmla="*/ 16 h 27"/>
              <a:gd name="T20" fmla="*/ 32 w 32"/>
              <a:gd name="T21" fmla="*/ 13 h 27"/>
              <a:gd name="T22" fmla="*/ 32 w 32"/>
              <a:gd name="T23" fmla="*/ 11 h 27"/>
              <a:gd name="T24" fmla="*/ 30 w 32"/>
              <a:gd name="T25" fmla="*/ 10 h 27"/>
              <a:gd name="T26" fmla="*/ 30 w 32"/>
              <a:gd name="T27" fmla="*/ 8 h 27"/>
              <a:gd name="T28" fmla="*/ 29 w 32"/>
              <a:gd name="T29" fmla="*/ 5 h 27"/>
              <a:gd name="T30" fmla="*/ 27 w 32"/>
              <a:gd name="T31" fmla="*/ 3 h 27"/>
              <a:gd name="T32" fmla="*/ 25 w 32"/>
              <a:gd name="T33" fmla="*/ 3 h 27"/>
              <a:gd name="T34" fmla="*/ 23 w 32"/>
              <a:gd name="T35" fmla="*/ 2 h 27"/>
              <a:gd name="T36" fmla="*/ 21 w 32"/>
              <a:gd name="T37" fmla="*/ 0 h 27"/>
              <a:gd name="T38" fmla="*/ 19 w 32"/>
              <a:gd name="T39" fmla="*/ 0 h 27"/>
              <a:gd name="T40" fmla="*/ 15 w 32"/>
              <a:gd name="T41" fmla="*/ 0 h 27"/>
              <a:gd name="T42" fmla="*/ 13 w 32"/>
              <a:gd name="T43" fmla="*/ 0 h 27"/>
              <a:gd name="T44" fmla="*/ 11 w 32"/>
              <a:gd name="T45" fmla="*/ 0 h 27"/>
              <a:gd name="T46" fmla="*/ 9 w 32"/>
              <a:gd name="T47" fmla="*/ 2 h 27"/>
              <a:gd name="T48" fmla="*/ 8 w 32"/>
              <a:gd name="T49" fmla="*/ 3 h 27"/>
              <a:gd name="T50" fmla="*/ 6 w 32"/>
              <a:gd name="T51" fmla="*/ 3 h 27"/>
              <a:gd name="T52" fmla="*/ 4 w 32"/>
              <a:gd name="T53" fmla="*/ 5 h 27"/>
              <a:gd name="T54" fmla="*/ 2 w 32"/>
              <a:gd name="T55" fmla="*/ 8 h 27"/>
              <a:gd name="T56" fmla="*/ 2 w 32"/>
              <a:gd name="T57" fmla="*/ 10 h 27"/>
              <a:gd name="T58" fmla="*/ 0 w 32"/>
              <a:gd name="T59" fmla="*/ 11 h 27"/>
              <a:gd name="T60" fmla="*/ 0 w 32"/>
              <a:gd name="T61" fmla="*/ 13 h 27"/>
              <a:gd name="T62" fmla="*/ 0 w 32"/>
              <a:gd name="T63" fmla="*/ 16 h 27"/>
              <a:gd name="T64" fmla="*/ 2 w 32"/>
              <a:gd name="T65" fmla="*/ 17 h 27"/>
              <a:gd name="T66" fmla="*/ 2 w 32"/>
              <a:gd name="T67" fmla="*/ 19 h 27"/>
              <a:gd name="T68" fmla="*/ 4 w 32"/>
              <a:gd name="T69" fmla="*/ 20 h 27"/>
              <a:gd name="T70" fmla="*/ 6 w 32"/>
              <a:gd name="T71" fmla="*/ 22 h 27"/>
              <a:gd name="T72" fmla="*/ 8 w 32"/>
              <a:gd name="T73" fmla="*/ 23 h 27"/>
              <a:gd name="T74" fmla="*/ 9 w 32"/>
              <a:gd name="T75" fmla="*/ 25 h 27"/>
              <a:gd name="T76" fmla="*/ 11 w 32"/>
              <a:gd name="T77" fmla="*/ 25 h 27"/>
              <a:gd name="T78" fmla="*/ 13 w 32"/>
              <a:gd name="T79" fmla="*/ 27 h 27"/>
              <a:gd name="T80" fmla="*/ 15 w 32"/>
              <a:gd name="T81" fmla="*/ 27 h 27"/>
              <a:gd name="T82" fmla="*/ 15 w 32"/>
              <a:gd name="T8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 h="27">
                <a:moveTo>
                  <a:pt x="15" y="25"/>
                </a:moveTo>
                <a:lnTo>
                  <a:pt x="19" y="27"/>
                </a:lnTo>
                <a:lnTo>
                  <a:pt x="21" y="25"/>
                </a:lnTo>
                <a:lnTo>
                  <a:pt x="23" y="25"/>
                </a:lnTo>
                <a:lnTo>
                  <a:pt x="25" y="23"/>
                </a:lnTo>
                <a:lnTo>
                  <a:pt x="27" y="22"/>
                </a:lnTo>
                <a:lnTo>
                  <a:pt x="29" y="20"/>
                </a:lnTo>
                <a:lnTo>
                  <a:pt x="30" y="19"/>
                </a:lnTo>
                <a:lnTo>
                  <a:pt x="30" y="17"/>
                </a:lnTo>
                <a:lnTo>
                  <a:pt x="32" y="16"/>
                </a:lnTo>
                <a:lnTo>
                  <a:pt x="32" y="13"/>
                </a:lnTo>
                <a:lnTo>
                  <a:pt x="32" y="11"/>
                </a:lnTo>
                <a:lnTo>
                  <a:pt x="30" y="10"/>
                </a:lnTo>
                <a:lnTo>
                  <a:pt x="30" y="8"/>
                </a:lnTo>
                <a:lnTo>
                  <a:pt x="29" y="5"/>
                </a:lnTo>
                <a:lnTo>
                  <a:pt x="27" y="3"/>
                </a:lnTo>
                <a:lnTo>
                  <a:pt x="25" y="3"/>
                </a:lnTo>
                <a:lnTo>
                  <a:pt x="23" y="2"/>
                </a:lnTo>
                <a:lnTo>
                  <a:pt x="21" y="0"/>
                </a:lnTo>
                <a:lnTo>
                  <a:pt x="19" y="0"/>
                </a:lnTo>
                <a:lnTo>
                  <a:pt x="15" y="0"/>
                </a:lnTo>
                <a:lnTo>
                  <a:pt x="13" y="0"/>
                </a:lnTo>
                <a:lnTo>
                  <a:pt x="11" y="0"/>
                </a:lnTo>
                <a:lnTo>
                  <a:pt x="9" y="2"/>
                </a:lnTo>
                <a:lnTo>
                  <a:pt x="8" y="3"/>
                </a:lnTo>
                <a:lnTo>
                  <a:pt x="6" y="3"/>
                </a:lnTo>
                <a:lnTo>
                  <a:pt x="4" y="5"/>
                </a:lnTo>
                <a:lnTo>
                  <a:pt x="2" y="8"/>
                </a:lnTo>
                <a:lnTo>
                  <a:pt x="2" y="10"/>
                </a:lnTo>
                <a:lnTo>
                  <a:pt x="0" y="11"/>
                </a:lnTo>
                <a:lnTo>
                  <a:pt x="0" y="13"/>
                </a:lnTo>
                <a:lnTo>
                  <a:pt x="0" y="16"/>
                </a:lnTo>
                <a:lnTo>
                  <a:pt x="2" y="17"/>
                </a:lnTo>
                <a:lnTo>
                  <a:pt x="2" y="19"/>
                </a:lnTo>
                <a:lnTo>
                  <a:pt x="4" y="20"/>
                </a:lnTo>
                <a:lnTo>
                  <a:pt x="6" y="22"/>
                </a:lnTo>
                <a:lnTo>
                  <a:pt x="8" y="23"/>
                </a:lnTo>
                <a:lnTo>
                  <a:pt x="9" y="25"/>
                </a:lnTo>
                <a:lnTo>
                  <a:pt x="11" y="25"/>
                </a:lnTo>
                <a:lnTo>
                  <a:pt x="13" y="27"/>
                </a:lnTo>
                <a:lnTo>
                  <a:pt x="15" y="27"/>
                </a:lnTo>
                <a:lnTo>
                  <a:pt x="15" y="25"/>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sp>
        <p:nvSpPr>
          <p:cNvPr id="20589" name="Freeform 127">
            <a:extLst>
              <a:ext uri="{FF2B5EF4-FFF2-40B4-BE49-F238E27FC236}">
                <a16:creationId xmlns:a16="http://schemas.microsoft.com/office/drawing/2014/main" id="{88D1AAD4-9A97-3CEC-8A8C-2BBA48AF63A9}"/>
              </a:ext>
            </a:extLst>
          </p:cNvPr>
          <p:cNvSpPr>
            <a:spLocks noChangeArrowheads="1"/>
          </p:cNvSpPr>
          <p:nvPr/>
        </p:nvSpPr>
        <p:spPr bwMode="auto">
          <a:xfrm>
            <a:off x="3487738" y="2284413"/>
            <a:ext cx="69850" cy="82550"/>
          </a:xfrm>
          <a:custGeom>
            <a:avLst/>
            <a:gdLst>
              <a:gd name="T0" fmla="*/ 15 w 32"/>
              <a:gd name="T1" fmla="*/ 25 h 27"/>
              <a:gd name="T2" fmla="*/ 19 w 32"/>
              <a:gd name="T3" fmla="*/ 27 h 27"/>
              <a:gd name="T4" fmla="*/ 21 w 32"/>
              <a:gd name="T5" fmla="*/ 25 h 27"/>
              <a:gd name="T6" fmla="*/ 23 w 32"/>
              <a:gd name="T7" fmla="*/ 25 h 27"/>
              <a:gd name="T8" fmla="*/ 25 w 32"/>
              <a:gd name="T9" fmla="*/ 23 h 27"/>
              <a:gd name="T10" fmla="*/ 27 w 32"/>
              <a:gd name="T11" fmla="*/ 22 h 27"/>
              <a:gd name="T12" fmla="*/ 29 w 32"/>
              <a:gd name="T13" fmla="*/ 20 h 27"/>
              <a:gd name="T14" fmla="*/ 30 w 32"/>
              <a:gd name="T15" fmla="*/ 19 h 27"/>
              <a:gd name="T16" fmla="*/ 30 w 32"/>
              <a:gd name="T17" fmla="*/ 17 h 27"/>
              <a:gd name="T18" fmla="*/ 32 w 32"/>
              <a:gd name="T19" fmla="*/ 16 h 27"/>
              <a:gd name="T20" fmla="*/ 32 w 32"/>
              <a:gd name="T21" fmla="*/ 13 h 27"/>
              <a:gd name="T22" fmla="*/ 32 w 32"/>
              <a:gd name="T23" fmla="*/ 11 h 27"/>
              <a:gd name="T24" fmla="*/ 30 w 32"/>
              <a:gd name="T25" fmla="*/ 10 h 27"/>
              <a:gd name="T26" fmla="*/ 30 w 32"/>
              <a:gd name="T27" fmla="*/ 8 h 27"/>
              <a:gd name="T28" fmla="*/ 29 w 32"/>
              <a:gd name="T29" fmla="*/ 5 h 27"/>
              <a:gd name="T30" fmla="*/ 27 w 32"/>
              <a:gd name="T31" fmla="*/ 3 h 27"/>
              <a:gd name="T32" fmla="*/ 25 w 32"/>
              <a:gd name="T33" fmla="*/ 3 h 27"/>
              <a:gd name="T34" fmla="*/ 23 w 32"/>
              <a:gd name="T35" fmla="*/ 2 h 27"/>
              <a:gd name="T36" fmla="*/ 21 w 32"/>
              <a:gd name="T37" fmla="*/ 0 h 27"/>
              <a:gd name="T38" fmla="*/ 19 w 32"/>
              <a:gd name="T39" fmla="*/ 0 h 27"/>
              <a:gd name="T40" fmla="*/ 15 w 32"/>
              <a:gd name="T41" fmla="*/ 0 h 27"/>
              <a:gd name="T42" fmla="*/ 13 w 32"/>
              <a:gd name="T43" fmla="*/ 0 h 27"/>
              <a:gd name="T44" fmla="*/ 11 w 32"/>
              <a:gd name="T45" fmla="*/ 0 h 27"/>
              <a:gd name="T46" fmla="*/ 9 w 32"/>
              <a:gd name="T47" fmla="*/ 2 h 27"/>
              <a:gd name="T48" fmla="*/ 8 w 32"/>
              <a:gd name="T49" fmla="*/ 3 h 27"/>
              <a:gd name="T50" fmla="*/ 6 w 32"/>
              <a:gd name="T51" fmla="*/ 3 h 27"/>
              <a:gd name="T52" fmla="*/ 4 w 32"/>
              <a:gd name="T53" fmla="*/ 5 h 27"/>
              <a:gd name="T54" fmla="*/ 2 w 32"/>
              <a:gd name="T55" fmla="*/ 8 h 27"/>
              <a:gd name="T56" fmla="*/ 2 w 32"/>
              <a:gd name="T57" fmla="*/ 10 h 27"/>
              <a:gd name="T58" fmla="*/ 0 w 32"/>
              <a:gd name="T59" fmla="*/ 11 h 27"/>
              <a:gd name="T60" fmla="*/ 0 w 32"/>
              <a:gd name="T61" fmla="*/ 13 h 27"/>
              <a:gd name="T62" fmla="*/ 0 w 32"/>
              <a:gd name="T63" fmla="*/ 16 h 27"/>
              <a:gd name="T64" fmla="*/ 2 w 32"/>
              <a:gd name="T65" fmla="*/ 17 h 27"/>
              <a:gd name="T66" fmla="*/ 2 w 32"/>
              <a:gd name="T67" fmla="*/ 19 h 27"/>
              <a:gd name="T68" fmla="*/ 4 w 32"/>
              <a:gd name="T69" fmla="*/ 20 h 27"/>
              <a:gd name="T70" fmla="*/ 6 w 32"/>
              <a:gd name="T71" fmla="*/ 22 h 27"/>
              <a:gd name="T72" fmla="*/ 8 w 32"/>
              <a:gd name="T73" fmla="*/ 23 h 27"/>
              <a:gd name="T74" fmla="*/ 9 w 32"/>
              <a:gd name="T75" fmla="*/ 25 h 27"/>
              <a:gd name="T76" fmla="*/ 11 w 32"/>
              <a:gd name="T77" fmla="*/ 25 h 27"/>
              <a:gd name="T78" fmla="*/ 13 w 32"/>
              <a:gd name="T79" fmla="*/ 27 h 27"/>
              <a:gd name="T80" fmla="*/ 15 w 32"/>
              <a:gd name="T81" fmla="*/ 27 h 27"/>
              <a:gd name="T82" fmla="*/ 15 w 32"/>
              <a:gd name="T8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 h="27">
                <a:moveTo>
                  <a:pt x="15" y="25"/>
                </a:moveTo>
                <a:lnTo>
                  <a:pt x="19" y="27"/>
                </a:lnTo>
                <a:lnTo>
                  <a:pt x="21" y="25"/>
                </a:lnTo>
                <a:lnTo>
                  <a:pt x="23" y="25"/>
                </a:lnTo>
                <a:lnTo>
                  <a:pt x="25" y="23"/>
                </a:lnTo>
                <a:lnTo>
                  <a:pt x="27" y="22"/>
                </a:lnTo>
                <a:lnTo>
                  <a:pt x="29" y="20"/>
                </a:lnTo>
                <a:lnTo>
                  <a:pt x="30" y="19"/>
                </a:lnTo>
                <a:lnTo>
                  <a:pt x="30" y="17"/>
                </a:lnTo>
                <a:lnTo>
                  <a:pt x="32" y="16"/>
                </a:lnTo>
                <a:lnTo>
                  <a:pt x="32" y="13"/>
                </a:lnTo>
                <a:lnTo>
                  <a:pt x="32" y="11"/>
                </a:lnTo>
                <a:lnTo>
                  <a:pt x="30" y="10"/>
                </a:lnTo>
                <a:lnTo>
                  <a:pt x="30" y="8"/>
                </a:lnTo>
                <a:lnTo>
                  <a:pt x="29" y="5"/>
                </a:lnTo>
                <a:lnTo>
                  <a:pt x="27" y="3"/>
                </a:lnTo>
                <a:lnTo>
                  <a:pt x="25" y="3"/>
                </a:lnTo>
                <a:lnTo>
                  <a:pt x="23" y="2"/>
                </a:lnTo>
                <a:lnTo>
                  <a:pt x="21" y="0"/>
                </a:lnTo>
                <a:lnTo>
                  <a:pt x="19" y="0"/>
                </a:lnTo>
                <a:lnTo>
                  <a:pt x="15" y="0"/>
                </a:lnTo>
                <a:lnTo>
                  <a:pt x="13" y="0"/>
                </a:lnTo>
                <a:lnTo>
                  <a:pt x="11" y="0"/>
                </a:lnTo>
                <a:lnTo>
                  <a:pt x="9" y="2"/>
                </a:lnTo>
                <a:lnTo>
                  <a:pt x="8" y="3"/>
                </a:lnTo>
                <a:lnTo>
                  <a:pt x="6" y="3"/>
                </a:lnTo>
                <a:lnTo>
                  <a:pt x="4" y="5"/>
                </a:lnTo>
                <a:lnTo>
                  <a:pt x="2" y="8"/>
                </a:lnTo>
                <a:lnTo>
                  <a:pt x="2" y="10"/>
                </a:lnTo>
                <a:lnTo>
                  <a:pt x="0" y="11"/>
                </a:lnTo>
                <a:lnTo>
                  <a:pt x="0" y="13"/>
                </a:lnTo>
                <a:lnTo>
                  <a:pt x="0" y="16"/>
                </a:lnTo>
                <a:lnTo>
                  <a:pt x="2" y="17"/>
                </a:lnTo>
                <a:lnTo>
                  <a:pt x="2" y="19"/>
                </a:lnTo>
                <a:lnTo>
                  <a:pt x="4" y="20"/>
                </a:lnTo>
                <a:lnTo>
                  <a:pt x="6" y="22"/>
                </a:lnTo>
                <a:lnTo>
                  <a:pt x="8" y="23"/>
                </a:lnTo>
                <a:lnTo>
                  <a:pt x="9" y="25"/>
                </a:lnTo>
                <a:lnTo>
                  <a:pt x="11" y="25"/>
                </a:lnTo>
                <a:lnTo>
                  <a:pt x="13" y="27"/>
                </a:lnTo>
                <a:lnTo>
                  <a:pt x="15" y="27"/>
                </a:lnTo>
                <a:lnTo>
                  <a:pt x="15" y="25"/>
                </a:lnTo>
                <a:close/>
              </a:path>
            </a:pathLst>
          </a:custGeom>
          <a:solidFill>
            <a:srgbClr val="000000"/>
          </a:solidFill>
          <a:ln w="28575">
            <a:solidFill>
              <a:srgbClr val="000000"/>
            </a:solidFill>
            <a:round/>
            <a:headEnd/>
            <a:tailEnd/>
          </a:ln>
        </p:spPr>
        <p:txBody>
          <a:bodyPr/>
          <a:lstStyle/>
          <a:p>
            <a:endParaRPr lang="zh-CN" altLang="en-US">
              <a:ea typeface="宋体" panose="02010600030101010101" pitchFamily="2" charset="-122"/>
            </a:endParaRPr>
          </a:p>
        </p:txBody>
      </p:sp>
      <p:sp>
        <p:nvSpPr>
          <p:cNvPr id="20590" name="Text Box 128">
            <a:extLst>
              <a:ext uri="{FF2B5EF4-FFF2-40B4-BE49-F238E27FC236}">
                <a16:creationId xmlns:a16="http://schemas.microsoft.com/office/drawing/2014/main" id="{03DF2882-BFA2-E211-C513-95296EC0641A}"/>
              </a:ext>
            </a:extLst>
          </p:cNvPr>
          <p:cNvSpPr txBox="1">
            <a:spLocks noChangeArrowheads="1"/>
          </p:cNvSpPr>
          <p:nvPr/>
        </p:nvSpPr>
        <p:spPr bwMode="auto">
          <a:xfrm>
            <a:off x="0" y="6248400"/>
            <a:ext cx="1473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a:ea typeface="宋体" panose="02010600030101010101" pitchFamily="2" charset="-122"/>
              </a:rPr>
              <a:t>Back to add</a:t>
            </a:r>
            <a:endParaRPr lang="zh-CN" altLang="en-US">
              <a:ea typeface="宋体" panose="02010600030101010101" pitchFamily="2" charset="-122"/>
            </a:endParaRPr>
          </a:p>
        </p:txBody>
      </p:sp>
      <p:sp>
        <p:nvSpPr>
          <p:cNvPr id="2" name="梯形 1">
            <a:extLst>
              <a:ext uri="{FF2B5EF4-FFF2-40B4-BE49-F238E27FC236}">
                <a16:creationId xmlns:a16="http://schemas.microsoft.com/office/drawing/2014/main" id="{EB0A89C9-2EC3-6D08-9BE8-761FE8C2D21D}"/>
              </a:ext>
            </a:extLst>
          </p:cNvPr>
          <p:cNvSpPr/>
          <p:nvPr/>
        </p:nvSpPr>
        <p:spPr bwMode="auto">
          <a:xfrm rot="5400000">
            <a:off x="5903119" y="2429669"/>
            <a:ext cx="2309812" cy="349250"/>
          </a:xfrm>
          <a:prstGeom prst="trapezoid">
            <a:avLst>
              <a:gd name="adj" fmla="val 87375"/>
            </a:avLst>
          </a:prstGeom>
          <a:noFill/>
          <a:ln w="28575" cap="flat" cmpd="sng" algn="ctr">
            <a:solidFill>
              <a:srgbClr val="00206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defRPr/>
            </a:pPr>
            <a:endParaRPr lang="zh-CN" altLang="en-US"/>
          </a:p>
        </p:txBody>
      </p:sp>
      <p:sp>
        <p:nvSpPr>
          <p:cNvPr id="116" name="梯形 115">
            <a:extLst>
              <a:ext uri="{FF2B5EF4-FFF2-40B4-BE49-F238E27FC236}">
                <a16:creationId xmlns:a16="http://schemas.microsoft.com/office/drawing/2014/main" id="{74A460C0-FF78-1303-31DD-24A135CF8778}"/>
              </a:ext>
            </a:extLst>
          </p:cNvPr>
          <p:cNvSpPr/>
          <p:nvPr/>
        </p:nvSpPr>
        <p:spPr bwMode="auto">
          <a:xfrm rot="5400000">
            <a:off x="5936456" y="5012532"/>
            <a:ext cx="2309813" cy="349250"/>
          </a:xfrm>
          <a:prstGeom prst="trapezoid">
            <a:avLst>
              <a:gd name="adj" fmla="val 87375"/>
            </a:avLst>
          </a:prstGeom>
          <a:noFill/>
          <a:ln w="28575" cap="flat" cmpd="sng" algn="ctr">
            <a:solidFill>
              <a:srgbClr val="00206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0156">
                                            <p:txEl>
                                              <p:pRg st="0" end="0"/>
                                            </p:txEl>
                                          </p:spTgt>
                                        </p:tgtEl>
                                        <p:attrNameLst>
                                          <p:attrName>style.visibility</p:attrName>
                                        </p:attrNameLst>
                                      </p:cBhvr>
                                      <p:to>
                                        <p:strVal val="visible"/>
                                      </p:to>
                                    </p:set>
                                    <p:animEffect transition="in" filter="blinds(horizontal)">
                                      <p:cBhvr>
                                        <p:cTn id="7" dur="500"/>
                                        <p:tgtEl>
                                          <p:spTgt spid="3001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0156">
                                            <p:txEl>
                                              <p:pRg st="1" end="1"/>
                                            </p:txEl>
                                          </p:spTgt>
                                        </p:tgtEl>
                                        <p:attrNameLst>
                                          <p:attrName>style.visibility</p:attrName>
                                        </p:attrNameLst>
                                      </p:cBhvr>
                                      <p:to>
                                        <p:strVal val="visible"/>
                                      </p:to>
                                    </p:set>
                                    <p:animEffect transition="in" filter="blinds(horizontal)">
                                      <p:cBhvr>
                                        <p:cTn id="12" dur="500"/>
                                        <p:tgtEl>
                                          <p:spTgt spid="30015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0156">
                                            <p:txEl>
                                              <p:pRg st="2" end="2"/>
                                            </p:txEl>
                                          </p:spTgt>
                                        </p:tgtEl>
                                        <p:attrNameLst>
                                          <p:attrName>style.visibility</p:attrName>
                                        </p:attrNameLst>
                                      </p:cBhvr>
                                      <p:to>
                                        <p:strVal val="visible"/>
                                      </p:to>
                                    </p:set>
                                    <p:animEffect transition="in" filter="blinds(horizontal)">
                                      <p:cBhvr>
                                        <p:cTn id="17" dur="500"/>
                                        <p:tgtEl>
                                          <p:spTgt spid="3001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a:extLst>
              <a:ext uri="{FF2B5EF4-FFF2-40B4-BE49-F238E27FC236}">
                <a16:creationId xmlns:a16="http://schemas.microsoft.com/office/drawing/2014/main" id="{F587DA91-BB97-CA41-847A-E8B4B30A070C}"/>
              </a:ext>
            </a:extLst>
          </p:cNvPr>
          <p:cNvSpPr>
            <a:spLocks noGrp="1" noChangeArrowheads="1"/>
          </p:cNvSpPr>
          <p:nvPr>
            <p:ph type="title"/>
          </p:nvPr>
        </p:nvSpPr>
        <p:spPr>
          <a:xfrm>
            <a:off x="471488" y="142875"/>
            <a:ext cx="6580187" cy="438150"/>
          </a:xfrm>
        </p:spPr>
        <p:txBody>
          <a:bodyPr/>
          <a:lstStyle/>
          <a:p>
            <a:r>
              <a:rPr lang="zh-CN" altLang="en-US">
                <a:ea typeface="宋体" panose="02010600030101010101" pitchFamily="2" charset="-122"/>
              </a:rPr>
              <a:t>硬连线控制器设计和微程序控制器设计</a:t>
            </a:r>
            <a:endParaRPr lang="en-US" altLang="zh-CN">
              <a:ea typeface="宋体" panose="02010600030101010101" pitchFamily="2" charset="-122"/>
            </a:endParaRPr>
          </a:p>
        </p:txBody>
      </p:sp>
      <p:sp>
        <p:nvSpPr>
          <p:cNvPr id="128003" name="Rectangle 3">
            <a:extLst>
              <a:ext uri="{FF2B5EF4-FFF2-40B4-BE49-F238E27FC236}">
                <a16:creationId xmlns:a16="http://schemas.microsoft.com/office/drawing/2014/main" id="{B8891077-99FC-0966-7AAA-EE4A010A99AF}"/>
              </a:ext>
            </a:extLst>
          </p:cNvPr>
          <p:cNvSpPr>
            <a:spLocks noGrp="1" noChangeArrowheads="1"/>
          </p:cNvSpPr>
          <p:nvPr>
            <p:ph idx="1"/>
          </p:nvPr>
        </p:nvSpPr>
        <p:spPr>
          <a:xfrm>
            <a:off x="387350" y="1173163"/>
            <a:ext cx="8407400" cy="3668712"/>
          </a:xfrm>
        </p:spPr>
        <p:txBody>
          <a:bodyPr/>
          <a:lstStyle/>
          <a:p>
            <a:pPr>
              <a:lnSpc>
                <a:spcPct val="120000"/>
              </a:lnSpc>
              <a:spcBef>
                <a:spcPct val="0"/>
              </a:spcBef>
              <a:buFontTx/>
              <a:buNone/>
            </a:pPr>
            <a:r>
              <a:rPr lang="zh-CN" altLang="en-US" sz="2800">
                <a:solidFill>
                  <a:srgbClr val="D90125"/>
                </a:solidFill>
                <a:latin typeface="微软雅黑" panose="020B0503020204020204" pitchFamily="34" charset="-122"/>
                <a:ea typeface="微软雅黑" panose="020B0503020204020204" pitchFamily="34" charset="-122"/>
              </a:rPr>
              <a:t>硬连线控制器的特点：</a:t>
            </a:r>
            <a:endParaRPr lang="en-US" altLang="zh-CN" sz="2800">
              <a:solidFill>
                <a:srgbClr val="D90125"/>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2800">
              <a:solidFill>
                <a:srgbClr val="D90125"/>
              </a:solidFill>
              <a:latin typeface="微软雅黑" panose="020B0503020204020204" pitchFamily="34" charset="-122"/>
              <a:ea typeface="微软雅黑" panose="020B0503020204020204" pitchFamily="34" charset="-122"/>
            </a:endParaRPr>
          </a:p>
          <a:p>
            <a:pPr>
              <a:lnSpc>
                <a:spcPct val="120000"/>
              </a:lnSpc>
              <a:spcBef>
                <a:spcPct val="0"/>
              </a:spcBef>
              <a:buFontTx/>
              <a:buNone/>
            </a:pPr>
            <a:r>
              <a:rPr lang="zh-CN" altLang="en-US" sz="2800">
                <a:solidFill>
                  <a:srgbClr val="D90125"/>
                </a:solidFill>
                <a:latin typeface="微软雅黑" panose="020B0503020204020204" pitchFamily="34" charset="-122"/>
                <a:ea typeface="微软雅黑" panose="020B0503020204020204" pitchFamily="34" charset="-122"/>
              </a:rPr>
              <a:t>优点</a:t>
            </a:r>
            <a:r>
              <a:rPr lang="zh-CN" altLang="en-US" sz="2800">
                <a:latin typeface="微软雅黑" panose="020B0503020204020204" pitchFamily="34" charset="-122"/>
                <a:ea typeface="微软雅黑" panose="020B0503020204020204" pitchFamily="34" charset="-122"/>
              </a:rPr>
              <a:t>：</a:t>
            </a:r>
            <a:r>
              <a:rPr lang="zh-CN" altLang="en-US" sz="2800">
                <a:solidFill>
                  <a:schemeClr val="accent2"/>
                </a:solidFill>
                <a:latin typeface="微软雅黑" panose="020B0503020204020204" pitchFamily="34" charset="-122"/>
                <a:ea typeface="微软雅黑" panose="020B0503020204020204" pitchFamily="34" charset="-122"/>
              </a:rPr>
              <a:t>速度快</a:t>
            </a:r>
            <a:r>
              <a:rPr lang="zh-CN" altLang="en-US" sz="2800">
                <a:latin typeface="微软雅黑" panose="020B0503020204020204" pitchFamily="34" charset="-122"/>
                <a:ea typeface="微软雅黑" panose="020B0503020204020204" pitchFamily="34" charset="-122"/>
              </a:rPr>
              <a:t>，适合于简单或规整的指令系统。</a:t>
            </a:r>
          </a:p>
          <a:p>
            <a:pPr>
              <a:lnSpc>
                <a:spcPct val="120000"/>
              </a:lnSpc>
              <a:spcBef>
                <a:spcPct val="0"/>
              </a:spcBef>
              <a:buFontTx/>
              <a:buNone/>
            </a:pPr>
            <a:r>
              <a:rPr lang="zh-CN" altLang="en-US" sz="2800">
                <a:solidFill>
                  <a:srgbClr val="D90125"/>
                </a:solidFill>
                <a:latin typeface="微软雅黑" panose="020B0503020204020204" pitchFamily="34" charset="-122"/>
                <a:ea typeface="微软雅黑" panose="020B0503020204020204" pitchFamily="34" charset="-122"/>
              </a:rPr>
              <a:t>缺点</a:t>
            </a:r>
            <a:r>
              <a:rPr lang="zh-CN" altLang="en-US" sz="2800">
                <a:latin typeface="微软雅黑" panose="020B0503020204020204" pitchFamily="34" charset="-122"/>
                <a:ea typeface="微软雅黑" panose="020B0503020204020204" pitchFamily="34" charset="-122"/>
              </a:rPr>
              <a:t>：它是一个多输入/多输出的巨大逻辑网络。对于复杂指令系统来说，</a:t>
            </a:r>
            <a:r>
              <a:rPr lang="zh-CN" altLang="en-US" sz="2800">
                <a:solidFill>
                  <a:schemeClr val="accent2"/>
                </a:solidFill>
                <a:latin typeface="微软雅黑" panose="020B0503020204020204" pitchFamily="34" charset="-122"/>
                <a:ea typeface="微软雅黑" panose="020B0503020204020204" pitchFamily="34" charset="-122"/>
              </a:rPr>
              <a:t>结构庞杂，实现困难；修改、维护不易；灵活性差。有时甚至无法用有限状态机描述！</a:t>
            </a:r>
          </a:p>
        </p:txBody>
      </p:sp>
      <p:sp>
        <p:nvSpPr>
          <p:cNvPr id="128005" name="Text Box 5">
            <a:extLst>
              <a:ext uri="{FF2B5EF4-FFF2-40B4-BE49-F238E27FC236}">
                <a16:creationId xmlns:a16="http://schemas.microsoft.com/office/drawing/2014/main" id="{B757950B-DC13-FD5F-5C2E-D6D1C74CD346}"/>
              </a:ext>
            </a:extLst>
          </p:cNvPr>
          <p:cNvSpPr txBox="1">
            <a:spLocks noChangeArrowheads="1"/>
          </p:cNvSpPr>
          <p:nvPr/>
        </p:nvSpPr>
        <p:spPr bwMode="auto">
          <a:xfrm>
            <a:off x="1563688" y="5991225"/>
            <a:ext cx="6937375" cy="523875"/>
          </a:xfrm>
          <a:prstGeom prst="rect">
            <a:avLst/>
          </a:prstGeom>
          <a:solidFill>
            <a:srgbClr val="FFC000"/>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sz="2800">
                <a:latin typeface="微软雅黑" panose="020B0503020204020204" pitchFamily="34" charset="-122"/>
                <a:ea typeface="微软雅黑" panose="020B0503020204020204" pitchFamily="34" charset="-122"/>
              </a:rPr>
              <a:t>简化控制器设计的一个方法：</a:t>
            </a:r>
            <a:r>
              <a:rPr lang="zh-CN" altLang="en-US" sz="2800">
                <a:solidFill>
                  <a:schemeClr val="accent2"/>
                </a:solidFill>
                <a:latin typeface="微软雅黑" panose="020B0503020204020204" pitchFamily="34" charset="-122"/>
                <a:ea typeface="微软雅黑" panose="020B0503020204020204" pitchFamily="34" charset="-122"/>
              </a:rPr>
              <a:t>微程序设计</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8003">
                                            <p:txEl>
                                              <p:charRg st="12" end="33"/>
                                            </p:txEl>
                                          </p:spTgt>
                                        </p:tgtEl>
                                        <p:attrNameLst>
                                          <p:attrName>style.visibility</p:attrName>
                                        </p:attrNameLst>
                                      </p:cBhvr>
                                      <p:to>
                                        <p:strVal val="visible"/>
                                      </p:to>
                                    </p:set>
                                    <p:animEffect transition="in" filter="blinds(horizontal)">
                                      <p:cBhvr>
                                        <p:cTn id="7" dur="500"/>
                                        <p:tgtEl>
                                          <p:spTgt spid="128003">
                                            <p:txEl>
                                              <p:charRg st="12" end="3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8003">
                                            <p:txEl>
                                              <p:charRg st="35" end="105"/>
                                            </p:txEl>
                                          </p:spTgt>
                                        </p:tgtEl>
                                        <p:attrNameLst>
                                          <p:attrName>style.visibility</p:attrName>
                                        </p:attrNameLst>
                                      </p:cBhvr>
                                      <p:to>
                                        <p:strVal val="visible"/>
                                      </p:to>
                                    </p:set>
                                    <p:animEffect transition="in" filter="blinds(horizontal)">
                                      <p:cBhvr>
                                        <p:cTn id="12" dur="500"/>
                                        <p:tgtEl>
                                          <p:spTgt spid="128003">
                                            <p:txEl>
                                              <p:charRg st="35" end="10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8005"/>
                                        </p:tgtEl>
                                        <p:attrNameLst>
                                          <p:attrName>style.visibility</p:attrName>
                                        </p:attrNameLst>
                                      </p:cBhvr>
                                      <p:to>
                                        <p:strVal val="visible"/>
                                      </p:to>
                                    </p:set>
                                    <p:animEffect transition="in" filter="checkerboard(across)">
                                      <p:cBhvr>
                                        <p:cTn id="17" dur="500"/>
                                        <p:tgtEl>
                                          <p:spTgt spid="128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5"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a:extLst>
              <a:ext uri="{FF2B5EF4-FFF2-40B4-BE49-F238E27FC236}">
                <a16:creationId xmlns:a16="http://schemas.microsoft.com/office/drawing/2014/main" id="{F1247320-B579-8E2B-A074-42D23428F640}"/>
              </a:ext>
            </a:extLst>
          </p:cNvPr>
          <p:cNvSpPr>
            <a:spLocks noGrp="1" noChangeArrowheads="1"/>
          </p:cNvSpPr>
          <p:nvPr>
            <p:ph type="title"/>
          </p:nvPr>
        </p:nvSpPr>
        <p:spPr>
          <a:xfrm>
            <a:off x="471488" y="142875"/>
            <a:ext cx="6580187" cy="438150"/>
          </a:xfrm>
        </p:spPr>
        <p:txBody>
          <a:bodyPr/>
          <a:lstStyle/>
          <a:p>
            <a:r>
              <a:rPr lang="zh-CN" altLang="en-US">
                <a:ea typeface="宋体" panose="02010600030101010101" pitchFamily="2" charset="-122"/>
              </a:rPr>
              <a:t>硬连线控制器设计和微程序控制器设计</a:t>
            </a:r>
            <a:endParaRPr lang="en-US" altLang="zh-CN">
              <a:ea typeface="宋体" panose="02010600030101010101" pitchFamily="2" charset="-122"/>
            </a:endParaRPr>
          </a:p>
        </p:txBody>
      </p:sp>
      <p:sp>
        <p:nvSpPr>
          <p:cNvPr id="128006" name="Rectangle 6">
            <a:extLst>
              <a:ext uri="{FF2B5EF4-FFF2-40B4-BE49-F238E27FC236}">
                <a16:creationId xmlns:a16="http://schemas.microsoft.com/office/drawing/2014/main" id="{B5ADAF19-F11B-657F-A6EA-285F8E1C957F}"/>
              </a:ext>
            </a:extLst>
          </p:cNvPr>
          <p:cNvSpPr>
            <a:spLocks noChangeArrowheads="1"/>
          </p:cNvSpPr>
          <p:nvPr/>
        </p:nvSpPr>
        <p:spPr bwMode="auto">
          <a:xfrm>
            <a:off x="250825" y="633413"/>
            <a:ext cx="8723313" cy="528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a:lnSpc>
                <a:spcPct val="120000"/>
              </a:lnSpc>
              <a:spcBef>
                <a:spcPct val="20000"/>
              </a:spcBef>
              <a:buClr>
                <a:schemeClr val="tx1"/>
              </a:buClr>
              <a:buSzPct val="65000"/>
              <a:buFont typeface="Wingdings" panose="05000000000000000000" pitchFamily="2" charset="2"/>
              <a:buNone/>
            </a:pPr>
            <a:r>
              <a:rPr lang="zh-CN" altLang="en-US" sz="2400">
                <a:solidFill>
                  <a:srgbClr val="D90125"/>
                </a:solidFill>
                <a:latin typeface="微软雅黑" panose="020B0503020204020204" pitchFamily="34" charset="-122"/>
                <a:ea typeface="微软雅黑" panose="020B0503020204020204" pitchFamily="34" charset="-122"/>
              </a:rPr>
              <a:t>微程序控制器的基本思想：</a:t>
            </a:r>
          </a:p>
          <a:p>
            <a:pPr lvl="1">
              <a:lnSpc>
                <a:spcPct val="120000"/>
              </a:lnSpc>
              <a:spcBef>
                <a:spcPct val="20000"/>
              </a:spcBef>
              <a:buFontTx/>
              <a:buChar char="•"/>
            </a:pPr>
            <a:r>
              <a:rPr lang="zh-CN" altLang="en-US" sz="2400">
                <a:solidFill>
                  <a:srgbClr val="0033CC"/>
                </a:solidFill>
                <a:latin typeface="微软雅黑" panose="020B0503020204020204" pitchFamily="34" charset="-122"/>
                <a:ea typeface="微软雅黑" panose="020B0503020204020204" pitchFamily="34" charset="-122"/>
              </a:rPr>
              <a:t> </a:t>
            </a:r>
            <a:r>
              <a:rPr lang="zh-CN" altLang="en-US" sz="2400">
                <a:solidFill>
                  <a:srgbClr val="0A10F4"/>
                </a:solidFill>
                <a:latin typeface="微软雅黑" panose="020B0503020204020204" pitchFamily="34" charset="-122"/>
                <a:ea typeface="微软雅黑" panose="020B0503020204020204" pitchFamily="34" charset="-122"/>
              </a:rPr>
              <a:t>仿照程序设计的方法，编制每个指令对应的微程序</a:t>
            </a:r>
          </a:p>
          <a:p>
            <a:pPr lvl="2">
              <a:lnSpc>
                <a:spcPct val="120000"/>
              </a:lnSpc>
              <a:spcBef>
                <a:spcPct val="20000"/>
              </a:spcBef>
              <a:buFontTx/>
              <a:buChar char="•"/>
            </a:pPr>
            <a:r>
              <a:rPr lang="zh-CN" altLang="en-US" sz="24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每个微程序由若干条微指令构成，分别和各状态对应</a:t>
            </a:r>
            <a:endParaRPr lang="en-US" altLang="zh-CN" sz="2000">
              <a:latin typeface="微软雅黑" panose="020B0503020204020204" pitchFamily="34" charset="-122"/>
              <a:ea typeface="微软雅黑" panose="020B0503020204020204" pitchFamily="34" charset="-122"/>
            </a:endParaRPr>
          </a:p>
          <a:p>
            <a:pPr lvl="2">
              <a:lnSpc>
                <a:spcPct val="120000"/>
              </a:lnSpc>
              <a:spcBef>
                <a:spcPct val="20000"/>
              </a:spcBef>
              <a:buFontTx/>
              <a:buChar char="•"/>
            </a:pP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每条微指令包含若干条微命令，分别和状态中的控制信号对应</a:t>
            </a:r>
          </a:p>
          <a:p>
            <a:pPr lvl="1">
              <a:lnSpc>
                <a:spcPct val="120000"/>
              </a:lnSpc>
              <a:spcBef>
                <a:spcPct val="20000"/>
              </a:spcBef>
              <a:buFontTx/>
              <a:buChar char="•"/>
            </a:pPr>
            <a:r>
              <a:rPr lang="zh-CN" altLang="en-US" sz="2400">
                <a:latin typeface="微软雅黑" panose="020B0503020204020204" pitchFamily="34" charset="-122"/>
                <a:ea typeface="微软雅黑" panose="020B0503020204020204" pitchFamily="34" charset="-122"/>
              </a:rPr>
              <a:t> </a:t>
            </a:r>
            <a:r>
              <a:rPr lang="zh-CN" altLang="en-US" sz="2400">
                <a:solidFill>
                  <a:srgbClr val="0A10F4"/>
                </a:solidFill>
                <a:latin typeface="微软雅黑" panose="020B0503020204020204" pitchFamily="34" charset="-122"/>
                <a:ea typeface="微软雅黑" panose="020B0503020204020204" pitchFamily="34" charset="-122"/>
              </a:rPr>
              <a:t>所有微程序放在只读存储器中（称为控制存储器</a:t>
            </a:r>
            <a:r>
              <a:rPr lang="en-US" altLang="zh-CN" sz="2400">
                <a:solidFill>
                  <a:srgbClr val="0A10F4"/>
                </a:solidFill>
                <a:latin typeface="微软雅黑" panose="020B0503020204020204" pitchFamily="34" charset="-122"/>
                <a:ea typeface="微软雅黑" panose="020B0503020204020204" pitchFamily="34" charset="-122"/>
              </a:rPr>
              <a:t>Control  Storage</a:t>
            </a:r>
            <a:r>
              <a:rPr lang="zh-CN" altLang="en-US" sz="2400">
                <a:solidFill>
                  <a:srgbClr val="0A10F4"/>
                </a:solidFill>
                <a:latin typeface="微软雅黑" panose="020B0503020204020204" pitchFamily="34" charset="-122"/>
                <a:ea typeface="微软雅黑" panose="020B0503020204020204" pitchFamily="34" charset="-122"/>
              </a:rPr>
              <a:t>，简称控存</a:t>
            </a:r>
            <a:r>
              <a:rPr lang="en-US" altLang="en-US" sz="2400">
                <a:solidFill>
                  <a:srgbClr val="0A10F4"/>
                </a:solidFill>
                <a:latin typeface="微软雅黑" panose="020B0503020204020204" pitchFamily="34" charset="-122"/>
                <a:ea typeface="微软雅黑" panose="020B0503020204020204" pitchFamily="34" charset="-122"/>
              </a:rPr>
              <a:t>CS</a:t>
            </a:r>
            <a:r>
              <a:rPr lang="zh-CN" altLang="en-US" sz="2400">
                <a:solidFill>
                  <a:srgbClr val="0A10F4"/>
                </a:solidFill>
                <a:latin typeface="微软雅黑" panose="020B0503020204020204" pitchFamily="34" charset="-122"/>
                <a:ea typeface="微软雅黑" panose="020B0503020204020204" pitchFamily="34" charset="-122"/>
              </a:rPr>
              <a:t>  ），都是</a:t>
            </a:r>
            <a:r>
              <a:rPr lang="en-US" altLang="zh-CN" sz="2400">
                <a:solidFill>
                  <a:srgbClr val="0A10F4"/>
                </a:solidFill>
                <a:latin typeface="微软雅黑" panose="020B0503020204020204" pitchFamily="34" charset="-122"/>
                <a:ea typeface="微软雅黑" panose="020B0503020204020204" pitchFamily="34" charset="-122"/>
              </a:rPr>
              <a:t>0/1</a:t>
            </a:r>
            <a:r>
              <a:rPr lang="zh-CN" altLang="en-US" sz="2400">
                <a:solidFill>
                  <a:srgbClr val="0A10F4"/>
                </a:solidFill>
                <a:latin typeface="微软雅黑" panose="020B0503020204020204" pitchFamily="34" charset="-122"/>
                <a:ea typeface="微软雅黑" panose="020B0503020204020204" pitchFamily="34" charset="-122"/>
              </a:rPr>
              <a:t>序列</a:t>
            </a:r>
            <a:endParaRPr lang="en-US" altLang="zh-CN" sz="2400">
              <a:solidFill>
                <a:srgbClr val="0A10F4"/>
              </a:solidFill>
              <a:latin typeface="微软雅黑" panose="020B0503020204020204" pitchFamily="34" charset="-122"/>
              <a:ea typeface="微软雅黑" panose="020B0503020204020204" pitchFamily="34" charset="-122"/>
            </a:endParaRPr>
          </a:p>
          <a:p>
            <a:pPr lvl="1">
              <a:lnSpc>
                <a:spcPct val="120000"/>
              </a:lnSpc>
              <a:spcBef>
                <a:spcPct val="20000"/>
              </a:spcBef>
              <a:buFontTx/>
              <a:buChar char="•"/>
            </a:pPr>
            <a:r>
              <a:rPr lang="zh-CN" altLang="en-US" sz="2400">
                <a:latin typeface="微软雅黑" panose="020B0503020204020204" pitchFamily="34" charset="-122"/>
                <a:ea typeface="微软雅黑" panose="020B0503020204020204" pitchFamily="34" charset="-122"/>
              </a:rPr>
              <a:t> </a:t>
            </a:r>
            <a:r>
              <a:rPr lang="zh-CN" altLang="en-US" sz="2400">
                <a:solidFill>
                  <a:srgbClr val="0A10F4"/>
                </a:solidFill>
                <a:latin typeface="微软雅黑" panose="020B0503020204020204" pitchFamily="34" charset="-122"/>
                <a:ea typeface="微软雅黑" panose="020B0503020204020204" pitchFamily="34" charset="-122"/>
              </a:rPr>
              <a:t>执行某条指令时</a:t>
            </a:r>
            <a:endParaRPr lang="en-US" altLang="zh-CN" sz="2400">
              <a:solidFill>
                <a:srgbClr val="0A10F4"/>
              </a:solidFill>
              <a:latin typeface="微软雅黑" panose="020B0503020204020204" pitchFamily="34" charset="-122"/>
              <a:ea typeface="微软雅黑" panose="020B0503020204020204" pitchFamily="34" charset="-122"/>
            </a:endParaRPr>
          </a:p>
          <a:p>
            <a:pPr lvl="2">
              <a:lnSpc>
                <a:spcPct val="120000"/>
              </a:lnSpc>
              <a:spcBef>
                <a:spcPct val="20000"/>
              </a:spcBef>
              <a:buFontTx/>
              <a:buChar char="•"/>
            </a:pPr>
            <a:r>
              <a:rPr lang="zh-CN" altLang="en-US" sz="2000">
                <a:latin typeface="微软雅黑" panose="020B0503020204020204" pitchFamily="34" charset="-122"/>
                <a:ea typeface="微软雅黑" panose="020B0503020204020204" pitchFamily="34" charset="-122"/>
              </a:rPr>
              <a:t>从</a:t>
            </a:r>
            <a:r>
              <a:rPr lang="en-US" altLang="zh-CN" sz="2000">
                <a:latin typeface="微软雅黑" panose="020B0503020204020204" pitchFamily="34" charset="-122"/>
                <a:ea typeface="微软雅黑" panose="020B0503020204020204" pitchFamily="34" charset="-122"/>
              </a:rPr>
              <a:t>CS</a:t>
            </a:r>
            <a:r>
              <a:rPr lang="zh-CN" altLang="en-US" sz="2000">
                <a:latin typeface="微软雅黑" panose="020B0503020204020204" pitchFamily="34" charset="-122"/>
                <a:ea typeface="微软雅黑" panose="020B0503020204020204" pitchFamily="34" charset="-122"/>
              </a:rPr>
              <a:t>中取出对应微程序</a:t>
            </a:r>
            <a:endParaRPr lang="en-US" altLang="zh-CN" sz="2000">
              <a:latin typeface="微软雅黑" panose="020B0503020204020204" pitchFamily="34" charset="-122"/>
              <a:ea typeface="微软雅黑" panose="020B0503020204020204" pitchFamily="34" charset="-122"/>
            </a:endParaRPr>
          </a:p>
          <a:p>
            <a:pPr lvl="2">
              <a:lnSpc>
                <a:spcPct val="120000"/>
              </a:lnSpc>
              <a:spcBef>
                <a:spcPct val="20000"/>
              </a:spcBef>
              <a:buFontTx/>
              <a:buChar char="•"/>
            </a:pPr>
            <a:r>
              <a:rPr lang="zh-CN" altLang="en-US" sz="2000">
                <a:latin typeface="微软雅黑" panose="020B0503020204020204" pitchFamily="34" charset="-122"/>
                <a:ea typeface="微软雅黑" panose="020B0503020204020204" pitchFamily="34" charset="-122"/>
              </a:rPr>
              <a:t>执行微程序，就是执行其中的各条微指令</a:t>
            </a:r>
            <a:endParaRPr lang="en-US" altLang="zh-CN" sz="2000">
              <a:latin typeface="微软雅黑" panose="020B0503020204020204" pitchFamily="34" charset="-122"/>
              <a:ea typeface="微软雅黑" panose="020B0503020204020204" pitchFamily="34" charset="-122"/>
            </a:endParaRPr>
          </a:p>
          <a:p>
            <a:pPr lvl="2">
              <a:lnSpc>
                <a:spcPct val="120000"/>
              </a:lnSpc>
              <a:spcBef>
                <a:spcPct val="20000"/>
              </a:spcBef>
              <a:buFontTx/>
              <a:buChar char="•"/>
            </a:pPr>
            <a:r>
              <a:rPr lang="zh-CN" altLang="en-US" sz="2000">
                <a:latin typeface="微软雅黑" panose="020B0503020204020204" pitchFamily="34" charset="-122"/>
                <a:ea typeface="微软雅黑" panose="020B0503020204020204" pitchFamily="34" charset="-122"/>
              </a:rPr>
              <a:t>对微指令译码就是产生对应的微命令</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控制信号</a:t>
            </a:r>
          </a:p>
          <a:p>
            <a:pPr lvl="1">
              <a:lnSpc>
                <a:spcPct val="120000"/>
              </a:lnSpc>
              <a:spcBef>
                <a:spcPct val="20000"/>
              </a:spcBef>
            </a:pPr>
            <a:endParaRPr lang="zh-CN" altLang="en-US" sz="2400">
              <a:ea typeface="黑体" panose="02010609060101010101" pitchFamily="49" charset="-122"/>
            </a:endParaRPr>
          </a:p>
        </p:txBody>
      </p:sp>
      <p:sp>
        <p:nvSpPr>
          <p:cNvPr id="128007" name="Rectangle 7">
            <a:extLst>
              <a:ext uri="{FF2B5EF4-FFF2-40B4-BE49-F238E27FC236}">
                <a16:creationId xmlns:a16="http://schemas.microsoft.com/office/drawing/2014/main" id="{1EA0F73C-0637-BCE3-ED58-68A79FDF7B4F}"/>
              </a:ext>
            </a:extLst>
          </p:cNvPr>
          <p:cNvSpPr>
            <a:spLocks noChangeArrowheads="1"/>
          </p:cNvSpPr>
          <p:nvPr/>
        </p:nvSpPr>
        <p:spPr bwMode="auto">
          <a:xfrm>
            <a:off x="341313" y="5759450"/>
            <a:ext cx="8802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p>
            <a:r>
              <a:rPr lang="zh-CN" altLang="en-US" sz="2400">
                <a:solidFill>
                  <a:srgbClr val="D90125"/>
                </a:solidFill>
                <a:latin typeface="微软雅黑" panose="020B0503020204020204" pitchFamily="34" charset="-122"/>
                <a:ea typeface="微软雅黑" panose="020B0503020204020204" pitchFamily="34" charset="-122"/>
              </a:rPr>
              <a:t>微程序设计的特点：</a:t>
            </a:r>
            <a:r>
              <a:rPr lang="zh-CN" altLang="en-US" sz="2400">
                <a:solidFill>
                  <a:schemeClr val="accent2"/>
                </a:solidFill>
                <a:latin typeface="微软雅黑" panose="020B0503020204020204" pitchFamily="34" charset="-122"/>
                <a:ea typeface="微软雅黑" panose="020B0503020204020204" pitchFamily="34" charset="-122"/>
              </a:rPr>
              <a:t>具有规整性、可维性和灵活性，但速度慢。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8006">
                                            <p:txEl>
                                              <p:pRg st="1" end="1"/>
                                            </p:txEl>
                                          </p:spTgt>
                                        </p:tgtEl>
                                        <p:attrNameLst>
                                          <p:attrName>style.visibility</p:attrName>
                                        </p:attrNameLst>
                                      </p:cBhvr>
                                      <p:to>
                                        <p:strVal val="visible"/>
                                      </p:to>
                                    </p:set>
                                    <p:animEffect transition="in" filter="blinds(horizontal)">
                                      <p:cBhvr>
                                        <p:cTn id="7" dur="500"/>
                                        <p:tgtEl>
                                          <p:spTgt spid="12800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8006">
                                            <p:txEl>
                                              <p:pRg st="2" end="2"/>
                                            </p:txEl>
                                          </p:spTgt>
                                        </p:tgtEl>
                                        <p:attrNameLst>
                                          <p:attrName>style.visibility</p:attrName>
                                        </p:attrNameLst>
                                      </p:cBhvr>
                                      <p:to>
                                        <p:strVal val="visible"/>
                                      </p:to>
                                    </p:set>
                                    <p:animEffect transition="in" filter="blinds(horizontal)">
                                      <p:cBhvr>
                                        <p:cTn id="12" dur="500"/>
                                        <p:tgtEl>
                                          <p:spTgt spid="12800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28006">
                                            <p:txEl>
                                              <p:pRg st="3" end="3"/>
                                            </p:txEl>
                                          </p:spTgt>
                                        </p:tgtEl>
                                        <p:attrNameLst>
                                          <p:attrName>style.visibility</p:attrName>
                                        </p:attrNameLst>
                                      </p:cBhvr>
                                      <p:to>
                                        <p:strVal val="visible"/>
                                      </p:to>
                                    </p:set>
                                    <p:animEffect transition="in" filter="blinds(horizontal)">
                                      <p:cBhvr>
                                        <p:cTn id="17" dur="500"/>
                                        <p:tgtEl>
                                          <p:spTgt spid="12800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128006">
                                            <p:txEl>
                                              <p:pRg st="4" end="4"/>
                                            </p:txEl>
                                          </p:spTgt>
                                        </p:tgtEl>
                                        <p:attrNameLst>
                                          <p:attrName>style.visibility</p:attrName>
                                        </p:attrNameLst>
                                      </p:cBhvr>
                                      <p:to>
                                        <p:strVal val="visible"/>
                                      </p:to>
                                    </p:set>
                                    <p:animEffect transition="in" filter="randombar(horizontal)">
                                      <p:cBhvr>
                                        <p:cTn id="22" dur="500"/>
                                        <p:tgtEl>
                                          <p:spTgt spid="12800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128006">
                                            <p:txEl>
                                              <p:pRg st="5" end="5"/>
                                            </p:txEl>
                                          </p:spTgt>
                                        </p:tgtEl>
                                        <p:attrNameLst>
                                          <p:attrName>style.visibility</p:attrName>
                                        </p:attrNameLst>
                                      </p:cBhvr>
                                      <p:to>
                                        <p:strVal val="visible"/>
                                      </p:to>
                                    </p:set>
                                    <p:animEffect transition="in" filter="randombar(horizontal)">
                                      <p:cBhvr>
                                        <p:cTn id="27" dur="500"/>
                                        <p:tgtEl>
                                          <p:spTgt spid="12800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128006">
                                            <p:txEl>
                                              <p:pRg st="6" end="6"/>
                                            </p:txEl>
                                          </p:spTgt>
                                        </p:tgtEl>
                                        <p:attrNameLst>
                                          <p:attrName>style.visibility</p:attrName>
                                        </p:attrNameLst>
                                      </p:cBhvr>
                                      <p:to>
                                        <p:strVal val="visible"/>
                                      </p:to>
                                    </p:set>
                                    <p:animEffect transition="in" filter="randombar(horizontal)">
                                      <p:cBhvr>
                                        <p:cTn id="32" dur="500"/>
                                        <p:tgtEl>
                                          <p:spTgt spid="128006">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128006">
                                            <p:txEl>
                                              <p:pRg st="7" end="7"/>
                                            </p:txEl>
                                          </p:spTgt>
                                        </p:tgtEl>
                                        <p:attrNameLst>
                                          <p:attrName>style.visibility</p:attrName>
                                        </p:attrNameLst>
                                      </p:cBhvr>
                                      <p:to>
                                        <p:strVal val="visible"/>
                                      </p:to>
                                    </p:set>
                                    <p:animEffect transition="in" filter="randombar(horizontal)">
                                      <p:cBhvr>
                                        <p:cTn id="37" dur="500"/>
                                        <p:tgtEl>
                                          <p:spTgt spid="128006">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128006">
                                            <p:txEl>
                                              <p:pRg st="8" end="8"/>
                                            </p:txEl>
                                          </p:spTgt>
                                        </p:tgtEl>
                                        <p:attrNameLst>
                                          <p:attrName>style.visibility</p:attrName>
                                        </p:attrNameLst>
                                      </p:cBhvr>
                                      <p:to>
                                        <p:strVal val="visible"/>
                                      </p:to>
                                    </p:set>
                                    <p:animEffect transition="in" filter="randombar(horizontal)">
                                      <p:cBhvr>
                                        <p:cTn id="42" dur="500"/>
                                        <p:tgtEl>
                                          <p:spTgt spid="128006">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8007"/>
                                        </p:tgtEl>
                                        <p:attrNameLst>
                                          <p:attrName>style.visibility</p:attrName>
                                        </p:attrNameLst>
                                      </p:cBhvr>
                                      <p:to>
                                        <p:strVal val="visible"/>
                                      </p:to>
                                    </p:set>
                                    <p:animEffect transition="in" filter="blinds(horizontal)">
                                      <p:cBhvr>
                                        <p:cTn id="47" dur="500"/>
                                        <p:tgtEl>
                                          <p:spTgt spid="128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a:extLst>
              <a:ext uri="{FF2B5EF4-FFF2-40B4-BE49-F238E27FC236}">
                <a16:creationId xmlns:a16="http://schemas.microsoft.com/office/drawing/2014/main" id="{F7D3E1F3-1366-F0B8-FCB6-7F2378F207B4}"/>
              </a:ext>
            </a:extLst>
          </p:cNvPr>
          <p:cNvSpPr>
            <a:spLocks noGrp="1" noChangeArrowheads="1"/>
          </p:cNvSpPr>
          <p:nvPr>
            <p:ph type="title"/>
          </p:nvPr>
        </p:nvSpPr>
        <p:spPr/>
        <p:txBody>
          <a:bodyPr/>
          <a:lstStyle/>
          <a:p>
            <a:r>
              <a:rPr lang="zh-CN" altLang="en-US">
                <a:ea typeface="宋体" panose="02010600030101010101" pitchFamily="2" charset="-122"/>
              </a:rPr>
              <a:t>微程序控制器的基本结构</a:t>
            </a:r>
          </a:p>
        </p:txBody>
      </p:sp>
      <p:sp>
        <p:nvSpPr>
          <p:cNvPr id="402435" name="Rectangle 3">
            <a:extLst>
              <a:ext uri="{FF2B5EF4-FFF2-40B4-BE49-F238E27FC236}">
                <a16:creationId xmlns:a16="http://schemas.microsoft.com/office/drawing/2014/main" id="{A60790AA-76B9-BE06-6841-3A3C680AA498}"/>
              </a:ext>
            </a:extLst>
          </p:cNvPr>
          <p:cNvSpPr>
            <a:spLocks noGrp="1" noChangeArrowheads="1"/>
          </p:cNvSpPr>
          <p:nvPr>
            <p:ph idx="1"/>
          </p:nvPr>
        </p:nvSpPr>
        <p:spPr>
          <a:xfrm>
            <a:off x="161925" y="895350"/>
            <a:ext cx="2924175" cy="5626100"/>
          </a:xfrm>
        </p:spPr>
        <p:txBody>
          <a:bodyPr/>
          <a:lstStyle/>
          <a:p>
            <a:pPr>
              <a:lnSpc>
                <a:spcPct val="125000"/>
              </a:lnSpc>
            </a:pPr>
            <a:r>
              <a:rPr lang="zh-CN" altLang="en-US">
                <a:solidFill>
                  <a:schemeClr val="accent2"/>
                </a:solidFill>
                <a:latin typeface="微软雅黑" panose="020B0503020204020204" pitchFamily="34" charset="-122"/>
                <a:ea typeface="微软雅黑" panose="020B0503020204020204" pitchFamily="34" charset="-122"/>
              </a:rPr>
              <a:t>输入：指令、条件码</a:t>
            </a:r>
          </a:p>
          <a:p>
            <a:pPr>
              <a:lnSpc>
                <a:spcPct val="125000"/>
              </a:lnSpc>
            </a:pPr>
            <a:r>
              <a:rPr lang="zh-CN" altLang="en-US">
                <a:solidFill>
                  <a:schemeClr val="accent2"/>
                </a:solidFill>
                <a:latin typeface="微软雅黑" panose="020B0503020204020204" pitchFamily="34" charset="-122"/>
                <a:ea typeface="微软雅黑" panose="020B0503020204020204" pitchFamily="34" charset="-122"/>
              </a:rPr>
              <a:t>输出：控制信号</a:t>
            </a:r>
            <a:r>
              <a:rPr lang="en-US" altLang="zh-CN">
                <a:solidFill>
                  <a:schemeClr val="accent2"/>
                </a:solidFill>
                <a:latin typeface="微软雅黑" panose="020B0503020204020204" pitchFamily="34" charset="-122"/>
                <a:ea typeface="微软雅黑" panose="020B0503020204020204" pitchFamily="34" charset="-122"/>
              </a:rPr>
              <a:t>(</a:t>
            </a:r>
            <a:r>
              <a:rPr lang="zh-CN" altLang="en-US">
                <a:solidFill>
                  <a:schemeClr val="accent2"/>
                </a:solidFill>
                <a:latin typeface="微软雅黑" panose="020B0503020204020204" pitchFamily="34" charset="-122"/>
                <a:ea typeface="微软雅黑" panose="020B0503020204020204" pitchFamily="34" charset="-122"/>
              </a:rPr>
              <a:t>微命令</a:t>
            </a:r>
            <a:r>
              <a:rPr lang="en-US" altLang="zh-CN">
                <a:solidFill>
                  <a:schemeClr val="accent2"/>
                </a:solidFill>
                <a:latin typeface="微软雅黑" panose="020B0503020204020204" pitchFamily="34" charset="-122"/>
                <a:ea typeface="微软雅黑" panose="020B0503020204020204" pitchFamily="34" charset="-122"/>
              </a:rPr>
              <a:t>)</a:t>
            </a:r>
          </a:p>
          <a:p>
            <a:pPr>
              <a:lnSpc>
                <a:spcPct val="125000"/>
              </a:lnSpc>
            </a:pPr>
            <a:r>
              <a:rPr lang="zh-CN" altLang="en-US">
                <a:solidFill>
                  <a:schemeClr val="accent2"/>
                </a:solidFill>
                <a:latin typeface="微软雅黑" panose="020B0503020204020204" pitchFamily="34" charset="-122"/>
                <a:ea typeface="微软雅黑" panose="020B0503020204020204" pitchFamily="34" charset="-122"/>
              </a:rPr>
              <a:t>核心：控存</a:t>
            </a:r>
            <a:r>
              <a:rPr lang="en-US" altLang="zh-CN">
                <a:solidFill>
                  <a:schemeClr val="accent2"/>
                </a:solidFill>
                <a:latin typeface="微软雅黑" panose="020B0503020204020204" pitchFamily="34" charset="-122"/>
                <a:ea typeface="微软雅黑" panose="020B0503020204020204" pitchFamily="34" charset="-122"/>
              </a:rPr>
              <a:t>CS</a:t>
            </a:r>
          </a:p>
          <a:p>
            <a:pPr>
              <a:lnSpc>
                <a:spcPct val="125000"/>
              </a:lnSpc>
            </a:pPr>
            <a:r>
              <a:rPr lang="en-US" altLang="zh-CN">
                <a:solidFill>
                  <a:schemeClr val="accent2"/>
                </a:solidFill>
                <a:latin typeface="微软雅黑" panose="020B0503020204020204" pitchFamily="34" charset="-122"/>
                <a:ea typeface="微软雅黑" panose="020B0503020204020204" pitchFamily="34" charset="-122"/>
              </a:rPr>
              <a:t>µPC</a:t>
            </a:r>
            <a:r>
              <a:rPr lang="zh-CN" altLang="en-US">
                <a:solidFill>
                  <a:schemeClr val="accent2"/>
                </a:solidFill>
                <a:latin typeface="微软雅黑" panose="020B0503020204020204" pitchFamily="34" charset="-122"/>
                <a:ea typeface="微软雅黑" panose="020B0503020204020204" pitchFamily="34" charset="-122"/>
              </a:rPr>
              <a:t>：指出将要执行的微指令在</a:t>
            </a:r>
            <a:r>
              <a:rPr lang="en-US" altLang="zh-CN">
                <a:solidFill>
                  <a:schemeClr val="accent2"/>
                </a:solidFill>
                <a:latin typeface="微软雅黑" panose="020B0503020204020204" pitchFamily="34" charset="-122"/>
                <a:ea typeface="微软雅黑" panose="020B0503020204020204" pitchFamily="34" charset="-122"/>
              </a:rPr>
              <a:t>CS</a:t>
            </a:r>
            <a:r>
              <a:rPr lang="zh-CN" altLang="en-US">
                <a:solidFill>
                  <a:schemeClr val="accent2"/>
                </a:solidFill>
                <a:latin typeface="微软雅黑" panose="020B0503020204020204" pitchFamily="34" charset="-122"/>
                <a:ea typeface="微软雅黑" panose="020B0503020204020204" pitchFamily="34" charset="-122"/>
              </a:rPr>
              <a:t>中的位置</a:t>
            </a:r>
          </a:p>
          <a:p>
            <a:pPr>
              <a:lnSpc>
                <a:spcPct val="125000"/>
              </a:lnSpc>
            </a:pPr>
            <a:r>
              <a:rPr lang="zh-CN" altLang="en-US">
                <a:solidFill>
                  <a:schemeClr val="accent2"/>
                </a:solidFill>
                <a:latin typeface="微软雅黑" panose="020B0503020204020204" pitchFamily="34" charset="-122"/>
                <a:ea typeface="微软雅黑" panose="020B0503020204020204" pitchFamily="34" charset="-122"/>
              </a:rPr>
              <a:t> </a:t>
            </a:r>
            <a:r>
              <a:rPr lang="en-US" altLang="zh-CN">
                <a:solidFill>
                  <a:schemeClr val="accent2"/>
                </a:solidFill>
                <a:latin typeface="微软雅黑" panose="020B0503020204020204" pitchFamily="34" charset="-122"/>
                <a:ea typeface="微软雅黑" panose="020B0503020204020204" pitchFamily="34" charset="-122"/>
              </a:rPr>
              <a:t>µIR</a:t>
            </a:r>
            <a:r>
              <a:rPr lang="zh-CN" altLang="en-US">
                <a:solidFill>
                  <a:schemeClr val="accent2"/>
                </a:solidFill>
                <a:latin typeface="微软雅黑" panose="020B0503020204020204" pitchFamily="34" charset="-122"/>
                <a:ea typeface="微软雅黑" panose="020B0503020204020204" pitchFamily="34" charset="-122"/>
              </a:rPr>
              <a:t>： 正在执行的微指令</a:t>
            </a:r>
          </a:p>
          <a:p>
            <a:pPr>
              <a:lnSpc>
                <a:spcPct val="125000"/>
              </a:lnSpc>
            </a:pPr>
            <a:r>
              <a:rPr lang="zh-CN" altLang="en-US">
                <a:solidFill>
                  <a:schemeClr val="accent2"/>
                </a:solidFill>
                <a:latin typeface="微软雅黑" panose="020B0503020204020204" pitchFamily="34" charset="-122"/>
                <a:ea typeface="微软雅黑" panose="020B0503020204020204" pitchFamily="34" charset="-122"/>
              </a:rPr>
              <a:t>每个时钟执行一条微指令</a:t>
            </a:r>
          </a:p>
          <a:p>
            <a:pPr>
              <a:lnSpc>
                <a:spcPct val="125000"/>
              </a:lnSpc>
            </a:pPr>
            <a:r>
              <a:rPr lang="zh-CN" altLang="en-US">
                <a:solidFill>
                  <a:schemeClr val="accent2"/>
                </a:solidFill>
                <a:latin typeface="微软雅黑" panose="020B0503020204020204" pitchFamily="34" charset="-122"/>
                <a:ea typeface="微软雅黑" panose="020B0503020204020204" pitchFamily="34" charset="-122"/>
              </a:rPr>
              <a:t>微程序第一条微指令地址由起始地址发生器产生</a:t>
            </a:r>
          </a:p>
          <a:p>
            <a:pPr>
              <a:lnSpc>
                <a:spcPct val="125000"/>
              </a:lnSpc>
            </a:pPr>
            <a:r>
              <a:rPr lang="zh-CN" altLang="en-US">
                <a:solidFill>
                  <a:schemeClr val="accent2"/>
                </a:solidFill>
                <a:latin typeface="微软雅黑" panose="020B0503020204020204" pitchFamily="34" charset="-122"/>
                <a:ea typeface="微软雅黑" panose="020B0503020204020204" pitchFamily="34" charset="-122"/>
              </a:rPr>
              <a:t>顺序执行时， </a:t>
            </a:r>
            <a:r>
              <a:rPr lang="en-US" altLang="zh-CN">
                <a:solidFill>
                  <a:schemeClr val="accent2"/>
                </a:solidFill>
                <a:latin typeface="微软雅黑" panose="020B0503020204020204" pitchFamily="34" charset="-122"/>
                <a:ea typeface="微软雅黑" panose="020B0503020204020204" pitchFamily="34" charset="-122"/>
              </a:rPr>
              <a:t>µPC+1</a:t>
            </a:r>
          </a:p>
          <a:p>
            <a:pPr>
              <a:lnSpc>
                <a:spcPct val="125000"/>
              </a:lnSpc>
            </a:pPr>
            <a:r>
              <a:rPr lang="zh-CN" altLang="en-US">
                <a:solidFill>
                  <a:schemeClr val="accent2"/>
                </a:solidFill>
                <a:latin typeface="微软雅黑" panose="020B0503020204020204" pitchFamily="34" charset="-122"/>
                <a:ea typeface="微软雅黑" panose="020B0503020204020204" pitchFamily="34" charset="-122"/>
              </a:rPr>
              <a:t>转移执行时，由转移控制字段指出对哪些条件码进行测试，转移地址发生器根据条件码修改</a:t>
            </a:r>
            <a:r>
              <a:rPr lang="en-US" altLang="zh-CN">
                <a:solidFill>
                  <a:schemeClr val="accent2"/>
                </a:solidFill>
                <a:latin typeface="微软雅黑" panose="020B0503020204020204" pitchFamily="34" charset="-122"/>
                <a:ea typeface="微软雅黑" panose="020B0503020204020204" pitchFamily="34" charset="-122"/>
              </a:rPr>
              <a:t>µPC</a:t>
            </a:r>
            <a:endParaRPr lang="zh-CN" altLang="en-US">
              <a:solidFill>
                <a:schemeClr val="accent2"/>
              </a:solidFill>
              <a:latin typeface="微软雅黑" panose="020B0503020204020204" pitchFamily="34" charset="-122"/>
              <a:ea typeface="微软雅黑" panose="020B0503020204020204" pitchFamily="34" charset="-122"/>
            </a:endParaRPr>
          </a:p>
        </p:txBody>
      </p:sp>
      <p:grpSp>
        <p:nvGrpSpPr>
          <p:cNvPr id="185347" name="Group 9">
            <a:extLst>
              <a:ext uri="{FF2B5EF4-FFF2-40B4-BE49-F238E27FC236}">
                <a16:creationId xmlns:a16="http://schemas.microsoft.com/office/drawing/2014/main" id="{4A99C2AE-1B72-A01B-577F-5389D68C77E7}"/>
              </a:ext>
            </a:extLst>
          </p:cNvPr>
          <p:cNvGrpSpPr>
            <a:grpSpLocks/>
          </p:cNvGrpSpPr>
          <p:nvPr/>
        </p:nvGrpSpPr>
        <p:grpSpPr bwMode="auto">
          <a:xfrm>
            <a:off x="3162300" y="695325"/>
            <a:ext cx="5981700" cy="4429125"/>
            <a:chOff x="1806" y="996"/>
            <a:chExt cx="3942" cy="2610"/>
          </a:xfrm>
        </p:grpSpPr>
        <p:pic>
          <p:nvPicPr>
            <p:cNvPr id="185348" name="Picture 4">
              <a:extLst>
                <a:ext uri="{FF2B5EF4-FFF2-40B4-BE49-F238E27FC236}">
                  <a16:creationId xmlns:a16="http://schemas.microsoft.com/office/drawing/2014/main" id="{E1669685-680D-FBAD-A68D-89C99631A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 y="996"/>
              <a:ext cx="3894" cy="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9" name="Rectangle 5">
              <a:extLst>
                <a:ext uri="{FF2B5EF4-FFF2-40B4-BE49-F238E27FC236}">
                  <a16:creationId xmlns:a16="http://schemas.microsoft.com/office/drawing/2014/main" id="{5A5CEAEC-3F98-6DDD-1427-9C4D2824BBC3}"/>
                </a:ext>
              </a:extLst>
            </p:cNvPr>
            <p:cNvSpPr>
              <a:spLocks noChangeArrowheads="1"/>
            </p:cNvSpPr>
            <p:nvPr/>
          </p:nvSpPr>
          <p:spPr bwMode="auto">
            <a:xfrm>
              <a:off x="1806" y="1380"/>
              <a:ext cx="3414" cy="2226"/>
            </a:xfrm>
            <a:prstGeom prst="rect">
              <a:avLst/>
            </a:prstGeom>
            <a:noFill/>
            <a:ln w="50800">
              <a:solidFill>
                <a:srgbClr val="FE9AA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85350" name="Rectangle 6">
              <a:extLst>
                <a:ext uri="{FF2B5EF4-FFF2-40B4-BE49-F238E27FC236}">
                  <a16:creationId xmlns:a16="http://schemas.microsoft.com/office/drawing/2014/main" id="{DE29D2D8-68C3-8EC7-5D7D-B7EB8E296305}"/>
                </a:ext>
              </a:extLst>
            </p:cNvPr>
            <p:cNvSpPr>
              <a:spLocks noChangeArrowheads="1"/>
            </p:cNvSpPr>
            <p:nvPr/>
          </p:nvSpPr>
          <p:spPr bwMode="auto">
            <a:xfrm>
              <a:off x="4440" y="1470"/>
              <a:ext cx="600" cy="186"/>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85351" name="Line 7">
              <a:extLst>
                <a:ext uri="{FF2B5EF4-FFF2-40B4-BE49-F238E27FC236}">
                  <a16:creationId xmlns:a16="http://schemas.microsoft.com/office/drawing/2014/main" id="{73144022-361F-174C-9BA4-D200B978A136}"/>
                </a:ext>
              </a:extLst>
            </p:cNvPr>
            <p:cNvSpPr>
              <a:spLocks noChangeShapeType="1"/>
            </p:cNvSpPr>
            <p:nvPr/>
          </p:nvSpPr>
          <p:spPr bwMode="auto">
            <a:xfrm>
              <a:off x="4680" y="1200"/>
              <a:ext cx="0" cy="5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352" name="Text Box 8">
              <a:extLst>
                <a:ext uri="{FF2B5EF4-FFF2-40B4-BE49-F238E27FC236}">
                  <a16:creationId xmlns:a16="http://schemas.microsoft.com/office/drawing/2014/main" id="{4DBC6D22-B52A-BEB2-B813-A26D7813EB5B}"/>
                </a:ext>
              </a:extLst>
            </p:cNvPr>
            <p:cNvSpPr txBox="1">
              <a:spLocks noChangeArrowheads="1"/>
            </p:cNvSpPr>
            <p:nvPr/>
          </p:nvSpPr>
          <p:spPr bwMode="auto">
            <a:xfrm>
              <a:off x="4596" y="996"/>
              <a:ext cx="522"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a:latin typeface="Times New Roman" panose="02020603050405020304" pitchFamily="18" charset="0"/>
                  <a:ea typeface="宋体" panose="02010600030101010101" pitchFamily="2" charset="-122"/>
                </a:rPr>
                <a:t>指令</a:t>
              </a:r>
            </a:p>
          </p:txBody>
        </p:sp>
      </p:grpSp>
      <p:sp>
        <p:nvSpPr>
          <p:cNvPr id="185353" name="Rectangle 10">
            <a:extLst>
              <a:ext uri="{FF2B5EF4-FFF2-40B4-BE49-F238E27FC236}">
                <a16:creationId xmlns:a16="http://schemas.microsoft.com/office/drawing/2014/main" id="{30FD6176-1729-859B-F424-489D26FC7352}"/>
              </a:ext>
            </a:extLst>
          </p:cNvPr>
          <p:cNvSpPr>
            <a:spLocks noChangeArrowheads="1"/>
          </p:cNvSpPr>
          <p:nvPr/>
        </p:nvSpPr>
        <p:spPr bwMode="auto">
          <a:xfrm>
            <a:off x="3317875" y="5376863"/>
            <a:ext cx="5567363"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lnSpc>
                <a:spcPct val="120000"/>
              </a:lnSpc>
              <a:spcBef>
                <a:spcPct val="20000"/>
              </a:spcBef>
            </a:pPr>
            <a:r>
              <a:rPr lang="zh-CN" altLang="en-US" sz="1900">
                <a:latin typeface="微软雅黑" panose="020B0503020204020204" pitchFamily="34" charset="-122"/>
                <a:ea typeface="微软雅黑" panose="020B0503020204020204" pitchFamily="34" charset="-122"/>
              </a:rPr>
              <a:t>最初把固化在</a:t>
            </a:r>
            <a:r>
              <a:rPr lang="en-US" altLang="zh-CN" sz="1900">
                <a:latin typeface="微软雅黑" panose="020B0503020204020204" pitchFamily="34" charset="-122"/>
                <a:ea typeface="微软雅黑" panose="020B0503020204020204" pitchFamily="34" charset="-122"/>
              </a:rPr>
              <a:t>ROM</a:t>
            </a:r>
            <a:r>
              <a:rPr lang="zh-CN" altLang="en-US" sz="1900">
                <a:latin typeface="微软雅黑" panose="020B0503020204020204" pitchFamily="34" charset="-122"/>
                <a:ea typeface="微软雅黑" panose="020B0503020204020204" pitchFamily="34" charset="-122"/>
              </a:rPr>
              <a:t>的微程序称</a:t>
            </a:r>
            <a:r>
              <a:rPr lang="zh-CN" altLang="en-US" sz="1900">
                <a:solidFill>
                  <a:schemeClr val="accent1"/>
                </a:solidFill>
                <a:latin typeface="微软雅黑" panose="020B0503020204020204" pitchFamily="34" charset="-122"/>
                <a:ea typeface="微软雅黑" panose="020B0503020204020204" pitchFamily="34" charset="-122"/>
              </a:rPr>
              <a:t>固件（</a:t>
            </a:r>
            <a:r>
              <a:rPr lang="en-US" altLang="zh-CN" sz="1900">
                <a:solidFill>
                  <a:schemeClr val="accent1"/>
                </a:solidFill>
                <a:latin typeface="微软雅黑" panose="020B0503020204020204" pitchFamily="34" charset="-122"/>
                <a:ea typeface="微软雅黑" panose="020B0503020204020204" pitchFamily="34" charset="-122"/>
              </a:rPr>
              <a:t>Firmware</a:t>
            </a:r>
            <a:r>
              <a:rPr lang="zh-CN" altLang="en-US" sz="1900">
                <a:solidFill>
                  <a:schemeClr val="accent1"/>
                </a:solidFill>
                <a:latin typeface="微软雅黑" panose="020B0503020204020204" pitchFamily="34" charset="-122"/>
                <a:ea typeface="微软雅黑" panose="020B0503020204020204" pitchFamily="34" charset="-122"/>
              </a:rPr>
              <a:t>）</a:t>
            </a:r>
            <a:r>
              <a:rPr lang="zh-CN" altLang="en-US" sz="1900">
                <a:latin typeface="微软雅黑" panose="020B0503020204020204" pitchFamily="34" charset="-122"/>
                <a:ea typeface="微软雅黑" panose="020B0503020204020204" pitchFamily="34" charset="-122"/>
              </a:rPr>
              <a:t>，表示用软件实现的硬部件，现在对固件通俗的理解是在</a:t>
            </a:r>
            <a:r>
              <a:rPr lang="en-US" altLang="zh-CN" sz="1900">
                <a:latin typeface="微软雅黑" panose="020B0503020204020204" pitchFamily="34" charset="-122"/>
                <a:ea typeface="微软雅黑" panose="020B0503020204020204" pitchFamily="34" charset="-122"/>
              </a:rPr>
              <a:t>ROM</a:t>
            </a:r>
            <a:r>
              <a:rPr lang="zh-CN" altLang="en-US" sz="1900">
                <a:latin typeface="微软雅黑" panose="020B0503020204020204" pitchFamily="34" charset="-122"/>
                <a:ea typeface="微软雅黑" panose="020B0503020204020204" pitchFamily="34" charset="-122"/>
              </a:rPr>
              <a:t>中“固化的软件”。</a:t>
            </a:r>
          </a:p>
        </p:txBody>
      </p:sp>
      <p:sp>
        <p:nvSpPr>
          <p:cNvPr id="185354" name="Rectangle 12">
            <a:extLst>
              <a:ext uri="{FF2B5EF4-FFF2-40B4-BE49-F238E27FC236}">
                <a16:creationId xmlns:a16="http://schemas.microsoft.com/office/drawing/2014/main" id="{6FF3DF9B-478F-8D62-70F4-90D7677FC7EB}"/>
              </a:ext>
            </a:extLst>
          </p:cNvPr>
          <p:cNvSpPr>
            <a:spLocks noChangeArrowheads="1"/>
          </p:cNvSpPr>
          <p:nvPr/>
        </p:nvSpPr>
        <p:spPr bwMode="auto">
          <a:xfrm>
            <a:off x="5076825" y="2924175"/>
            <a:ext cx="1219200" cy="742950"/>
          </a:xfrm>
          <a:prstGeom prst="rect">
            <a:avLst/>
          </a:prstGeom>
          <a:solidFill>
            <a:schemeClr val="accent1">
              <a:alpha val="9019"/>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2435">
                                            <p:txEl>
                                              <p:pRg st="0" end="0"/>
                                            </p:txEl>
                                          </p:spTgt>
                                        </p:tgtEl>
                                        <p:attrNameLst>
                                          <p:attrName>style.visibility</p:attrName>
                                        </p:attrNameLst>
                                      </p:cBhvr>
                                      <p:to>
                                        <p:strVal val="visible"/>
                                      </p:to>
                                    </p:set>
                                    <p:animEffect transition="in" filter="blinds(horizontal)">
                                      <p:cBhvr>
                                        <p:cTn id="7" dur="500"/>
                                        <p:tgtEl>
                                          <p:spTgt spid="402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2435">
                                            <p:txEl>
                                              <p:pRg st="1" end="1"/>
                                            </p:txEl>
                                          </p:spTgt>
                                        </p:tgtEl>
                                        <p:attrNameLst>
                                          <p:attrName>style.visibility</p:attrName>
                                        </p:attrNameLst>
                                      </p:cBhvr>
                                      <p:to>
                                        <p:strVal val="visible"/>
                                      </p:to>
                                    </p:set>
                                    <p:animEffect transition="in" filter="blinds(horizontal)">
                                      <p:cBhvr>
                                        <p:cTn id="12" dur="500"/>
                                        <p:tgtEl>
                                          <p:spTgt spid="402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2435">
                                            <p:txEl>
                                              <p:pRg st="2" end="2"/>
                                            </p:txEl>
                                          </p:spTgt>
                                        </p:tgtEl>
                                        <p:attrNameLst>
                                          <p:attrName>style.visibility</p:attrName>
                                        </p:attrNameLst>
                                      </p:cBhvr>
                                      <p:to>
                                        <p:strVal val="visible"/>
                                      </p:to>
                                    </p:set>
                                    <p:animEffect transition="in" filter="blinds(horizontal)">
                                      <p:cBhvr>
                                        <p:cTn id="17" dur="500"/>
                                        <p:tgtEl>
                                          <p:spTgt spid="402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2435">
                                            <p:txEl>
                                              <p:pRg st="3" end="3"/>
                                            </p:txEl>
                                          </p:spTgt>
                                        </p:tgtEl>
                                        <p:attrNameLst>
                                          <p:attrName>style.visibility</p:attrName>
                                        </p:attrNameLst>
                                      </p:cBhvr>
                                      <p:to>
                                        <p:strVal val="visible"/>
                                      </p:to>
                                    </p:set>
                                    <p:animEffect transition="in" filter="blinds(horizontal)">
                                      <p:cBhvr>
                                        <p:cTn id="22" dur="500"/>
                                        <p:tgtEl>
                                          <p:spTgt spid="4024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2435">
                                            <p:txEl>
                                              <p:pRg st="4" end="4"/>
                                            </p:txEl>
                                          </p:spTgt>
                                        </p:tgtEl>
                                        <p:attrNameLst>
                                          <p:attrName>style.visibility</p:attrName>
                                        </p:attrNameLst>
                                      </p:cBhvr>
                                      <p:to>
                                        <p:strVal val="visible"/>
                                      </p:to>
                                    </p:set>
                                    <p:animEffect transition="in" filter="blinds(horizontal)">
                                      <p:cBhvr>
                                        <p:cTn id="27" dur="500"/>
                                        <p:tgtEl>
                                          <p:spTgt spid="40243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02435">
                                            <p:txEl>
                                              <p:pRg st="5" end="5"/>
                                            </p:txEl>
                                          </p:spTgt>
                                        </p:tgtEl>
                                        <p:attrNameLst>
                                          <p:attrName>style.visibility</p:attrName>
                                        </p:attrNameLst>
                                      </p:cBhvr>
                                      <p:to>
                                        <p:strVal val="visible"/>
                                      </p:to>
                                    </p:set>
                                    <p:animEffect transition="in" filter="blinds(horizontal)">
                                      <p:cBhvr>
                                        <p:cTn id="32" dur="500"/>
                                        <p:tgtEl>
                                          <p:spTgt spid="40243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2435">
                                            <p:txEl>
                                              <p:pRg st="6" end="6"/>
                                            </p:txEl>
                                          </p:spTgt>
                                        </p:tgtEl>
                                        <p:attrNameLst>
                                          <p:attrName>style.visibility</p:attrName>
                                        </p:attrNameLst>
                                      </p:cBhvr>
                                      <p:to>
                                        <p:strVal val="visible"/>
                                      </p:to>
                                    </p:set>
                                    <p:animEffect transition="in" filter="blinds(horizontal)">
                                      <p:cBhvr>
                                        <p:cTn id="37" dur="500"/>
                                        <p:tgtEl>
                                          <p:spTgt spid="40243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02435">
                                            <p:txEl>
                                              <p:pRg st="7" end="7"/>
                                            </p:txEl>
                                          </p:spTgt>
                                        </p:tgtEl>
                                        <p:attrNameLst>
                                          <p:attrName>style.visibility</p:attrName>
                                        </p:attrNameLst>
                                      </p:cBhvr>
                                      <p:to>
                                        <p:strVal val="visible"/>
                                      </p:to>
                                    </p:set>
                                    <p:animEffect transition="in" filter="blinds(horizontal)">
                                      <p:cBhvr>
                                        <p:cTn id="42" dur="500"/>
                                        <p:tgtEl>
                                          <p:spTgt spid="40243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02435">
                                            <p:txEl>
                                              <p:pRg st="8" end="8"/>
                                            </p:txEl>
                                          </p:spTgt>
                                        </p:tgtEl>
                                        <p:attrNameLst>
                                          <p:attrName>style.visibility</p:attrName>
                                        </p:attrNameLst>
                                      </p:cBhvr>
                                      <p:to>
                                        <p:strVal val="visible"/>
                                      </p:to>
                                    </p:set>
                                    <p:animEffect transition="in" filter="blinds(horizontal)">
                                      <p:cBhvr>
                                        <p:cTn id="47" dur="500"/>
                                        <p:tgtEl>
                                          <p:spTgt spid="4024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a:extLst>
              <a:ext uri="{FF2B5EF4-FFF2-40B4-BE49-F238E27FC236}">
                <a16:creationId xmlns:a16="http://schemas.microsoft.com/office/drawing/2014/main" id="{E9CE0C0F-59BE-BB57-4FB9-4F8D4DC55345}"/>
              </a:ext>
            </a:extLst>
          </p:cNvPr>
          <p:cNvSpPr>
            <a:spLocks noGrp="1" noChangeArrowheads="1"/>
          </p:cNvSpPr>
          <p:nvPr>
            <p:ph type="title"/>
          </p:nvPr>
        </p:nvSpPr>
        <p:spPr>
          <a:xfrm>
            <a:off x="347663" y="128588"/>
            <a:ext cx="8396287" cy="422275"/>
          </a:xfrm>
        </p:spPr>
        <p:txBody>
          <a:bodyPr/>
          <a:lstStyle/>
          <a:p>
            <a:r>
              <a:rPr lang="zh-CN" altLang="en-US">
                <a:latin typeface="宋体" panose="02010600030101010101" pitchFamily="2" charset="-122"/>
                <a:ea typeface="宋体" panose="02010600030101010101" pitchFamily="2" charset="-122"/>
              </a:rPr>
              <a:t>微程序\微指令\微命令\微操作的关系</a:t>
            </a:r>
          </a:p>
        </p:txBody>
      </p:sp>
      <p:grpSp>
        <p:nvGrpSpPr>
          <p:cNvPr id="186370" name="Group 3">
            <a:extLst>
              <a:ext uri="{FF2B5EF4-FFF2-40B4-BE49-F238E27FC236}">
                <a16:creationId xmlns:a16="http://schemas.microsoft.com/office/drawing/2014/main" id="{EFA712C3-4C87-25ED-0E50-3752CC8C2558}"/>
              </a:ext>
            </a:extLst>
          </p:cNvPr>
          <p:cNvGrpSpPr>
            <a:grpSpLocks/>
          </p:cNvGrpSpPr>
          <p:nvPr/>
        </p:nvGrpSpPr>
        <p:grpSpPr bwMode="auto">
          <a:xfrm>
            <a:off x="3036888" y="1539875"/>
            <a:ext cx="6064250" cy="4672013"/>
            <a:chOff x="141" y="803"/>
            <a:chExt cx="4197" cy="3244"/>
          </a:xfrm>
        </p:grpSpPr>
        <p:sp>
          <p:nvSpPr>
            <p:cNvPr id="186371" name="Text Box 4" descr="信纸">
              <a:extLst>
                <a:ext uri="{FF2B5EF4-FFF2-40B4-BE49-F238E27FC236}">
                  <a16:creationId xmlns:a16="http://schemas.microsoft.com/office/drawing/2014/main" id="{5FC7B4E0-E5AF-6FAE-E8C4-DD0EF63EE7B1}"/>
                </a:ext>
              </a:extLst>
            </p:cNvPr>
            <p:cNvSpPr txBox="1">
              <a:spLocks noChangeArrowheads="1"/>
            </p:cNvSpPr>
            <p:nvPr/>
          </p:nvSpPr>
          <p:spPr bwMode="auto">
            <a:xfrm>
              <a:off x="1745" y="803"/>
              <a:ext cx="1412" cy="295"/>
            </a:xfrm>
            <a:prstGeom prst="rect">
              <a:avLst/>
            </a:prstGeom>
            <a:blipFill dpi="0" rotWithShape="0">
              <a:blip r:embed="rId2"/>
              <a:srcRect/>
              <a:tile tx="0" ty="0" sx="100000" sy="100000" flip="none" algn="tl"/>
            </a:blipFill>
            <a:ln w="28575">
              <a:solidFill>
                <a:schemeClr val="tx1"/>
              </a:solidFill>
              <a:miter lim="800000"/>
              <a:headEnd/>
              <a:tailEnd/>
            </a:ln>
          </p:spPr>
          <p:txBody>
            <a:bodyPr>
              <a:spAutoFit/>
            </a:bodyPr>
            <a:lstStyle/>
            <a:p>
              <a:pPr algn="ctr" eaLnBrk="0" hangingPunct="0">
                <a:spcBef>
                  <a:spcPct val="50000"/>
                </a:spcBef>
              </a:pPr>
              <a:r>
                <a:rPr lang="zh-CN" altLang="en-US" sz="2000">
                  <a:solidFill>
                    <a:srgbClr val="0033CC"/>
                  </a:solidFill>
                  <a:latin typeface="Times New Roman" panose="02020603050405020304" pitchFamily="18" charset="0"/>
                  <a:ea typeface="宋体" panose="02010600030101010101" pitchFamily="2" charset="-122"/>
                </a:rPr>
                <a:t>一条机器指令</a:t>
              </a:r>
            </a:p>
          </p:txBody>
        </p:sp>
        <p:sp>
          <p:nvSpPr>
            <p:cNvPr id="186372" name="Line 5">
              <a:extLst>
                <a:ext uri="{FF2B5EF4-FFF2-40B4-BE49-F238E27FC236}">
                  <a16:creationId xmlns:a16="http://schemas.microsoft.com/office/drawing/2014/main" id="{376E8824-6488-0A82-042F-8FB3867240D6}"/>
                </a:ext>
              </a:extLst>
            </p:cNvPr>
            <p:cNvSpPr>
              <a:spLocks noChangeShapeType="1"/>
            </p:cNvSpPr>
            <p:nvPr/>
          </p:nvSpPr>
          <p:spPr bwMode="auto">
            <a:xfrm>
              <a:off x="2401" y="1111"/>
              <a:ext cx="0" cy="28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73" name="Text Box 6" descr="信纸">
              <a:extLst>
                <a:ext uri="{FF2B5EF4-FFF2-40B4-BE49-F238E27FC236}">
                  <a16:creationId xmlns:a16="http://schemas.microsoft.com/office/drawing/2014/main" id="{70784505-8133-533B-519C-FEF301A67D8E}"/>
                </a:ext>
              </a:extLst>
            </p:cNvPr>
            <p:cNvSpPr txBox="1">
              <a:spLocks noChangeArrowheads="1"/>
            </p:cNvSpPr>
            <p:nvPr/>
          </p:nvSpPr>
          <p:spPr bwMode="auto">
            <a:xfrm>
              <a:off x="1735" y="1402"/>
              <a:ext cx="1411" cy="295"/>
            </a:xfrm>
            <a:prstGeom prst="rect">
              <a:avLst/>
            </a:prstGeom>
            <a:blipFill dpi="0" rotWithShape="0">
              <a:blip r:embed="rId2"/>
              <a:srcRect/>
              <a:tile tx="0" ty="0" sx="100000" sy="100000" flip="none" algn="tl"/>
            </a:blipFill>
            <a:ln w="28575">
              <a:solidFill>
                <a:schemeClr val="tx1"/>
              </a:solidFill>
              <a:miter lim="800000"/>
              <a:headEnd/>
              <a:tailEnd/>
            </a:ln>
          </p:spPr>
          <p:txBody>
            <a:bodyPr>
              <a:spAutoFit/>
            </a:bodyPr>
            <a:lstStyle/>
            <a:p>
              <a:pPr algn="ctr" eaLnBrk="0" hangingPunct="0">
                <a:spcBef>
                  <a:spcPct val="50000"/>
                </a:spcBef>
              </a:pPr>
              <a:r>
                <a:rPr lang="zh-CN" altLang="en-US" sz="2000">
                  <a:solidFill>
                    <a:srgbClr val="0033CC"/>
                  </a:solidFill>
                  <a:latin typeface="Times New Roman" panose="02020603050405020304" pitchFamily="18" charset="0"/>
                  <a:ea typeface="宋体" panose="02010600030101010101" pitchFamily="2" charset="-122"/>
                </a:rPr>
                <a:t>一个微程序</a:t>
              </a:r>
            </a:p>
          </p:txBody>
        </p:sp>
        <p:sp>
          <p:nvSpPr>
            <p:cNvPr id="186374" name="Line 7">
              <a:extLst>
                <a:ext uri="{FF2B5EF4-FFF2-40B4-BE49-F238E27FC236}">
                  <a16:creationId xmlns:a16="http://schemas.microsoft.com/office/drawing/2014/main" id="{2A045588-65F1-0EF3-870A-01FE82BD9EFD}"/>
                </a:ext>
              </a:extLst>
            </p:cNvPr>
            <p:cNvSpPr>
              <a:spLocks noChangeShapeType="1"/>
            </p:cNvSpPr>
            <p:nvPr/>
          </p:nvSpPr>
          <p:spPr bwMode="auto">
            <a:xfrm>
              <a:off x="2391" y="1710"/>
              <a:ext cx="0" cy="28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75" name="Line 8">
              <a:extLst>
                <a:ext uri="{FF2B5EF4-FFF2-40B4-BE49-F238E27FC236}">
                  <a16:creationId xmlns:a16="http://schemas.microsoft.com/office/drawing/2014/main" id="{E0538C91-3AA5-8360-CB1E-17BE05D34591}"/>
                </a:ext>
              </a:extLst>
            </p:cNvPr>
            <p:cNvSpPr>
              <a:spLocks noChangeShapeType="1"/>
            </p:cNvSpPr>
            <p:nvPr/>
          </p:nvSpPr>
          <p:spPr bwMode="auto">
            <a:xfrm>
              <a:off x="885" y="2004"/>
              <a:ext cx="3058"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76" name="Line 9">
              <a:extLst>
                <a:ext uri="{FF2B5EF4-FFF2-40B4-BE49-F238E27FC236}">
                  <a16:creationId xmlns:a16="http://schemas.microsoft.com/office/drawing/2014/main" id="{A8A095DC-D5C6-7446-9E07-1B8EFDD87034}"/>
                </a:ext>
              </a:extLst>
            </p:cNvPr>
            <p:cNvSpPr>
              <a:spLocks noChangeShapeType="1"/>
            </p:cNvSpPr>
            <p:nvPr/>
          </p:nvSpPr>
          <p:spPr bwMode="auto">
            <a:xfrm>
              <a:off x="892" y="1996"/>
              <a:ext cx="0" cy="28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77" name="Line 10">
              <a:extLst>
                <a:ext uri="{FF2B5EF4-FFF2-40B4-BE49-F238E27FC236}">
                  <a16:creationId xmlns:a16="http://schemas.microsoft.com/office/drawing/2014/main" id="{FA74BF0A-3BDD-F7A5-737E-ED317725E956}"/>
                </a:ext>
              </a:extLst>
            </p:cNvPr>
            <p:cNvSpPr>
              <a:spLocks noChangeShapeType="1"/>
            </p:cNvSpPr>
            <p:nvPr/>
          </p:nvSpPr>
          <p:spPr bwMode="auto">
            <a:xfrm>
              <a:off x="1870" y="1994"/>
              <a:ext cx="0" cy="28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78" name="Line 11">
              <a:extLst>
                <a:ext uri="{FF2B5EF4-FFF2-40B4-BE49-F238E27FC236}">
                  <a16:creationId xmlns:a16="http://schemas.microsoft.com/office/drawing/2014/main" id="{0187C501-AB91-4D2B-3090-E77901066FD2}"/>
                </a:ext>
              </a:extLst>
            </p:cNvPr>
            <p:cNvSpPr>
              <a:spLocks noChangeShapeType="1"/>
            </p:cNvSpPr>
            <p:nvPr/>
          </p:nvSpPr>
          <p:spPr bwMode="auto">
            <a:xfrm>
              <a:off x="2989" y="2007"/>
              <a:ext cx="0" cy="28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79" name="Line 12">
              <a:extLst>
                <a:ext uri="{FF2B5EF4-FFF2-40B4-BE49-F238E27FC236}">
                  <a16:creationId xmlns:a16="http://schemas.microsoft.com/office/drawing/2014/main" id="{E211344F-4158-2FFF-C91D-3919B1F2F24C}"/>
                </a:ext>
              </a:extLst>
            </p:cNvPr>
            <p:cNvSpPr>
              <a:spLocks noChangeShapeType="1"/>
            </p:cNvSpPr>
            <p:nvPr/>
          </p:nvSpPr>
          <p:spPr bwMode="auto">
            <a:xfrm>
              <a:off x="3945" y="2007"/>
              <a:ext cx="0" cy="28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80" name="Line 13">
              <a:extLst>
                <a:ext uri="{FF2B5EF4-FFF2-40B4-BE49-F238E27FC236}">
                  <a16:creationId xmlns:a16="http://schemas.microsoft.com/office/drawing/2014/main" id="{D23A68DA-4807-F7C2-5EDF-5DB601715077}"/>
                </a:ext>
              </a:extLst>
            </p:cNvPr>
            <p:cNvSpPr>
              <a:spLocks noChangeShapeType="1"/>
            </p:cNvSpPr>
            <p:nvPr/>
          </p:nvSpPr>
          <p:spPr bwMode="auto">
            <a:xfrm>
              <a:off x="2806" y="2422"/>
              <a:ext cx="283" cy="8"/>
            </a:xfrm>
            <a:prstGeom prst="line">
              <a:avLst/>
            </a:prstGeom>
            <a:noFill/>
            <a:ln w="38100">
              <a:solidFill>
                <a:srgbClr val="CC33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1" name="Text Box 14" descr="信纸">
              <a:extLst>
                <a:ext uri="{FF2B5EF4-FFF2-40B4-BE49-F238E27FC236}">
                  <a16:creationId xmlns:a16="http://schemas.microsoft.com/office/drawing/2014/main" id="{09B419CE-D7F6-75C4-9DB2-741AC9908FB9}"/>
                </a:ext>
              </a:extLst>
            </p:cNvPr>
            <p:cNvSpPr txBox="1">
              <a:spLocks noChangeArrowheads="1"/>
            </p:cNvSpPr>
            <p:nvPr/>
          </p:nvSpPr>
          <p:spPr bwMode="auto">
            <a:xfrm>
              <a:off x="470" y="2302"/>
              <a:ext cx="852" cy="296"/>
            </a:xfrm>
            <a:prstGeom prst="rect">
              <a:avLst/>
            </a:prstGeom>
            <a:blipFill dpi="0" rotWithShape="0">
              <a:blip r:embed="rId2"/>
              <a:srcRect/>
              <a:tile tx="0" ty="0" sx="100000" sy="100000" flip="none" algn="tl"/>
            </a:blipFill>
            <a:ln w="28575">
              <a:solidFill>
                <a:schemeClr val="tx1"/>
              </a:solidFill>
              <a:miter lim="800000"/>
              <a:headEnd/>
              <a:tailEnd/>
            </a:ln>
          </p:spPr>
          <p:txBody>
            <a:bodyPr>
              <a:spAutoFit/>
            </a:bodyPr>
            <a:lstStyle/>
            <a:p>
              <a:pPr algn="ctr" eaLnBrk="0" hangingPunct="0">
                <a:spcBef>
                  <a:spcPct val="50000"/>
                </a:spcBef>
              </a:pPr>
              <a:r>
                <a:rPr lang="zh-CN" altLang="en-US" sz="2000">
                  <a:solidFill>
                    <a:srgbClr val="0033CC"/>
                  </a:solidFill>
                  <a:latin typeface="Times New Roman" panose="02020603050405020304" pitchFamily="18" charset="0"/>
                  <a:ea typeface="宋体" panose="02010600030101010101" pitchFamily="2" charset="-122"/>
                </a:rPr>
                <a:t>微指令1</a:t>
              </a:r>
            </a:p>
          </p:txBody>
        </p:sp>
        <p:sp>
          <p:nvSpPr>
            <p:cNvPr id="186382" name="Text Box 15" descr="信纸">
              <a:extLst>
                <a:ext uri="{FF2B5EF4-FFF2-40B4-BE49-F238E27FC236}">
                  <a16:creationId xmlns:a16="http://schemas.microsoft.com/office/drawing/2014/main" id="{11ABEEF6-3A6F-C298-F574-1B7FEADD23DF}"/>
                </a:ext>
              </a:extLst>
            </p:cNvPr>
            <p:cNvSpPr txBox="1">
              <a:spLocks noChangeArrowheads="1"/>
            </p:cNvSpPr>
            <p:nvPr/>
          </p:nvSpPr>
          <p:spPr bwMode="auto">
            <a:xfrm>
              <a:off x="1468" y="2293"/>
              <a:ext cx="852" cy="296"/>
            </a:xfrm>
            <a:prstGeom prst="rect">
              <a:avLst/>
            </a:prstGeom>
            <a:blipFill dpi="0" rotWithShape="0">
              <a:blip r:embed="rId2"/>
              <a:srcRect/>
              <a:tile tx="0" ty="0" sx="100000" sy="100000" flip="none" algn="tl"/>
            </a:blipFill>
            <a:ln w="28575">
              <a:solidFill>
                <a:schemeClr val="tx1"/>
              </a:solidFill>
              <a:miter lim="800000"/>
              <a:headEnd/>
              <a:tailEnd/>
            </a:ln>
          </p:spPr>
          <p:txBody>
            <a:bodyPr>
              <a:spAutoFit/>
            </a:bodyPr>
            <a:lstStyle/>
            <a:p>
              <a:pPr algn="ctr" eaLnBrk="0" hangingPunct="0">
                <a:spcBef>
                  <a:spcPct val="50000"/>
                </a:spcBef>
              </a:pPr>
              <a:r>
                <a:rPr lang="zh-CN" altLang="en-US" sz="2000">
                  <a:solidFill>
                    <a:srgbClr val="0033CC"/>
                  </a:solidFill>
                  <a:latin typeface="Times New Roman" panose="02020603050405020304" pitchFamily="18" charset="0"/>
                  <a:ea typeface="宋体" panose="02010600030101010101" pitchFamily="2" charset="-122"/>
                </a:rPr>
                <a:t>微指令2</a:t>
              </a:r>
            </a:p>
          </p:txBody>
        </p:sp>
        <p:sp>
          <p:nvSpPr>
            <p:cNvPr id="186383" name="Text Box 16" descr="信纸">
              <a:extLst>
                <a:ext uri="{FF2B5EF4-FFF2-40B4-BE49-F238E27FC236}">
                  <a16:creationId xmlns:a16="http://schemas.microsoft.com/office/drawing/2014/main" id="{138AEE88-1482-059A-C9A6-0EDBAFAA0EAA}"/>
                </a:ext>
              </a:extLst>
            </p:cNvPr>
            <p:cNvSpPr txBox="1">
              <a:spLocks noChangeArrowheads="1"/>
            </p:cNvSpPr>
            <p:nvPr/>
          </p:nvSpPr>
          <p:spPr bwMode="auto">
            <a:xfrm>
              <a:off x="3486" y="2292"/>
              <a:ext cx="852" cy="296"/>
            </a:xfrm>
            <a:prstGeom prst="rect">
              <a:avLst/>
            </a:prstGeom>
            <a:blipFill dpi="0" rotWithShape="0">
              <a:blip r:embed="rId2"/>
              <a:srcRect/>
              <a:tile tx="0" ty="0" sx="100000" sy="100000" flip="none" algn="tl"/>
            </a:blipFill>
            <a:ln w="28575">
              <a:solidFill>
                <a:schemeClr val="tx1"/>
              </a:solidFill>
              <a:miter lim="800000"/>
              <a:headEnd/>
              <a:tailEnd/>
            </a:ln>
          </p:spPr>
          <p:txBody>
            <a:bodyPr>
              <a:spAutoFit/>
            </a:bodyPr>
            <a:lstStyle/>
            <a:p>
              <a:pPr algn="ctr" eaLnBrk="0" hangingPunct="0">
                <a:spcBef>
                  <a:spcPct val="50000"/>
                </a:spcBef>
              </a:pPr>
              <a:r>
                <a:rPr lang="zh-CN" altLang="en-US" sz="2000">
                  <a:solidFill>
                    <a:srgbClr val="0033CC"/>
                  </a:solidFill>
                  <a:latin typeface="Times New Roman" panose="02020603050405020304" pitchFamily="18" charset="0"/>
                  <a:ea typeface="宋体" panose="02010600030101010101" pitchFamily="2" charset="-122"/>
                </a:rPr>
                <a:t>微指令</a:t>
              </a:r>
              <a:r>
                <a:rPr lang="en-US" altLang="zh-CN" sz="2000">
                  <a:solidFill>
                    <a:srgbClr val="0033CC"/>
                  </a:solidFill>
                  <a:latin typeface="Times New Roman" panose="02020603050405020304" pitchFamily="18" charset="0"/>
                  <a:ea typeface="宋体" panose="02010600030101010101" pitchFamily="2" charset="-122"/>
                </a:rPr>
                <a:t>n</a:t>
              </a:r>
            </a:p>
          </p:txBody>
        </p:sp>
        <p:sp>
          <p:nvSpPr>
            <p:cNvPr id="186384" name="Line 17">
              <a:extLst>
                <a:ext uri="{FF2B5EF4-FFF2-40B4-BE49-F238E27FC236}">
                  <a16:creationId xmlns:a16="http://schemas.microsoft.com/office/drawing/2014/main" id="{8B1986E5-C2E3-23FA-14B0-10C3EA42C5CE}"/>
                </a:ext>
              </a:extLst>
            </p:cNvPr>
            <p:cNvSpPr>
              <a:spLocks noChangeShapeType="1"/>
            </p:cNvSpPr>
            <p:nvPr/>
          </p:nvSpPr>
          <p:spPr bwMode="auto">
            <a:xfrm>
              <a:off x="1681" y="2602"/>
              <a:ext cx="0" cy="28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85" name="Line 18">
              <a:extLst>
                <a:ext uri="{FF2B5EF4-FFF2-40B4-BE49-F238E27FC236}">
                  <a16:creationId xmlns:a16="http://schemas.microsoft.com/office/drawing/2014/main" id="{50D280E6-F375-FA41-A66B-1659765C2603}"/>
                </a:ext>
              </a:extLst>
            </p:cNvPr>
            <p:cNvSpPr>
              <a:spLocks noChangeShapeType="1"/>
            </p:cNvSpPr>
            <p:nvPr/>
          </p:nvSpPr>
          <p:spPr bwMode="auto">
            <a:xfrm>
              <a:off x="482" y="2896"/>
              <a:ext cx="2435"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6" name="Line 19">
              <a:extLst>
                <a:ext uri="{FF2B5EF4-FFF2-40B4-BE49-F238E27FC236}">
                  <a16:creationId xmlns:a16="http://schemas.microsoft.com/office/drawing/2014/main" id="{B5EF019D-131C-E3CB-3914-FB70DD7A499B}"/>
                </a:ext>
              </a:extLst>
            </p:cNvPr>
            <p:cNvSpPr>
              <a:spLocks noChangeShapeType="1"/>
            </p:cNvSpPr>
            <p:nvPr/>
          </p:nvSpPr>
          <p:spPr bwMode="auto">
            <a:xfrm>
              <a:off x="487" y="2888"/>
              <a:ext cx="0" cy="28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87" name="Line 20">
              <a:extLst>
                <a:ext uri="{FF2B5EF4-FFF2-40B4-BE49-F238E27FC236}">
                  <a16:creationId xmlns:a16="http://schemas.microsoft.com/office/drawing/2014/main" id="{E324D2D9-675D-4773-18D9-B9C4A096EF04}"/>
                </a:ext>
              </a:extLst>
            </p:cNvPr>
            <p:cNvSpPr>
              <a:spLocks noChangeShapeType="1"/>
            </p:cNvSpPr>
            <p:nvPr/>
          </p:nvSpPr>
          <p:spPr bwMode="auto">
            <a:xfrm>
              <a:off x="1477" y="2886"/>
              <a:ext cx="0" cy="28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88" name="Line 21">
              <a:extLst>
                <a:ext uri="{FF2B5EF4-FFF2-40B4-BE49-F238E27FC236}">
                  <a16:creationId xmlns:a16="http://schemas.microsoft.com/office/drawing/2014/main" id="{DF90414C-CEE4-931A-06A2-9B9A4A939A87}"/>
                </a:ext>
              </a:extLst>
            </p:cNvPr>
            <p:cNvSpPr>
              <a:spLocks noChangeShapeType="1"/>
            </p:cNvSpPr>
            <p:nvPr/>
          </p:nvSpPr>
          <p:spPr bwMode="auto">
            <a:xfrm>
              <a:off x="2281" y="2908"/>
              <a:ext cx="0" cy="28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89" name="Line 22">
              <a:extLst>
                <a:ext uri="{FF2B5EF4-FFF2-40B4-BE49-F238E27FC236}">
                  <a16:creationId xmlns:a16="http://schemas.microsoft.com/office/drawing/2014/main" id="{D1AB0A42-16C5-2ED0-2D12-1366CE39A6CE}"/>
                </a:ext>
              </a:extLst>
            </p:cNvPr>
            <p:cNvSpPr>
              <a:spLocks noChangeShapeType="1"/>
            </p:cNvSpPr>
            <p:nvPr/>
          </p:nvSpPr>
          <p:spPr bwMode="auto">
            <a:xfrm>
              <a:off x="2919" y="2899"/>
              <a:ext cx="0" cy="28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90" name="Line 23">
              <a:extLst>
                <a:ext uri="{FF2B5EF4-FFF2-40B4-BE49-F238E27FC236}">
                  <a16:creationId xmlns:a16="http://schemas.microsoft.com/office/drawing/2014/main" id="{F1DC8E33-38E6-61DD-6952-1778B97118F8}"/>
                </a:ext>
              </a:extLst>
            </p:cNvPr>
            <p:cNvSpPr>
              <a:spLocks noChangeShapeType="1"/>
            </p:cNvSpPr>
            <p:nvPr/>
          </p:nvSpPr>
          <p:spPr bwMode="auto">
            <a:xfrm>
              <a:off x="2127" y="3307"/>
              <a:ext cx="225" cy="8"/>
            </a:xfrm>
            <a:prstGeom prst="line">
              <a:avLst/>
            </a:prstGeom>
            <a:noFill/>
            <a:ln w="38100">
              <a:solidFill>
                <a:srgbClr val="CC33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91" name="Text Box 24" descr="信纸">
              <a:extLst>
                <a:ext uri="{FF2B5EF4-FFF2-40B4-BE49-F238E27FC236}">
                  <a16:creationId xmlns:a16="http://schemas.microsoft.com/office/drawing/2014/main" id="{E21F74E2-4585-B897-FBD4-2FD377D09F46}"/>
                </a:ext>
              </a:extLst>
            </p:cNvPr>
            <p:cNvSpPr txBox="1">
              <a:spLocks noChangeArrowheads="1"/>
            </p:cNvSpPr>
            <p:nvPr/>
          </p:nvSpPr>
          <p:spPr bwMode="auto">
            <a:xfrm>
              <a:off x="151" y="3194"/>
              <a:ext cx="785" cy="295"/>
            </a:xfrm>
            <a:prstGeom prst="rect">
              <a:avLst/>
            </a:prstGeom>
            <a:blipFill dpi="0" rotWithShape="0">
              <a:blip r:embed="rId2"/>
              <a:srcRect/>
              <a:tile tx="0" ty="0" sx="100000" sy="100000" flip="none" algn="tl"/>
            </a:blipFill>
            <a:ln w="28575">
              <a:solidFill>
                <a:schemeClr val="tx1"/>
              </a:solidFill>
              <a:miter lim="800000"/>
              <a:headEnd/>
              <a:tailEnd/>
            </a:ln>
          </p:spPr>
          <p:txBody>
            <a:bodyPr lIns="0" rIns="0">
              <a:spAutoFit/>
            </a:bodyPr>
            <a:lstStyle/>
            <a:p>
              <a:pPr algn="ctr" eaLnBrk="0" hangingPunct="0">
                <a:spcBef>
                  <a:spcPct val="50000"/>
                </a:spcBef>
              </a:pPr>
              <a:r>
                <a:rPr lang="zh-CN" altLang="en-US" sz="2000">
                  <a:solidFill>
                    <a:srgbClr val="0033CC"/>
                  </a:solidFill>
                  <a:latin typeface="Times New Roman" panose="02020603050405020304" pitchFamily="18" charset="0"/>
                  <a:ea typeface="宋体" panose="02010600030101010101" pitchFamily="2" charset="-122"/>
                </a:rPr>
                <a:t>微命令1</a:t>
              </a:r>
            </a:p>
          </p:txBody>
        </p:sp>
        <p:sp>
          <p:nvSpPr>
            <p:cNvPr id="186392" name="Text Box 25" descr="信纸">
              <a:extLst>
                <a:ext uri="{FF2B5EF4-FFF2-40B4-BE49-F238E27FC236}">
                  <a16:creationId xmlns:a16="http://schemas.microsoft.com/office/drawing/2014/main" id="{69FE30DF-EF58-AE1C-CC08-F4FB56EB8760}"/>
                </a:ext>
              </a:extLst>
            </p:cNvPr>
            <p:cNvSpPr txBox="1">
              <a:spLocks noChangeArrowheads="1"/>
            </p:cNvSpPr>
            <p:nvPr/>
          </p:nvSpPr>
          <p:spPr bwMode="auto">
            <a:xfrm>
              <a:off x="1065" y="3184"/>
              <a:ext cx="785" cy="295"/>
            </a:xfrm>
            <a:prstGeom prst="rect">
              <a:avLst/>
            </a:prstGeom>
            <a:blipFill dpi="0" rotWithShape="0">
              <a:blip r:embed="rId2"/>
              <a:srcRect/>
              <a:tile tx="0" ty="0" sx="100000" sy="100000" flip="none" algn="tl"/>
            </a:blipFill>
            <a:ln w="28575">
              <a:solidFill>
                <a:schemeClr val="tx1"/>
              </a:solidFill>
              <a:miter lim="800000"/>
              <a:headEnd/>
              <a:tailEnd/>
            </a:ln>
          </p:spPr>
          <p:txBody>
            <a:bodyPr lIns="0" rIns="0">
              <a:spAutoFit/>
            </a:bodyPr>
            <a:lstStyle/>
            <a:p>
              <a:pPr algn="ctr" eaLnBrk="0" hangingPunct="0">
                <a:spcBef>
                  <a:spcPct val="50000"/>
                </a:spcBef>
              </a:pPr>
              <a:r>
                <a:rPr lang="zh-CN" altLang="en-US" sz="2000">
                  <a:solidFill>
                    <a:srgbClr val="0033CC"/>
                  </a:solidFill>
                  <a:latin typeface="Times New Roman" panose="02020603050405020304" pitchFamily="18" charset="0"/>
                  <a:ea typeface="宋体" panose="02010600030101010101" pitchFamily="2" charset="-122"/>
                </a:rPr>
                <a:t>微命令2</a:t>
              </a:r>
            </a:p>
          </p:txBody>
        </p:sp>
        <p:sp>
          <p:nvSpPr>
            <p:cNvPr id="186393" name="Text Box 26" descr="信纸">
              <a:extLst>
                <a:ext uri="{FF2B5EF4-FFF2-40B4-BE49-F238E27FC236}">
                  <a16:creationId xmlns:a16="http://schemas.microsoft.com/office/drawing/2014/main" id="{CF990392-F8FE-1588-1F49-BF970678D7C8}"/>
                </a:ext>
              </a:extLst>
            </p:cNvPr>
            <p:cNvSpPr txBox="1">
              <a:spLocks noChangeArrowheads="1"/>
            </p:cNvSpPr>
            <p:nvPr/>
          </p:nvSpPr>
          <p:spPr bwMode="auto">
            <a:xfrm>
              <a:off x="2518" y="3177"/>
              <a:ext cx="785" cy="296"/>
            </a:xfrm>
            <a:prstGeom prst="rect">
              <a:avLst/>
            </a:prstGeom>
            <a:blipFill dpi="0" rotWithShape="0">
              <a:blip r:embed="rId2"/>
              <a:srcRect/>
              <a:tile tx="0" ty="0" sx="100000" sy="100000" flip="none" algn="tl"/>
            </a:blipFill>
            <a:ln w="28575">
              <a:solidFill>
                <a:schemeClr val="tx1"/>
              </a:solidFill>
              <a:miter lim="800000"/>
              <a:headEnd/>
              <a:tailEnd/>
            </a:ln>
          </p:spPr>
          <p:txBody>
            <a:bodyPr lIns="0" rIns="0">
              <a:spAutoFit/>
            </a:bodyPr>
            <a:lstStyle/>
            <a:p>
              <a:pPr algn="ctr" eaLnBrk="0" hangingPunct="0">
                <a:spcBef>
                  <a:spcPct val="50000"/>
                </a:spcBef>
              </a:pPr>
              <a:r>
                <a:rPr lang="zh-CN" altLang="en-US" sz="2000">
                  <a:solidFill>
                    <a:srgbClr val="0033CC"/>
                  </a:solidFill>
                  <a:latin typeface="Times New Roman" panose="02020603050405020304" pitchFamily="18" charset="0"/>
                  <a:ea typeface="宋体" panose="02010600030101010101" pitchFamily="2" charset="-122"/>
                </a:rPr>
                <a:t>微命令</a:t>
              </a:r>
              <a:r>
                <a:rPr lang="en-US" altLang="zh-CN" sz="2000">
                  <a:solidFill>
                    <a:srgbClr val="0033CC"/>
                  </a:solidFill>
                  <a:latin typeface="Times New Roman" panose="02020603050405020304" pitchFamily="18" charset="0"/>
                  <a:ea typeface="宋体" panose="02010600030101010101" pitchFamily="2" charset="-122"/>
                </a:rPr>
                <a:t>m</a:t>
              </a:r>
            </a:p>
          </p:txBody>
        </p:sp>
        <p:sp>
          <p:nvSpPr>
            <p:cNvPr id="186394" name="Line 27">
              <a:extLst>
                <a:ext uri="{FF2B5EF4-FFF2-40B4-BE49-F238E27FC236}">
                  <a16:creationId xmlns:a16="http://schemas.microsoft.com/office/drawing/2014/main" id="{0C8912FE-6CF5-E9FC-1AF8-92D233700330}"/>
                </a:ext>
              </a:extLst>
            </p:cNvPr>
            <p:cNvSpPr>
              <a:spLocks noChangeShapeType="1"/>
            </p:cNvSpPr>
            <p:nvPr/>
          </p:nvSpPr>
          <p:spPr bwMode="auto">
            <a:xfrm>
              <a:off x="477" y="3491"/>
              <a:ext cx="0" cy="284"/>
            </a:xfrm>
            <a:prstGeom prst="line">
              <a:avLst/>
            </a:prstGeom>
            <a:noFill/>
            <a:ln w="28575">
              <a:solidFill>
                <a:srgbClr val="0033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95" name="Line 28">
              <a:extLst>
                <a:ext uri="{FF2B5EF4-FFF2-40B4-BE49-F238E27FC236}">
                  <a16:creationId xmlns:a16="http://schemas.microsoft.com/office/drawing/2014/main" id="{CDAB5A45-8E20-FD06-A58F-FD4A22F48E12}"/>
                </a:ext>
              </a:extLst>
            </p:cNvPr>
            <p:cNvSpPr>
              <a:spLocks noChangeShapeType="1"/>
            </p:cNvSpPr>
            <p:nvPr/>
          </p:nvSpPr>
          <p:spPr bwMode="auto">
            <a:xfrm>
              <a:off x="1467" y="3489"/>
              <a:ext cx="0" cy="284"/>
            </a:xfrm>
            <a:prstGeom prst="line">
              <a:avLst/>
            </a:prstGeom>
            <a:noFill/>
            <a:ln w="28575">
              <a:solidFill>
                <a:srgbClr val="0033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96" name="Line 29">
              <a:extLst>
                <a:ext uri="{FF2B5EF4-FFF2-40B4-BE49-F238E27FC236}">
                  <a16:creationId xmlns:a16="http://schemas.microsoft.com/office/drawing/2014/main" id="{630318C2-919A-D4B0-61CB-D313B1E65ACD}"/>
                </a:ext>
              </a:extLst>
            </p:cNvPr>
            <p:cNvSpPr>
              <a:spLocks noChangeShapeType="1"/>
            </p:cNvSpPr>
            <p:nvPr/>
          </p:nvSpPr>
          <p:spPr bwMode="auto">
            <a:xfrm>
              <a:off x="2909" y="3478"/>
              <a:ext cx="0" cy="284"/>
            </a:xfrm>
            <a:prstGeom prst="line">
              <a:avLst/>
            </a:prstGeom>
            <a:noFill/>
            <a:ln w="28575">
              <a:solidFill>
                <a:srgbClr val="0033CC"/>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97" name="Text Box 30" descr="花束">
              <a:extLst>
                <a:ext uri="{FF2B5EF4-FFF2-40B4-BE49-F238E27FC236}">
                  <a16:creationId xmlns:a16="http://schemas.microsoft.com/office/drawing/2014/main" id="{EFE2C520-2CF7-506E-E9B9-3D838EE08ED6}"/>
                </a:ext>
              </a:extLst>
            </p:cNvPr>
            <p:cNvSpPr txBox="1">
              <a:spLocks noChangeArrowheads="1"/>
            </p:cNvSpPr>
            <p:nvPr/>
          </p:nvSpPr>
          <p:spPr bwMode="auto">
            <a:xfrm>
              <a:off x="141" y="3752"/>
              <a:ext cx="785" cy="295"/>
            </a:xfrm>
            <a:prstGeom prst="rect">
              <a:avLst/>
            </a:prstGeom>
            <a:blipFill dpi="0" rotWithShape="0">
              <a:blip r:embed="rId3"/>
              <a:srcRect/>
              <a:tile tx="0" ty="0" sx="100000" sy="100000" flip="none" algn="tl"/>
            </a:blipFill>
            <a:ln w="28575">
              <a:solidFill>
                <a:schemeClr val="tx1"/>
              </a:solidFill>
              <a:miter lim="800000"/>
              <a:headEnd/>
              <a:tailEnd/>
            </a:ln>
          </p:spPr>
          <p:txBody>
            <a:bodyPr lIns="0" rIns="0">
              <a:spAutoFit/>
            </a:bodyPr>
            <a:lstStyle/>
            <a:p>
              <a:pPr algn="ctr" eaLnBrk="0" hangingPunct="0">
                <a:spcBef>
                  <a:spcPct val="50000"/>
                </a:spcBef>
              </a:pPr>
              <a:r>
                <a:rPr lang="zh-CN" altLang="en-US" sz="2000">
                  <a:solidFill>
                    <a:srgbClr val="0033CC"/>
                  </a:solidFill>
                  <a:latin typeface="Times New Roman" panose="02020603050405020304" pitchFamily="18" charset="0"/>
                  <a:ea typeface="宋体" panose="02010600030101010101" pitchFamily="2" charset="-122"/>
                </a:rPr>
                <a:t>微操作</a:t>
              </a:r>
              <a:endParaRPr lang="en-US" altLang="zh-CN" sz="2000">
                <a:solidFill>
                  <a:srgbClr val="0033CC"/>
                </a:solidFill>
                <a:latin typeface="Times New Roman" panose="02020603050405020304" pitchFamily="18" charset="0"/>
                <a:ea typeface="宋体" panose="02010600030101010101" pitchFamily="2" charset="-122"/>
              </a:endParaRPr>
            </a:p>
          </p:txBody>
        </p:sp>
        <p:sp>
          <p:nvSpPr>
            <p:cNvPr id="186398" name="Text Box 31" descr="花束">
              <a:extLst>
                <a:ext uri="{FF2B5EF4-FFF2-40B4-BE49-F238E27FC236}">
                  <a16:creationId xmlns:a16="http://schemas.microsoft.com/office/drawing/2014/main" id="{11A54A51-1BC3-DDAC-475A-68E8FF3108A8}"/>
                </a:ext>
              </a:extLst>
            </p:cNvPr>
            <p:cNvSpPr txBox="1">
              <a:spLocks noChangeArrowheads="1"/>
            </p:cNvSpPr>
            <p:nvPr/>
          </p:nvSpPr>
          <p:spPr bwMode="auto">
            <a:xfrm>
              <a:off x="1055" y="3742"/>
              <a:ext cx="785" cy="295"/>
            </a:xfrm>
            <a:prstGeom prst="rect">
              <a:avLst/>
            </a:prstGeom>
            <a:blipFill dpi="0" rotWithShape="0">
              <a:blip r:embed="rId3"/>
              <a:srcRect/>
              <a:tile tx="0" ty="0" sx="100000" sy="100000" flip="none" algn="tl"/>
            </a:blipFill>
            <a:ln w="28575">
              <a:solidFill>
                <a:schemeClr val="tx1"/>
              </a:solidFill>
              <a:miter lim="800000"/>
              <a:headEnd/>
              <a:tailEnd/>
            </a:ln>
          </p:spPr>
          <p:txBody>
            <a:bodyPr lIns="0" rIns="0">
              <a:spAutoFit/>
            </a:bodyPr>
            <a:lstStyle/>
            <a:p>
              <a:pPr algn="ctr" eaLnBrk="0" hangingPunct="0">
                <a:spcBef>
                  <a:spcPct val="50000"/>
                </a:spcBef>
              </a:pPr>
              <a:r>
                <a:rPr lang="zh-CN" altLang="en-US" sz="2000">
                  <a:solidFill>
                    <a:srgbClr val="0033CC"/>
                  </a:solidFill>
                  <a:latin typeface="Times New Roman" panose="02020603050405020304" pitchFamily="18" charset="0"/>
                  <a:ea typeface="宋体" panose="02010600030101010101" pitchFamily="2" charset="-122"/>
                </a:rPr>
                <a:t>微操作</a:t>
              </a:r>
            </a:p>
          </p:txBody>
        </p:sp>
        <p:sp>
          <p:nvSpPr>
            <p:cNvPr id="186399" name="Text Box 32" descr="花束">
              <a:extLst>
                <a:ext uri="{FF2B5EF4-FFF2-40B4-BE49-F238E27FC236}">
                  <a16:creationId xmlns:a16="http://schemas.microsoft.com/office/drawing/2014/main" id="{4AAC6AC6-AE71-BD49-8329-7A42193CB026}"/>
                </a:ext>
              </a:extLst>
            </p:cNvPr>
            <p:cNvSpPr txBox="1">
              <a:spLocks noChangeArrowheads="1"/>
            </p:cNvSpPr>
            <p:nvPr/>
          </p:nvSpPr>
          <p:spPr bwMode="auto">
            <a:xfrm>
              <a:off x="2508" y="3735"/>
              <a:ext cx="785" cy="295"/>
            </a:xfrm>
            <a:prstGeom prst="rect">
              <a:avLst/>
            </a:prstGeom>
            <a:blipFill dpi="0" rotWithShape="0">
              <a:blip r:embed="rId3"/>
              <a:srcRect/>
              <a:tile tx="0" ty="0" sx="100000" sy="100000" flip="none" algn="tl"/>
            </a:blipFill>
            <a:ln w="28575">
              <a:solidFill>
                <a:schemeClr val="tx1"/>
              </a:solidFill>
              <a:miter lim="800000"/>
              <a:headEnd/>
              <a:tailEnd/>
            </a:ln>
          </p:spPr>
          <p:txBody>
            <a:bodyPr lIns="0" rIns="0">
              <a:spAutoFit/>
            </a:bodyPr>
            <a:lstStyle/>
            <a:p>
              <a:pPr algn="ctr" eaLnBrk="0" hangingPunct="0">
                <a:spcBef>
                  <a:spcPct val="50000"/>
                </a:spcBef>
              </a:pPr>
              <a:r>
                <a:rPr lang="zh-CN" altLang="en-US" sz="2000">
                  <a:solidFill>
                    <a:srgbClr val="0033CC"/>
                  </a:solidFill>
                  <a:latin typeface="Times New Roman" panose="02020603050405020304" pitchFamily="18" charset="0"/>
                  <a:ea typeface="宋体" panose="02010600030101010101" pitchFamily="2" charset="-122"/>
                </a:rPr>
                <a:t>微操作</a:t>
              </a:r>
              <a:endParaRPr lang="en-US" altLang="zh-CN" sz="2000">
                <a:solidFill>
                  <a:srgbClr val="0033CC"/>
                </a:solidFill>
                <a:latin typeface="Times New Roman" panose="02020603050405020304" pitchFamily="18" charset="0"/>
                <a:ea typeface="宋体" panose="02010600030101010101" pitchFamily="2" charset="-122"/>
              </a:endParaRPr>
            </a:p>
          </p:txBody>
        </p:sp>
      </p:grpSp>
      <p:sp>
        <p:nvSpPr>
          <p:cNvPr id="333857" name="Text Box 33">
            <a:extLst>
              <a:ext uri="{FF2B5EF4-FFF2-40B4-BE49-F238E27FC236}">
                <a16:creationId xmlns:a16="http://schemas.microsoft.com/office/drawing/2014/main" id="{5BFCBEF7-4915-3DB3-3ACC-398239E5B014}"/>
              </a:ext>
            </a:extLst>
          </p:cNvPr>
          <p:cNvSpPr txBox="1">
            <a:spLocks noChangeArrowheads="1"/>
          </p:cNvSpPr>
          <p:nvPr/>
        </p:nvSpPr>
        <p:spPr bwMode="auto">
          <a:xfrm>
            <a:off x="188913" y="850900"/>
            <a:ext cx="419576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20000"/>
              </a:spcBef>
            </a:pPr>
            <a:r>
              <a:rPr lang="zh-CN" altLang="en-US" sz="1800">
                <a:latin typeface="微软雅黑" panose="020B0503020204020204" pitchFamily="34" charset="-122"/>
                <a:ea typeface="微软雅黑" panose="020B0503020204020204" pitchFamily="34" charset="-122"/>
              </a:rPr>
              <a:t>将指令的执行转换为微程序的执行</a:t>
            </a:r>
          </a:p>
          <a:p>
            <a:pPr eaLnBrk="0" hangingPunct="0">
              <a:spcBef>
                <a:spcPct val="20000"/>
              </a:spcBef>
            </a:pPr>
            <a:r>
              <a:rPr lang="zh-CN" altLang="en-US" sz="1800">
                <a:latin typeface="微软雅黑" panose="020B0503020204020204" pitchFamily="34" charset="-122"/>
                <a:ea typeface="微软雅黑" panose="020B0503020204020204" pitchFamily="34" charset="-122"/>
              </a:rPr>
              <a:t>微程序是一个微指令序列</a:t>
            </a:r>
          </a:p>
          <a:p>
            <a:pPr eaLnBrk="0" hangingPunct="0">
              <a:spcBef>
                <a:spcPct val="20000"/>
              </a:spcBef>
            </a:pPr>
            <a:r>
              <a:rPr lang="zh-CN" altLang="en-US" sz="1800">
                <a:latin typeface="微软雅黑" panose="020B0503020204020204" pitchFamily="34" charset="-122"/>
                <a:ea typeface="微软雅黑" panose="020B0503020204020204" pitchFamily="34" charset="-122"/>
              </a:rPr>
              <a:t>每条微指令是一个</a:t>
            </a:r>
            <a:r>
              <a:rPr lang="en-US" altLang="zh-CN" sz="1800">
                <a:latin typeface="微软雅黑" panose="020B0503020204020204" pitchFamily="34" charset="-122"/>
                <a:ea typeface="微软雅黑" panose="020B0503020204020204" pitchFamily="34" charset="-122"/>
              </a:rPr>
              <a:t>0/1</a:t>
            </a:r>
            <a:r>
              <a:rPr lang="zh-CN" altLang="en-US" sz="1800">
                <a:latin typeface="微软雅黑" panose="020B0503020204020204" pitchFamily="34" charset="-122"/>
                <a:ea typeface="微软雅黑" panose="020B0503020204020204" pitchFamily="34" charset="-122"/>
              </a:rPr>
              <a:t>序列，其中包含若干个微命令（即：控制信号）</a:t>
            </a:r>
          </a:p>
          <a:p>
            <a:pPr eaLnBrk="0" hangingPunct="0">
              <a:spcBef>
                <a:spcPct val="20000"/>
              </a:spcBef>
            </a:pPr>
            <a:r>
              <a:rPr lang="zh-CN" altLang="en-US" sz="1800">
                <a:latin typeface="微软雅黑" panose="020B0503020204020204" pitchFamily="34" charset="-122"/>
                <a:ea typeface="微软雅黑" panose="020B0503020204020204" pitchFamily="34" charset="-122"/>
              </a:rPr>
              <a:t>微命令控制数据通路的执行</a:t>
            </a:r>
          </a:p>
        </p:txBody>
      </p:sp>
      <p:sp>
        <p:nvSpPr>
          <p:cNvPr id="333858" name="Rectangle 34">
            <a:extLst>
              <a:ext uri="{FF2B5EF4-FFF2-40B4-BE49-F238E27FC236}">
                <a16:creationId xmlns:a16="http://schemas.microsoft.com/office/drawing/2014/main" id="{71E347F2-7178-00A8-049E-041F76837D77}"/>
              </a:ext>
            </a:extLst>
          </p:cNvPr>
          <p:cNvSpPr>
            <a:spLocks noChangeArrowheads="1"/>
          </p:cNvSpPr>
          <p:nvPr/>
        </p:nvSpPr>
        <p:spPr bwMode="auto">
          <a:xfrm>
            <a:off x="106363" y="2622550"/>
            <a:ext cx="342265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lnSpc>
                <a:spcPct val="125000"/>
              </a:lnSpc>
              <a:spcBef>
                <a:spcPct val="30000"/>
              </a:spcBef>
            </a:pPr>
            <a:r>
              <a:rPr lang="zh-CN" altLang="en-US" sz="1800">
                <a:solidFill>
                  <a:schemeClr val="accent2"/>
                </a:solidFill>
                <a:latin typeface="微软雅黑" panose="020B0503020204020204" pitchFamily="34" charset="-122"/>
                <a:ea typeface="微软雅黑" panose="020B0503020204020204" pitchFamily="34" charset="-122"/>
              </a:rPr>
              <a:t>控制程序执行要解决什么问题？</a:t>
            </a:r>
          </a:p>
          <a:p>
            <a:pPr eaLnBrk="0" hangingPunct="0">
              <a:lnSpc>
                <a:spcPct val="125000"/>
              </a:lnSpc>
              <a:spcBef>
                <a:spcPct val="30000"/>
              </a:spcBef>
            </a:pPr>
            <a:r>
              <a:rPr lang="en-US" altLang="zh-CN" sz="1800">
                <a:solidFill>
                  <a:srgbClr val="A50021"/>
                </a:solidFill>
                <a:latin typeface="微软雅黑" panose="020B0503020204020204" pitchFamily="34" charset="-122"/>
                <a:ea typeface="微软雅黑" panose="020B0503020204020204" pitchFamily="34" charset="-122"/>
              </a:rPr>
              <a:t>(1) </a:t>
            </a:r>
            <a:r>
              <a:rPr lang="zh-CN" altLang="en-US" sz="1800">
                <a:solidFill>
                  <a:srgbClr val="A50021"/>
                </a:solidFill>
                <a:latin typeface="微软雅黑" panose="020B0503020204020204" pitchFamily="34" charset="-122"/>
                <a:ea typeface="微软雅黑" panose="020B0503020204020204" pitchFamily="34" charset="-122"/>
              </a:rPr>
              <a:t>指令如何译码、执行</a:t>
            </a:r>
          </a:p>
          <a:p>
            <a:pPr eaLnBrk="0" hangingPunct="0">
              <a:lnSpc>
                <a:spcPct val="125000"/>
              </a:lnSpc>
              <a:spcBef>
                <a:spcPct val="30000"/>
              </a:spcBef>
            </a:pPr>
            <a:r>
              <a:rPr lang="en-US" altLang="zh-CN" sz="1800">
                <a:solidFill>
                  <a:srgbClr val="A50021"/>
                </a:solidFill>
                <a:latin typeface="微软雅黑" panose="020B0503020204020204" pitchFamily="34" charset="-122"/>
                <a:ea typeface="微软雅黑" panose="020B0503020204020204" pitchFamily="34" charset="-122"/>
              </a:rPr>
              <a:t>(2) </a:t>
            </a:r>
            <a:r>
              <a:rPr lang="zh-CN" altLang="en-US" sz="1800">
                <a:solidFill>
                  <a:srgbClr val="A50021"/>
                </a:solidFill>
                <a:latin typeface="微软雅黑" panose="020B0503020204020204" pitchFamily="34" charset="-122"/>
                <a:ea typeface="微软雅黑" panose="020B0503020204020204" pitchFamily="34" charset="-122"/>
              </a:rPr>
              <a:t>下条指令到哪里去取</a:t>
            </a:r>
          </a:p>
          <a:p>
            <a:pPr eaLnBrk="0" hangingPunct="0">
              <a:lnSpc>
                <a:spcPct val="125000"/>
              </a:lnSpc>
              <a:spcBef>
                <a:spcPct val="30000"/>
              </a:spcBef>
            </a:pPr>
            <a:r>
              <a:rPr lang="zh-CN" altLang="en-US" sz="1800">
                <a:solidFill>
                  <a:schemeClr val="accent2"/>
                </a:solidFill>
                <a:latin typeface="微软雅黑" panose="020B0503020204020204" pitchFamily="34" charset="-122"/>
                <a:ea typeface="微软雅黑" panose="020B0503020204020204" pitchFamily="34" charset="-122"/>
              </a:rPr>
              <a:t>微程序执行也要解决两个问题：</a:t>
            </a:r>
          </a:p>
          <a:p>
            <a:pPr eaLnBrk="0" hangingPunct="0">
              <a:lnSpc>
                <a:spcPct val="125000"/>
              </a:lnSpc>
              <a:spcBef>
                <a:spcPct val="30000"/>
              </a:spcBef>
            </a:pPr>
            <a:r>
              <a:rPr lang="en-US" altLang="zh-CN" sz="1800">
                <a:solidFill>
                  <a:srgbClr val="A50021"/>
                </a:solidFill>
                <a:latin typeface="微软雅黑" panose="020B0503020204020204" pitchFamily="34" charset="-122"/>
                <a:ea typeface="微软雅黑" panose="020B0503020204020204" pitchFamily="34" charset="-122"/>
              </a:rPr>
              <a:t>(1)</a:t>
            </a:r>
            <a:r>
              <a:rPr lang="zh-CN" altLang="en-US" sz="1800">
                <a:solidFill>
                  <a:srgbClr val="A50021"/>
                </a:solidFill>
                <a:latin typeface="微软雅黑" panose="020B0503020204020204" pitchFamily="34" charset="-122"/>
                <a:ea typeface="微软雅黑" panose="020B0503020204020204" pitchFamily="34" charset="-122"/>
              </a:rPr>
              <a:t>微指令如何对微命令编码</a:t>
            </a:r>
            <a:endParaRPr lang="en-US" altLang="zh-CN" sz="1800">
              <a:solidFill>
                <a:srgbClr val="A50021"/>
              </a:solidFill>
              <a:latin typeface="微软雅黑" panose="020B0503020204020204" pitchFamily="34" charset="-122"/>
              <a:ea typeface="微软雅黑" panose="020B0503020204020204" pitchFamily="34" charset="-122"/>
            </a:endParaRPr>
          </a:p>
          <a:p>
            <a:pPr eaLnBrk="0" hangingPunct="0">
              <a:lnSpc>
                <a:spcPct val="125000"/>
              </a:lnSpc>
              <a:spcBef>
                <a:spcPct val="30000"/>
              </a:spcBef>
            </a:pPr>
            <a:r>
              <a:rPr lang="en-US" altLang="zh-CN" sz="1800">
                <a:solidFill>
                  <a:srgbClr val="A50021"/>
                </a:solidFill>
                <a:latin typeface="微软雅黑" panose="020B0503020204020204" pitchFamily="34" charset="-122"/>
                <a:ea typeface="微软雅黑" panose="020B0503020204020204" pitchFamily="34" charset="-122"/>
              </a:rPr>
              <a:t>(2)</a:t>
            </a:r>
            <a:r>
              <a:rPr lang="zh-CN" altLang="en-US" sz="1800">
                <a:solidFill>
                  <a:srgbClr val="A50021"/>
                </a:solidFill>
                <a:latin typeface="微软雅黑" panose="020B0503020204020204" pitchFamily="34" charset="-122"/>
                <a:ea typeface="微软雅黑" panose="020B0503020204020204" pitchFamily="34" charset="-122"/>
              </a:rPr>
              <a:t>下条微指令在哪里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3857">
                                            <p:txEl>
                                              <p:pRg st="0" end="0"/>
                                            </p:txEl>
                                          </p:spTgt>
                                        </p:tgtEl>
                                        <p:attrNameLst>
                                          <p:attrName>style.visibility</p:attrName>
                                        </p:attrNameLst>
                                      </p:cBhvr>
                                      <p:to>
                                        <p:strVal val="visible"/>
                                      </p:to>
                                    </p:set>
                                    <p:animEffect transition="in" filter="blinds(horizontal)">
                                      <p:cBhvr>
                                        <p:cTn id="7" dur="500"/>
                                        <p:tgtEl>
                                          <p:spTgt spid="333857">
                                            <p:txEl>
                                              <p:pRg st="0" end="0"/>
                                            </p:txEl>
                                          </p:spTgt>
                                        </p:tgtEl>
                                      </p:cBhvr>
                                    </p:animEffect>
                                  </p:childTnLst>
                                  <p:subTnLst>
                                    <p:animClr clrSpc="rgb" dir="cw">
                                      <p:cBhvr override="childStyle">
                                        <p:cTn dur="1" fill="hold" display="0" masterRel="nextClick" afterEffect="1"/>
                                        <p:tgtEl>
                                          <p:spTgt spid="333857">
                                            <p:txEl>
                                              <p:pRg st="0" end="0"/>
                                            </p:txEl>
                                          </p:spTgt>
                                        </p:tgtEl>
                                        <p:attrNameLst>
                                          <p:attrName>ppt_c</p:attrName>
                                        </p:attrNameLst>
                                      </p:cBhvr>
                                      <p:to>
                                        <a:srgbClr val="0383C3"/>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3857">
                                            <p:txEl>
                                              <p:pRg st="1" end="1"/>
                                            </p:txEl>
                                          </p:spTgt>
                                        </p:tgtEl>
                                        <p:attrNameLst>
                                          <p:attrName>style.visibility</p:attrName>
                                        </p:attrNameLst>
                                      </p:cBhvr>
                                      <p:to>
                                        <p:strVal val="visible"/>
                                      </p:to>
                                    </p:set>
                                    <p:animEffect transition="in" filter="blinds(horizontal)">
                                      <p:cBhvr>
                                        <p:cTn id="12" dur="500"/>
                                        <p:tgtEl>
                                          <p:spTgt spid="333857">
                                            <p:txEl>
                                              <p:pRg st="1" end="1"/>
                                            </p:txEl>
                                          </p:spTgt>
                                        </p:tgtEl>
                                      </p:cBhvr>
                                    </p:animEffect>
                                  </p:childTnLst>
                                  <p:subTnLst>
                                    <p:animClr clrSpc="rgb" dir="cw">
                                      <p:cBhvr override="childStyle">
                                        <p:cTn dur="1" fill="hold" display="0" masterRel="nextClick" afterEffect="1"/>
                                        <p:tgtEl>
                                          <p:spTgt spid="333857">
                                            <p:txEl>
                                              <p:pRg st="1" end="1"/>
                                            </p:txEl>
                                          </p:spTgt>
                                        </p:tgtEl>
                                        <p:attrNameLst>
                                          <p:attrName>ppt_c</p:attrName>
                                        </p:attrNameLst>
                                      </p:cBhvr>
                                      <p:to>
                                        <a:srgbClr val="0383C3"/>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33857">
                                            <p:txEl>
                                              <p:pRg st="2" end="2"/>
                                            </p:txEl>
                                          </p:spTgt>
                                        </p:tgtEl>
                                        <p:attrNameLst>
                                          <p:attrName>style.visibility</p:attrName>
                                        </p:attrNameLst>
                                      </p:cBhvr>
                                      <p:to>
                                        <p:strVal val="visible"/>
                                      </p:to>
                                    </p:set>
                                    <p:animEffect transition="in" filter="blinds(horizontal)">
                                      <p:cBhvr>
                                        <p:cTn id="17" dur="500"/>
                                        <p:tgtEl>
                                          <p:spTgt spid="333857">
                                            <p:txEl>
                                              <p:pRg st="2" end="2"/>
                                            </p:txEl>
                                          </p:spTgt>
                                        </p:tgtEl>
                                      </p:cBhvr>
                                    </p:animEffect>
                                  </p:childTnLst>
                                  <p:subTnLst>
                                    <p:animClr clrSpc="rgb" dir="cw">
                                      <p:cBhvr override="childStyle">
                                        <p:cTn dur="1" fill="hold" display="0" masterRel="nextClick" afterEffect="1"/>
                                        <p:tgtEl>
                                          <p:spTgt spid="333857">
                                            <p:txEl>
                                              <p:pRg st="2" end="2"/>
                                            </p:txEl>
                                          </p:spTgt>
                                        </p:tgtEl>
                                        <p:attrNameLst>
                                          <p:attrName>ppt_c</p:attrName>
                                        </p:attrNameLst>
                                      </p:cBhvr>
                                      <p:to>
                                        <a:srgbClr val="0383C3"/>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33857">
                                            <p:txEl>
                                              <p:pRg st="3" end="3"/>
                                            </p:txEl>
                                          </p:spTgt>
                                        </p:tgtEl>
                                        <p:attrNameLst>
                                          <p:attrName>style.visibility</p:attrName>
                                        </p:attrNameLst>
                                      </p:cBhvr>
                                      <p:to>
                                        <p:strVal val="visible"/>
                                      </p:to>
                                    </p:set>
                                    <p:animEffect transition="in" filter="blinds(horizontal)">
                                      <p:cBhvr>
                                        <p:cTn id="22" dur="500"/>
                                        <p:tgtEl>
                                          <p:spTgt spid="333857">
                                            <p:txEl>
                                              <p:pRg st="3" end="3"/>
                                            </p:txEl>
                                          </p:spTgt>
                                        </p:tgtEl>
                                      </p:cBhvr>
                                    </p:animEffect>
                                  </p:childTnLst>
                                  <p:subTnLst>
                                    <p:animClr clrSpc="rgb" dir="cw">
                                      <p:cBhvr override="childStyle">
                                        <p:cTn dur="1" fill="hold" display="0" masterRel="nextClick" afterEffect="1"/>
                                        <p:tgtEl>
                                          <p:spTgt spid="333857">
                                            <p:txEl>
                                              <p:pRg st="3" end="3"/>
                                            </p:txEl>
                                          </p:spTgt>
                                        </p:tgtEl>
                                        <p:attrNameLst>
                                          <p:attrName>ppt_c</p:attrName>
                                        </p:attrNameLst>
                                      </p:cBhvr>
                                      <p:to>
                                        <a:srgbClr val="0383C3"/>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33858">
                                            <p:txEl>
                                              <p:pRg st="0" end="0"/>
                                            </p:txEl>
                                          </p:spTgt>
                                        </p:tgtEl>
                                        <p:attrNameLst>
                                          <p:attrName>style.visibility</p:attrName>
                                        </p:attrNameLst>
                                      </p:cBhvr>
                                      <p:to>
                                        <p:strVal val="visible"/>
                                      </p:to>
                                    </p:set>
                                    <p:animEffect transition="in" filter="blinds(horizontal)">
                                      <p:cBhvr>
                                        <p:cTn id="27" dur="500"/>
                                        <p:tgtEl>
                                          <p:spTgt spid="333858">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33858">
                                            <p:txEl>
                                              <p:pRg st="1" end="1"/>
                                            </p:txEl>
                                          </p:spTgt>
                                        </p:tgtEl>
                                        <p:attrNameLst>
                                          <p:attrName>style.visibility</p:attrName>
                                        </p:attrNameLst>
                                      </p:cBhvr>
                                      <p:to>
                                        <p:strVal val="visible"/>
                                      </p:to>
                                    </p:set>
                                    <p:animEffect transition="in" filter="blinds(horizontal)">
                                      <p:cBhvr>
                                        <p:cTn id="32" dur="500"/>
                                        <p:tgtEl>
                                          <p:spTgt spid="333858">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33858">
                                            <p:txEl>
                                              <p:pRg st="2" end="2"/>
                                            </p:txEl>
                                          </p:spTgt>
                                        </p:tgtEl>
                                        <p:attrNameLst>
                                          <p:attrName>style.visibility</p:attrName>
                                        </p:attrNameLst>
                                      </p:cBhvr>
                                      <p:to>
                                        <p:strVal val="visible"/>
                                      </p:to>
                                    </p:set>
                                    <p:animEffect transition="in" filter="blinds(horizontal)">
                                      <p:cBhvr>
                                        <p:cTn id="37" dur="500"/>
                                        <p:tgtEl>
                                          <p:spTgt spid="333858">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33858">
                                            <p:txEl>
                                              <p:pRg st="3" end="3"/>
                                            </p:txEl>
                                          </p:spTgt>
                                        </p:tgtEl>
                                        <p:attrNameLst>
                                          <p:attrName>style.visibility</p:attrName>
                                        </p:attrNameLst>
                                      </p:cBhvr>
                                      <p:to>
                                        <p:strVal val="visible"/>
                                      </p:to>
                                    </p:set>
                                    <p:animEffect transition="in" filter="blinds(horizontal)">
                                      <p:cBhvr>
                                        <p:cTn id="42" dur="500"/>
                                        <p:tgtEl>
                                          <p:spTgt spid="333858">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33858">
                                            <p:txEl>
                                              <p:pRg st="4" end="4"/>
                                            </p:txEl>
                                          </p:spTgt>
                                        </p:tgtEl>
                                        <p:attrNameLst>
                                          <p:attrName>style.visibility</p:attrName>
                                        </p:attrNameLst>
                                      </p:cBhvr>
                                      <p:to>
                                        <p:strVal val="visible"/>
                                      </p:to>
                                    </p:set>
                                    <p:animEffect transition="in" filter="blinds(horizontal)">
                                      <p:cBhvr>
                                        <p:cTn id="47" dur="500"/>
                                        <p:tgtEl>
                                          <p:spTgt spid="333858">
                                            <p:txEl>
                                              <p:pRg st="4" end="4"/>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33858">
                                            <p:txEl>
                                              <p:pRg st="5" end="5"/>
                                            </p:txEl>
                                          </p:spTgt>
                                        </p:tgtEl>
                                        <p:attrNameLst>
                                          <p:attrName>style.visibility</p:attrName>
                                        </p:attrNameLst>
                                      </p:cBhvr>
                                      <p:to>
                                        <p:strVal val="visible"/>
                                      </p:to>
                                    </p:set>
                                    <p:animEffect transition="in" filter="blinds(horizontal)">
                                      <p:cBhvr>
                                        <p:cTn id="52" dur="500"/>
                                        <p:tgtEl>
                                          <p:spTgt spid="33385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3">
            <a:extLst>
              <a:ext uri="{FF2B5EF4-FFF2-40B4-BE49-F238E27FC236}">
                <a16:creationId xmlns:a16="http://schemas.microsoft.com/office/drawing/2014/main" id="{33083DA4-FC0B-BFB8-F285-E3022FDD6914}"/>
              </a:ext>
            </a:extLst>
          </p:cNvPr>
          <p:cNvSpPr>
            <a:spLocks noGrp="1" noChangeArrowheads="1"/>
          </p:cNvSpPr>
          <p:nvPr>
            <p:ph type="title"/>
          </p:nvPr>
        </p:nvSpPr>
        <p:spPr>
          <a:xfrm>
            <a:off x="720725" y="200025"/>
            <a:ext cx="5243513" cy="422275"/>
          </a:xfrm>
        </p:spPr>
        <p:txBody>
          <a:bodyPr/>
          <a:lstStyle/>
          <a:p>
            <a:r>
              <a:rPr lang="zh-CN" altLang="en-US">
                <a:ea typeface="宋体" panose="02010600030101010101" pitchFamily="2" charset="-122"/>
              </a:rPr>
              <a:t>第一个问题：微指令格式的设计</a:t>
            </a:r>
          </a:p>
        </p:txBody>
      </p:sp>
      <p:sp>
        <p:nvSpPr>
          <p:cNvPr id="419850" name="Rectangle 10">
            <a:extLst>
              <a:ext uri="{FF2B5EF4-FFF2-40B4-BE49-F238E27FC236}">
                <a16:creationId xmlns:a16="http://schemas.microsoft.com/office/drawing/2014/main" id="{44D888AC-DBBF-98C9-C5C2-108C30DD63EE}"/>
              </a:ext>
            </a:extLst>
          </p:cNvPr>
          <p:cNvSpPr>
            <a:spLocks noChangeArrowheads="1"/>
          </p:cNvSpPr>
          <p:nvPr/>
        </p:nvSpPr>
        <p:spPr bwMode="auto">
          <a:xfrm>
            <a:off x="271463" y="942975"/>
            <a:ext cx="81280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lnSpc>
                <a:spcPct val="120000"/>
              </a:lnSpc>
              <a:buFontTx/>
              <a:buChar char="•"/>
            </a:pPr>
            <a:r>
              <a:rPr lang="zh-CN" altLang="en-US" sz="2000">
                <a:solidFill>
                  <a:schemeClr val="accent2"/>
                </a:solidFill>
                <a:ea typeface="黑体" panose="02010609060101010101" pitchFamily="49" charset="-122"/>
              </a:rPr>
              <a:t> </a:t>
            </a:r>
            <a:r>
              <a:rPr lang="zh-CN" altLang="en-US" sz="2000">
                <a:solidFill>
                  <a:schemeClr val="accent2"/>
                </a:solidFill>
                <a:latin typeface="微软雅黑" panose="020B0503020204020204" pitchFamily="34" charset="-122"/>
                <a:ea typeface="微软雅黑" panose="020B0503020204020204" pitchFamily="34" charset="-122"/>
              </a:rPr>
              <a:t>水平型微指令</a:t>
            </a:r>
          </a:p>
          <a:p>
            <a:pPr eaLnBrk="0" hangingPunct="0">
              <a:lnSpc>
                <a:spcPct val="120000"/>
              </a:lnSpc>
            </a:pPr>
            <a:r>
              <a:rPr lang="zh-CN" altLang="en-US" sz="2000">
                <a:solidFill>
                  <a:srgbClr val="CC0099"/>
                </a:solidFill>
                <a:latin typeface="微软雅黑" panose="020B0503020204020204" pitchFamily="34" charset="-122"/>
                <a:ea typeface="微软雅黑" panose="020B0503020204020204" pitchFamily="34" charset="-122"/>
              </a:rPr>
              <a:t>   基本思想：</a:t>
            </a:r>
            <a:r>
              <a:rPr lang="zh-CN" altLang="en-US" sz="2000">
                <a:latin typeface="微软雅黑" panose="020B0503020204020204" pitchFamily="34" charset="-122"/>
                <a:ea typeface="微软雅黑" panose="020B0503020204020204" pitchFamily="34" charset="-122"/>
              </a:rPr>
              <a:t>相容微命令尽量多地安排在一条微指令中。</a:t>
            </a:r>
          </a:p>
          <a:p>
            <a:pPr eaLnBrk="0" hangingPunct="0">
              <a:lnSpc>
                <a:spcPct val="120000"/>
              </a:lnSpc>
            </a:pPr>
            <a:r>
              <a:rPr lang="zh-CN" altLang="en-US" sz="2000">
                <a:solidFill>
                  <a:srgbClr val="CC0099"/>
                </a:solidFill>
                <a:latin typeface="微软雅黑" panose="020B0503020204020204" pitchFamily="34" charset="-122"/>
                <a:ea typeface="微软雅黑" panose="020B0503020204020204" pitchFamily="34" charset="-122"/>
              </a:rPr>
              <a:t>   优点：</a:t>
            </a:r>
            <a:r>
              <a:rPr lang="zh-CN" altLang="en-US" sz="2000">
                <a:latin typeface="微软雅黑" panose="020B0503020204020204" pitchFamily="34" charset="-122"/>
                <a:ea typeface="微软雅黑" panose="020B0503020204020204" pitchFamily="34" charset="-122"/>
              </a:rPr>
              <a:t>微程序短，并行性高，适合于较高速度的场合。</a:t>
            </a:r>
          </a:p>
          <a:p>
            <a:pPr eaLnBrk="0" hangingPunct="0">
              <a:lnSpc>
                <a:spcPct val="120000"/>
              </a:lnSpc>
            </a:pPr>
            <a:r>
              <a:rPr lang="zh-CN" altLang="en-US" sz="2000">
                <a:latin typeface="微软雅黑" panose="020B0503020204020204" pitchFamily="34" charset="-122"/>
                <a:ea typeface="微软雅黑" panose="020B0503020204020204" pitchFamily="34" charset="-122"/>
              </a:rPr>
              <a:t>   </a:t>
            </a:r>
            <a:r>
              <a:rPr lang="zh-CN" altLang="en-US" sz="2000">
                <a:solidFill>
                  <a:srgbClr val="CC0099"/>
                </a:solidFill>
                <a:latin typeface="微软雅黑" panose="020B0503020204020204" pitchFamily="34" charset="-122"/>
                <a:ea typeface="微软雅黑" panose="020B0503020204020204" pitchFamily="34" charset="-122"/>
              </a:rPr>
              <a:t>缺点：</a:t>
            </a:r>
            <a:r>
              <a:rPr lang="zh-CN" altLang="en-US" sz="2000">
                <a:latin typeface="微软雅黑" panose="020B0503020204020204" pitchFamily="34" charset="-122"/>
                <a:ea typeface="微软雅黑" panose="020B0503020204020204" pitchFamily="34" charset="-122"/>
              </a:rPr>
              <a:t>微指令长，编码空间利用率较低，并且编制困难。</a:t>
            </a:r>
          </a:p>
        </p:txBody>
      </p:sp>
      <p:sp>
        <p:nvSpPr>
          <p:cNvPr id="419851" name="Rectangle 11">
            <a:extLst>
              <a:ext uri="{FF2B5EF4-FFF2-40B4-BE49-F238E27FC236}">
                <a16:creationId xmlns:a16="http://schemas.microsoft.com/office/drawing/2014/main" id="{D5ED9B8E-AAC4-37BE-BC33-A6F01DFAD1A8}"/>
              </a:ext>
            </a:extLst>
          </p:cNvPr>
          <p:cNvSpPr>
            <a:spLocks noChangeArrowheads="1"/>
          </p:cNvSpPr>
          <p:nvPr/>
        </p:nvSpPr>
        <p:spPr bwMode="auto">
          <a:xfrm>
            <a:off x="271463" y="2968625"/>
            <a:ext cx="8580437"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lnSpc>
                <a:spcPct val="120000"/>
              </a:lnSpc>
              <a:buFontTx/>
              <a:buChar char="•"/>
            </a:pPr>
            <a:r>
              <a:rPr lang="zh-CN" altLang="en-US" sz="2000">
                <a:solidFill>
                  <a:schemeClr val="accent2"/>
                </a:solidFill>
                <a:latin typeface="Times New Roman" panose="02020603050405020304" pitchFamily="18" charset="0"/>
                <a:ea typeface="宋体" panose="02010600030101010101" pitchFamily="2" charset="-122"/>
              </a:rPr>
              <a:t> </a:t>
            </a:r>
            <a:r>
              <a:rPr lang="zh-CN" altLang="en-US" sz="2000">
                <a:solidFill>
                  <a:schemeClr val="accent2"/>
                </a:solidFill>
                <a:latin typeface="微软雅黑" panose="020B0503020204020204" pitchFamily="34" charset="-122"/>
                <a:ea typeface="微软雅黑" panose="020B0503020204020204" pitchFamily="34" charset="-122"/>
              </a:rPr>
              <a:t>垂直型微指令</a:t>
            </a:r>
          </a:p>
          <a:p>
            <a:pPr eaLnBrk="0" hangingPunct="0">
              <a:lnSpc>
                <a:spcPct val="120000"/>
              </a:lnSpc>
            </a:pPr>
            <a:r>
              <a:rPr lang="zh-CN" altLang="en-US" sz="2000">
                <a:solidFill>
                  <a:srgbClr val="CC0099"/>
                </a:solidFill>
                <a:latin typeface="微软雅黑" panose="020B0503020204020204" pitchFamily="34" charset="-122"/>
                <a:ea typeface="微软雅黑" panose="020B0503020204020204" pitchFamily="34" charset="-122"/>
              </a:rPr>
              <a:t>   基本思想：</a:t>
            </a:r>
            <a:r>
              <a:rPr lang="zh-CN" altLang="en-US" sz="2000">
                <a:latin typeface="微软雅黑" panose="020B0503020204020204" pitchFamily="34" charset="-122"/>
                <a:ea typeface="微软雅黑" panose="020B0503020204020204" pitchFamily="34" charset="-122"/>
              </a:rPr>
              <a:t>一条微指令只控制一、二个微命令</a:t>
            </a:r>
            <a:r>
              <a:rPr lang="en-US" altLang="zh-CN" sz="2000">
                <a:latin typeface="微软雅黑" panose="020B0503020204020204" pitchFamily="34" charset="-122"/>
                <a:ea typeface="微软雅黑" panose="020B0503020204020204" pitchFamily="34" charset="-122"/>
              </a:rPr>
              <a:t>。</a:t>
            </a:r>
          </a:p>
          <a:p>
            <a:pPr eaLnBrk="0" hangingPunct="0">
              <a:lnSpc>
                <a:spcPct val="120000"/>
              </a:lnSpc>
            </a:pPr>
            <a:r>
              <a:rPr lang="zh-CN" altLang="en-US" sz="2000">
                <a:solidFill>
                  <a:srgbClr val="CC0099"/>
                </a:solidFill>
                <a:latin typeface="微软雅黑" panose="020B0503020204020204" pitchFamily="34" charset="-122"/>
                <a:ea typeface="微软雅黑" panose="020B0503020204020204" pitchFamily="34" charset="-122"/>
              </a:rPr>
              <a:t>   优点：</a:t>
            </a:r>
            <a:r>
              <a:rPr lang="zh-CN" altLang="en-US" sz="2000">
                <a:latin typeface="微软雅黑" panose="020B0503020204020204" pitchFamily="34" charset="-122"/>
                <a:ea typeface="微软雅黑" panose="020B0503020204020204" pitchFamily="34" charset="-122"/>
              </a:rPr>
              <a:t>微指令短，编码效率高，格式与机器指令类似，故编制容易。</a:t>
            </a:r>
          </a:p>
          <a:p>
            <a:pPr eaLnBrk="0" hangingPunct="0">
              <a:lnSpc>
                <a:spcPct val="120000"/>
              </a:lnSpc>
            </a:pPr>
            <a:r>
              <a:rPr lang="zh-CN" altLang="en-US" sz="2000">
                <a:latin typeface="微软雅黑" panose="020B0503020204020204" pitchFamily="34" charset="-122"/>
                <a:ea typeface="微软雅黑" panose="020B0503020204020204" pitchFamily="34" charset="-122"/>
              </a:rPr>
              <a:t>   </a:t>
            </a:r>
            <a:r>
              <a:rPr lang="zh-CN" altLang="en-US" sz="2000">
                <a:solidFill>
                  <a:srgbClr val="CC0099"/>
                </a:solidFill>
                <a:latin typeface="微软雅黑" panose="020B0503020204020204" pitchFamily="34" charset="-122"/>
                <a:ea typeface="微软雅黑" panose="020B0503020204020204" pitchFamily="34" charset="-122"/>
              </a:rPr>
              <a:t>缺点：</a:t>
            </a:r>
            <a:r>
              <a:rPr lang="zh-CN" altLang="en-US" sz="2000">
                <a:latin typeface="微软雅黑" panose="020B0503020204020204" pitchFamily="34" charset="-122"/>
                <a:ea typeface="微软雅黑" panose="020B0503020204020204" pitchFamily="34" charset="-122"/>
              </a:rPr>
              <a:t>微程序长，一条微指令只能控制一、二个，无并行，速度慢。</a:t>
            </a:r>
          </a:p>
        </p:txBody>
      </p:sp>
      <p:sp>
        <p:nvSpPr>
          <p:cNvPr id="419852" name="Rectangle 12">
            <a:extLst>
              <a:ext uri="{FF2B5EF4-FFF2-40B4-BE49-F238E27FC236}">
                <a16:creationId xmlns:a16="http://schemas.microsoft.com/office/drawing/2014/main" id="{87C83449-A0CC-CCCF-EBF7-2595C3ED938C}"/>
              </a:ext>
            </a:extLst>
          </p:cNvPr>
          <p:cNvSpPr>
            <a:spLocks noChangeArrowheads="1"/>
          </p:cNvSpPr>
          <p:nvPr/>
        </p:nvSpPr>
        <p:spPr bwMode="auto">
          <a:xfrm>
            <a:off x="239713" y="4833938"/>
            <a:ext cx="85883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buFontTx/>
              <a:buChar char="•"/>
            </a:pPr>
            <a:r>
              <a:rPr lang="zh-CN" altLang="en-US" sz="2200">
                <a:solidFill>
                  <a:srgbClr val="000000"/>
                </a:solidFill>
                <a:latin typeface="Times New Roman" panose="02020603050405020304" pitchFamily="18" charset="0"/>
                <a:ea typeface="宋体" panose="02010600030101010101" pitchFamily="2" charset="-122"/>
              </a:rPr>
              <a:t> </a:t>
            </a:r>
            <a:r>
              <a:rPr lang="zh-CN" altLang="en-US" sz="2000">
                <a:solidFill>
                  <a:srgbClr val="A50021"/>
                </a:solidFill>
                <a:latin typeface="微软雅黑" panose="020B0503020204020204" pitchFamily="34" charset="-122"/>
                <a:ea typeface="微软雅黑" panose="020B0503020204020204" pitchFamily="34" charset="-122"/>
              </a:rPr>
              <a:t>垂直型微指令面向算法描述，水平型微指令面向内部控制逻辑描述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19850"/>
                                        </p:tgtEl>
                                        <p:attrNameLst>
                                          <p:attrName>style.visibility</p:attrName>
                                        </p:attrNameLst>
                                      </p:cBhvr>
                                      <p:to>
                                        <p:strVal val="visible"/>
                                      </p:to>
                                    </p:set>
                                    <p:animEffect transition="in" filter="checkerboard(across)">
                                      <p:cBhvr>
                                        <p:cTn id="7" dur="500"/>
                                        <p:tgtEl>
                                          <p:spTgt spid="419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19851"/>
                                        </p:tgtEl>
                                        <p:attrNameLst>
                                          <p:attrName>style.visibility</p:attrName>
                                        </p:attrNameLst>
                                      </p:cBhvr>
                                      <p:to>
                                        <p:strVal val="visible"/>
                                      </p:to>
                                    </p:set>
                                    <p:animEffect transition="in" filter="checkerboard(across)">
                                      <p:cBhvr>
                                        <p:cTn id="12" dur="500"/>
                                        <p:tgtEl>
                                          <p:spTgt spid="419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19852"/>
                                        </p:tgtEl>
                                        <p:attrNameLst>
                                          <p:attrName>style.visibility</p:attrName>
                                        </p:attrNameLst>
                                      </p:cBhvr>
                                      <p:to>
                                        <p:strVal val="visible"/>
                                      </p:to>
                                    </p:set>
                                    <p:animEffect transition="in" filter="checkerboard(across)">
                                      <p:cBhvr>
                                        <p:cTn id="17" dur="500"/>
                                        <p:tgtEl>
                                          <p:spTgt spid="419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50" grpId="0"/>
      <p:bldP spid="419851" grpId="0"/>
      <p:bldP spid="41985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4">
            <a:extLst>
              <a:ext uri="{FF2B5EF4-FFF2-40B4-BE49-F238E27FC236}">
                <a16:creationId xmlns:a16="http://schemas.microsoft.com/office/drawing/2014/main" id="{2E1D745B-FC0F-7DDA-5D4E-6CF057A5FACF}"/>
              </a:ext>
            </a:extLst>
          </p:cNvPr>
          <p:cNvSpPr>
            <a:spLocks noChangeArrowheads="1"/>
          </p:cNvSpPr>
          <p:nvPr/>
        </p:nvSpPr>
        <p:spPr bwMode="auto">
          <a:xfrm>
            <a:off x="406400" y="3362325"/>
            <a:ext cx="855821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lnSpc>
                <a:spcPct val="125000"/>
              </a:lnSpc>
              <a:spcBef>
                <a:spcPct val="25000"/>
              </a:spcBef>
              <a:buFontTx/>
              <a:buChar char="•"/>
            </a:pPr>
            <a:r>
              <a:rPr lang="zh-CN" altLang="en-US" sz="2000" b="0">
                <a:ea typeface="黑体" panose="02010609060101010101" pitchFamily="49" charset="-122"/>
              </a:rPr>
              <a:t> </a:t>
            </a:r>
            <a:r>
              <a:rPr lang="zh-CN" altLang="en-US" sz="2000">
                <a:latin typeface="微软雅黑" panose="020B0503020204020204" pitchFamily="34" charset="-122"/>
                <a:ea typeface="微软雅黑" panose="020B0503020204020204" pitchFamily="34" charset="-122"/>
              </a:rPr>
              <a:t>微指令格式设计风格取决于微操作码的编码方式 （微命令：控制信号）</a:t>
            </a:r>
          </a:p>
          <a:p>
            <a:pPr eaLnBrk="0" hangingPunct="0">
              <a:lnSpc>
                <a:spcPct val="125000"/>
              </a:lnSpc>
              <a:spcBef>
                <a:spcPct val="25000"/>
              </a:spcBef>
              <a:buFontTx/>
              <a:buChar char="•"/>
            </a:pPr>
            <a:r>
              <a:rPr lang="zh-CN" altLang="en-US" sz="2000">
                <a:latin typeface="微软雅黑" panose="020B0503020204020204" pitchFamily="34" charset="-122"/>
                <a:ea typeface="微软雅黑" panose="020B0503020204020204" pitchFamily="34" charset="-122"/>
              </a:rPr>
              <a:t> 微操作码编码方式：</a:t>
            </a:r>
          </a:p>
          <a:p>
            <a:pPr lvl="1" eaLnBrk="0" hangingPunct="0">
              <a:lnSpc>
                <a:spcPct val="125000"/>
              </a:lnSpc>
              <a:spcBef>
                <a:spcPct val="25000"/>
              </a:spcBef>
            </a:pPr>
            <a:r>
              <a:rPr lang="zh-CN" altLang="en-US" sz="2000">
                <a:solidFill>
                  <a:srgbClr val="0033CC"/>
                </a:solidFill>
                <a:latin typeface="微软雅黑" panose="020B0503020204020204" pitchFamily="34" charset="-122"/>
                <a:ea typeface="微软雅黑" panose="020B0503020204020204" pitchFamily="34" charset="-122"/>
              </a:rPr>
              <a:t>  不译法（直接控制法）</a:t>
            </a:r>
          </a:p>
          <a:p>
            <a:pPr lvl="1" eaLnBrk="0" hangingPunct="0">
              <a:lnSpc>
                <a:spcPct val="125000"/>
              </a:lnSpc>
              <a:spcBef>
                <a:spcPct val="25000"/>
              </a:spcBef>
            </a:pPr>
            <a:r>
              <a:rPr lang="zh-CN" altLang="en-US" sz="2000">
                <a:solidFill>
                  <a:srgbClr val="0033CC"/>
                </a:solidFill>
                <a:latin typeface="微软雅黑" panose="020B0503020204020204" pitchFamily="34" charset="-122"/>
                <a:ea typeface="微软雅黑" panose="020B0503020204020204" pitchFamily="34" charset="-122"/>
              </a:rPr>
              <a:t>  字段直接编码（译）法</a:t>
            </a:r>
          </a:p>
          <a:p>
            <a:pPr lvl="1" eaLnBrk="0" hangingPunct="0">
              <a:lnSpc>
                <a:spcPct val="125000"/>
              </a:lnSpc>
              <a:spcBef>
                <a:spcPct val="25000"/>
              </a:spcBef>
            </a:pPr>
            <a:r>
              <a:rPr lang="zh-CN" altLang="en-US" sz="2000">
                <a:solidFill>
                  <a:srgbClr val="0033CC"/>
                </a:solidFill>
                <a:latin typeface="微软雅黑" panose="020B0503020204020204" pitchFamily="34" charset="-122"/>
                <a:ea typeface="微软雅黑" panose="020B0503020204020204" pitchFamily="34" charset="-122"/>
              </a:rPr>
              <a:t>  字段间接编码（译）法</a:t>
            </a:r>
          </a:p>
          <a:p>
            <a:pPr lvl="1" eaLnBrk="0" hangingPunct="0">
              <a:lnSpc>
                <a:spcPct val="125000"/>
              </a:lnSpc>
              <a:spcBef>
                <a:spcPct val="25000"/>
              </a:spcBef>
            </a:pPr>
            <a:r>
              <a:rPr lang="zh-CN" altLang="en-US" sz="2000">
                <a:solidFill>
                  <a:srgbClr val="0033CC"/>
                </a:solidFill>
                <a:latin typeface="微软雅黑" panose="020B0503020204020204" pitchFamily="34" charset="-122"/>
                <a:ea typeface="微软雅黑" panose="020B0503020204020204" pitchFamily="34" charset="-122"/>
              </a:rPr>
              <a:t>  最小（最短、垂直）编码（译）法</a:t>
            </a:r>
          </a:p>
        </p:txBody>
      </p:sp>
      <p:sp>
        <p:nvSpPr>
          <p:cNvPr id="188418" name="Rectangle 5">
            <a:extLst>
              <a:ext uri="{FF2B5EF4-FFF2-40B4-BE49-F238E27FC236}">
                <a16:creationId xmlns:a16="http://schemas.microsoft.com/office/drawing/2014/main" id="{28229D96-116B-E315-8DFA-A02C7517E238}"/>
              </a:ext>
            </a:extLst>
          </p:cNvPr>
          <p:cNvSpPr>
            <a:spLocks noGrp="1" noChangeArrowheads="1"/>
          </p:cNvSpPr>
          <p:nvPr>
            <p:ph type="title"/>
          </p:nvPr>
        </p:nvSpPr>
        <p:spPr>
          <a:xfrm>
            <a:off x="720725" y="200025"/>
            <a:ext cx="5243513" cy="422275"/>
          </a:xfrm>
        </p:spPr>
        <p:txBody>
          <a:bodyPr/>
          <a:lstStyle/>
          <a:p>
            <a:r>
              <a:rPr lang="zh-CN" altLang="en-US">
                <a:ea typeface="宋体" panose="02010600030101010101" pitchFamily="2" charset="-122"/>
              </a:rPr>
              <a:t>第一个问题：微指令格式的设计</a:t>
            </a:r>
          </a:p>
        </p:txBody>
      </p:sp>
      <p:grpSp>
        <p:nvGrpSpPr>
          <p:cNvPr id="167956" name="Group 20">
            <a:extLst>
              <a:ext uri="{FF2B5EF4-FFF2-40B4-BE49-F238E27FC236}">
                <a16:creationId xmlns:a16="http://schemas.microsoft.com/office/drawing/2014/main" id="{96CD93D4-6066-A5D4-C695-43A2840843B0}"/>
              </a:ext>
            </a:extLst>
          </p:cNvPr>
          <p:cNvGrpSpPr>
            <a:grpSpLocks/>
          </p:cNvGrpSpPr>
          <p:nvPr/>
        </p:nvGrpSpPr>
        <p:grpSpPr bwMode="auto">
          <a:xfrm>
            <a:off x="3883025" y="4438650"/>
            <a:ext cx="3622675" cy="1081088"/>
            <a:chOff x="2238" y="1255"/>
            <a:chExt cx="1457" cy="465"/>
          </a:xfrm>
        </p:grpSpPr>
        <p:sp>
          <p:nvSpPr>
            <p:cNvPr id="188420" name="AutoShape 6">
              <a:extLst>
                <a:ext uri="{FF2B5EF4-FFF2-40B4-BE49-F238E27FC236}">
                  <a16:creationId xmlns:a16="http://schemas.microsoft.com/office/drawing/2014/main" id="{E782DCE4-D69B-B095-F62A-6299B0AF2F97}"/>
                </a:ext>
              </a:extLst>
            </p:cNvPr>
            <p:cNvSpPr>
              <a:spLocks/>
            </p:cNvSpPr>
            <p:nvPr/>
          </p:nvSpPr>
          <p:spPr bwMode="auto">
            <a:xfrm>
              <a:off x="2238" y="1255"/>
              <a:ext cx="110" cy="465"/>
            </a:xfrm>
            <a:prstGeom prst="rightBrace">
              <a:avLst>
                <a:gd name="adj1" fmla="val 35149"/>
                <a:gd name="adj2" fmla="val 51713"/>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88421" name="Text Box 7">
              <a:extLst>
                <a:ext uri="{FF2B5EF4-FFF2-40B4-BE49-F238E27FC236}">
                  <a16:creationId xmlns:a16="http://schemas.microsoft.com/office/drawing/2014/main" id="{F9F95B8A-4C69-4989-D9C5-A2E2B455530D}"/>
                </a:ext>
              </a:extLst>
            </p:cNvPr>
            <p:cNvSpPr txBox="1">
              <a:spLocks noChangeArrowheads="1"/>
            </p:cNvSpPr>
            <p:nvPr/>
          </p:nvSpPr>
          <p:spPr bwMode="auto">
            <a:xfrm>
              <a:off x="2348" y="1419"/>
              <a:ext cx="1347"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CC0099"/>
                  </a:solidFill>
                  <a:latin typeface="微软雅黑" panose="020B0503020204020204" pitchFamily="34" charset="-122"/>
                  <a:ea typeface="微软雅黑" panose="020B0503020204020204" pitchFamily="34" charset="-122"/>
                </a:rPr>
                <a:t>水平型微指令风格</a:t>
              </a:r>
            </a:p>
          </p:txBody>
        </p:sp>
      </p:grpSp>
      <p:grpSp>
        <p:nvGrpSpPr>
          <p:cNvPr id="167958" name="Group 22">
            <a:extLst>
              <a:ext uri="{FF2B5EF4-FFF2-40B4-BE49-F238E27FC236}">
                <a16:creationId xmlns:a16="http://schemas.microsoft.com/office/drawing/2014/main" id="{9CE9374C-3B24-0854-3316-48BF68E5F582}"/>
              </a:ext>
            </a:extLst>
          </p:cNvPr>
          <p:cNvGrpSpPr>
            <a:grpSpLocks/>
          </p:cNvGrpSpPr>
          <p:nvPr/>
        </p:nvGrpSpPr>
        <p:grpSpPr bwMode="auto">
          <a:xfrm>
            <a:off x="4992688" y="5703888"/>
            <a:ext cx="3160712" cy="400050"/>
            <a:chOff x="2697" y="2021"/>
            <a:chExt cx="1400" cy="252"/>
          </a:xfrm>
        </p:grpSpPr>
        <p:sp>
          <p:nvSpPr>
            <p:cNvPr id="188423" name="Text Box 8">
              <a:extLst>
                <a:ext uri="{FF2B5EF4-FFF2-40B4-BE49-F238E27FC236}">
                  <a16:creationId xmlns:a16="http://schemas.microsoft.com/office/drawing/2014/main" id="{798A6E4B-8175-EDD5-5108-EA6A64C66AA8}"/>
                </a:ext>
              </a:extLst>
            </p:cNvPr>
            <p:cNvSpPr txBox="1">
              <a:spLocks noChangeArrowheads="1"/>
            </p:cNvSpPr>
            <p:nvPr/>
          </p:nvSpPr>
          <p:spPr bwMode="auto">
            <a:xfrm>
              <a:off x="2825" y="2021"/>
              <a:ext cx="12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p>
              <a:pPr algn="ctr" eaLnBrk="0" hangingPunct="0">
                <a:spcBef>
                  <a:spcPct val="50000"/>
                </a:spcBef>
              </a:pPr>
              <a:r>
                <a:rPr lang="zh-CN" altLang="en-US" sz="2000">
                  <a:solidFill>
                    <a:srgbClr val="CC0099"/>
                  </a:solidFill>
                  <a:latin typeface="微软雅黑" panose="020B0503020204020204" pitchFamily="34" charset="-122"/>
                  <a:ea typeface="微软雅黑" panose="020B0503020204020204" pitchFamily="34" charset="-122"/>
                </a:rPr>
                <a:t>垂直型微指令风格</a:t>
              </a:r>
            </a:p>
          </p:txBody>
        </p:sp>
        <p:sp>
          <p:nvSpPr>
            <p:cNvPr id="188424" name="Line 9">
              <a:extLst>
                <a:ext uri="{FF2B5EF4-FFF2-40B4-BE49-F238E27FC236}">
                  <a16:creationId xmlns:a16="http://schemas.microsoft.com/office/drawing/2014/main" id="{2BB60611-61C7-7929-ACE0-32C78613BB02}"/>
                </a:ext>
              </a:extLst>
            </p:cNvPr>
            <p:cNvSpPr>
              <a:spLocks noChangeShapeType="1"/>
            </p:cNvSpPr>
            <p:nvPr/>
          </p:nvSpPr>
          <p:spPr bwMode="auto">
            <a:xfrm>
              <a:off x="2697" y="2131"/>
              <a:ext cx="210"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8425" name="Text Box 13">
            <a:extLst>
              <a:ext uri="{FF2B5EF4-FFF2-40B4-BE49-F238E27FC236}">
                <a16:creationId xmlns:a16="http://schemas.microsoft.com/office/drawing/2014/main" id="{C438B2D7-6EF8-8258-32FB-8BC5BD0B435E}"/>
              </a:ext>
            </a:extLst>
          </p:cNvPr>
          <p:cNvSpPr txBox="1">
            <a:spLocks noChangeArrowheads="1"/>
          </p:cNvSpPr>
          <p:nvPr/>
        </p:nvSpPr>
        <p:spPr bwMode="auto">
          <a:xfrm>
            <a:off x="788988" y="1570038"/>
            <a:ext cx="1754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chemeClr val="accent2"/>
                </a:solidFill>
                <a:latin typeface="微软雅黑" panose="020B0503020204020204" pitchFamily="34" charset="-122"/>
                <a:ea typeface="微软雅黑" panose="020B0503020204020204" pitchFamily="34" charset="-122"/>
              </a:rPr>
              <a:t>微指令格式：</a:t>
            </a:r>
          </a:p>
        </p:txBody>
      </p:sp>
      <p:sp>
        <p:nvSpPr>
          <p:cNvPr id="188426" name="Rectangle 14">
            <a:extLst>
              <a:ext uri="{FF2B5EF4-FFF2-40B4-BE49-F238E27FC236}">
                <a16:creationId xmlns:a16="http://schemas.microsoft.com/office/drawing/2014/main" id="{BB52B00C-F205-8D15-53BA-668A8A5D7B3B}"/>
              </a:ext>
            </a:extLst>
          </p:cNvPr>
          <p:cNvSpPr>
            <a:spLocks noChangeArrowheads="1"/>
          </p:cNvSpPr>
          <p:nvPr/>
        </p:nvSpPr>
        <p:spPr bwMode="auto">
          <a:xfrm>
            <a:off x="2447925" y="1573213"/>
            <a:ext cx="5087938" cy="449262"/>
          </a:xfrm>
          <a:prstGeom prst="rect">
            <a:avLst/>
          </a:prstGeom>
          <a:noFill/>
          <a:ln w="50800">
            <a:solidFill>
              <a:srgbClr val="FE9AA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88427" name="Line 15">
            <a:extLst>
              <a:ext uri="{FF2B5EF4-FFF2-40B4-BE49-F238E27FC236}">
                <a16:creationId xmlns:a16="http://schemas.microsoft.com/office/drawing/2014/main" id="{E7AE5442-0B22-3E54-B0E7-AA13C680735B}"/>
              </a:ext>
            </a:extLst>
          </p:cNvPr>
          <p:cNvSpPr>
            <a:spLocks noChangeShapeType="1"/>
          </p:cNvSpPr>
          <p:nvPr/>
        </p:nvSpPr>
        <p:spPr bwMode="auto">
          <a:xfrm>
            <a:off x="4759325" y="1557338"/>
            <a:ext cx="0" cy="465137"/>
          </a:xfrm>
          <a:prstGeom prst="line">
            <a:avLst/>
          </a:prstGeom>
          <a:noFill/>
          <a:ln w="50800">
            <a:solidFill>
              <a:srgbClr val="FE9A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8" name="Text Box 16">
            <a:extLst>
              <a:ext uri="{FF2B5EF4-FFF2-40B4-BE49-F238E27FC236}">
                <a16:creationId xmlns:a16="http://schemas.microsoft.com/office/drawing/2014/main" id="{7356D466-911C-A6EA-F314-60CB2ED5EF56}"/>
              </a:ext>
            </a:extLst>
          </p:cNvPr>
          <p:cNvSpPr txBox="1">
            <a:spLocks noChangeArrowheads="1"/>
          </p:cNvSpPr>
          <p:nvPr/>
        </p:nvSpPr>
        <p:spPr bwMode="auto">
          <a:xfrm>
            <a:off x="3282950" y="1630363"/>
            <a:ext cx="882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chemeClr val="accent2"/>
                </a:solidFill>
                <a:latin typeface="Times New Roman" panose="02020603050405020304" pitchFamily="18" charset="0"/>
                <a:ea typeface="宋体" panose="02010600030101010101" pitchFamily="2" charset="-122"/>
              </a:rPr>
              <a:t> </a:t>
            </a:r>
            <a:r>
              <a:rPr lang="en-US" altLang="zh-CN" sz="2000">
                <a:latin typeface="微软雅黑" panose="020B0503020204020204" pitchFamily="34" charset="-122"/>
                <a:ea typeface="微软雅黑" panose="020B0503020204020204" pitchFamily="34" charset="-122"/>
              </a:rPr>
              <a:t>µOP</a:t>
            </a:r>
            <a:endParaRPr lang="zh-CN" altLang="en-US" sz="2000">
              <a:latin typeface="微软雅黑" panose="020B0503020204020204" pitchFamily="34" charset="-122"/>
              <a:ea typeface="微软雅黑" panose="020B0503020204020204" pitchFamily="34" charset="-122"/>
            </a:endParaRPr>
          </a:p>
        </p:txBody>
      </p:sp>
      <p:sp>
        <p:nvSpPr>
          <p:cNvPr id="188429" name="Line 17">
            <a:extLst>
              <a:ext uri="{FF2B5EF4-FFF2-40B4-BE49-F238E27FC236}">
                <a16:creationId xmlns:a16="http://schemas.microsoft.com/office/drawing/2014/main" id="{CBA35FDD-ADA7-1E9E-2F59-628BAC319A03}"/>
              </a:ext>
            </a:extLst>
          </p:cNvPr>
          <p:cNvSpPr>
            <a:spLocks noChangeShapeType="1"/>
          </p:cNvSpPr>
          <p:nvPr/>
        </p:nvSpPr>
        <p:spPr bwMode="auto">
          <a:xfrm>
            <a:off x="6561138" y="1582738"/>
            <a:ext cx="0" cy="465137"/>
          </a:xfrm>
          <a:prstGeom prst="line">
            <a:avLst/>
          </a:prstGeom>
          <a:noFill/>
          <a:ln w="50800">
            <a:solidFill>
              <a:srgbClr val="FE9A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0" name="Text Box 18">
            <a:extLst>
              <a:ext uri="{FF2B5EF4-FFF2-40B4-BE49-F238E27FC236}">
                <a16:creationId xmlns:a16="http://schemas.microsoft.com/office/drawing/2014/main" id="{E7A68860-F9FF-D015-777C-BFF399AEFB04}"/>
              </a:ext>
            </a:extLst>
          </p:cNvPr>
          <p:cNvSpPr txBox="1">
            <a:spLocks noChangeArrowheads="1"/>
          </p:cNvSpPr>
          <p:nvPr/>
        </p:nvSpPr>
        <p:spPr bwMode="auto">
          <a:xfrm>
            <a:off x="4905375" y="16256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2000">
                <a:latin typeface="Times New Roman" panose="02020603050405020304" pitchFamily="18" charset="0"/>
                <a:ea typeface="宋体" panose="02010600030101010101" pitchFamily="2" charset="-122"/>
              </a:rPr>
              <a:t>       </a:t>
            </a:r>
            <a:r>
              <a:rPr lang="en-US" altLang="zh-CN" sz="2000">
                <a:latin typeface="微软雅黑" panose="020B0503020204020204" pitchFamily="34" charset="-122"/>
                <a:ea typeface="微软雅黑" panose="020B0503020204020204" pitchFamily="34" charset="-122"/>
              </a:rPr>
              <a:t>µAddr</a:t>
            </a:r>
          </a:p>
        </p:txBody>
      </p:sp>
      <p:sp>
        <p:nvSpPr>
          <p:cNvPr id="188431" name="Text Box 23">
            <a:extLst>
              <a:ext uri="{FF2B5EF4-FFF2-40B4-BE49-F238E27FC236}">
                <a16:creationId xmlns:a16="http://schemas.microsoft.com/office/drawing/2014/main" id="{051CE943-484A-A0E6-0946-501AE58A06ED}"/>
              </a:ext>
            </a:extLst>
          </p:cNvPr>
          <p:cNvSpPr txBox="1">
            <a:spLocks noChangeArrowheads="1"/>
          </p:cNvSpPr>
          <p:nvPr/>
        </p:nvSpPr>
        <p:spPr bwMode="auto">
          <a:xfrm>
            <a:off x="280988" y="985838"/>
            <a:ext cx="8456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latin typeface="微软雅黑" panose="020B0503020204020204" pitchFamily="34" charset="-122"/>
                <a:ea typeface="微软雅黑" panose="020B0503020204020204" pitchFamily="34" charset="-122"/>
              </a:rPr>
              <a:t>微指令中包含了：若干微命令、下条微指令地址（可选）、常数（可选）</a:t>
            </a:r>
          </a:p>
        </p:txBody>
      </p:sp>
      <p:sp>
        <p:nvSpPr>
          <p:cNvPr id="188432" name="Text Box 24">
            <a:extLst>
              <a:ext uri="{FF2B5EF4-FFF2-40B4-BE49-F238E27FC236}">
                <a16:creationId xmlns:a16="http://schemas.microsoft.com/office/drawing/2014/main" id="{8F6401C6-EC4F-F4E3-3D08-CA05B3AA3164}"/>
              </a:ext>
            </a:extLst>
          </p:cNvPr>
          <p:cNvSpPr txBox="1">
            <a:spLocks noChangeArrowheads="1"/>
          </p:cNvSpPr>
          <p:nvPr/>
        </p:nvSpPr>
        <p:spPr bwMode="auto">
          <a:xfrm>
            <a:off x="6626225" y="1631950"/>
            <a:ext cx="1063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chemeClr val="accent2"/>
                </a:solidFill>
                <a:latin typeface="微软雅黑" panose="020B0503020204020204" pitchFamily="34" charset="-122"/>
                <a:ea typeface="微软雅黑" panose="020B0503020204020204" pitchFamily="34" charset="-122"/>
              </a:rPr>
              <a:t>常数</a:t>
            </a:r>
          </a:p>
        </p:txBody>
      </p:sp>
      <p:sp>
        <p:nvSpPr>
          <p:cNvPr id="188433" name="Text Box 25">
            <a:extLst>
              <a:ext uri="{FF2B5EF4-FFF2-40B4-BE49-F238E27FC236}">
                <a16:creationId xmlns:a16="http://schemas.microsoft.com/office/drawing/2014/main" id="{DA92DB88-C189-43D0-A362-D2FA24026E48}"/>
              </a:ext>
            </a:extLst>
          </p:cNvPr>
          <p:cNvSpPr txBox="1">
            <a:spLocks noChangeArrowheads="1"/>
          </p:cNvSpPr>
          <p:nvPr/>
        </p:nvSpPr>
        <p:spPr bwMode="auto">
          <a:xfrm>
            <a:off x="6200775" y="3937000"/>
            <a:ext cx="2452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endParaRPr lang="zh-CN" altLang="en-US">
              <a:latin typeface="Times New Roman" panose="02020603050405020304" pitchFamily="18" charset="0"/>
              <a:ea typeface="宋体" panose="02010600030101010101" pitchFamily="2" charset="-122"/>
            </a:endParaRPr>
          </a:p>
        </p:txBody>
      </p:sp>
      <p:sp>
        <p:nvSpPr>
          <p:cNvPr id="167965" name="Rectangle 29">
            <a:extLst>
              <a:ext uri="{FF2B5EF4-FFF2-40B4-BE49-F238E27FC236}">
                <a16:creationId xmlns:a16="http://schemas.microsoft.com/office/drawing/2014/main" id="{2683000B-A28A-84CA-EA38-5864E028E241}"/>
              </a:ext>
            </a:extLst>
          </p:cNvPr>
          <p:cNvSpPr>
            <a:spLocks noChangeArrowheads="1"/>
          </p:cNvSpPr>
          <p:nvPr/>
        </p:nvSpPr>
        <p:spPr bwMode="auto">
          <a:xfrm>
            <a:off x="406400" y="2373313"/>
            <a:ext cx="5802313"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lnSpc>
                <a:spcPts val="2900"/>
              </a:lnSpc>
            </a:pPr>
            <a:r>
              <a:rPr lang="en-US" altLang="zh-CN" sz="2000">
                <a:latin typeface="微软雅黑" panose="020B0503020204020204" pitchFamily="34" charset="-122"/>
                <a:ea typeface="微软雅黑" panose="020B0503020204020204" pitchFamily="34" charset="-122"/>
              </a:rPr>
              <a:t>µOP: </a:t>
            </a:r>
            <a:r>
              <a:rPr lang="zh-CN" altLang="en-US" sz="2000">
                <a:solidFill>
                  <a:schemeClr val="accent2"/>
                </a:solidFill>
                <a:latin typeface="微软雅黑" panose="020B0503020204020204" pitchFamily="34" charset="-122"/>
                <a:ea typeface="微软雅黑" panose="020B0503020204020204" pitchFamily="34" charset="-122"/>
              </a:rPr>
              <a:t>微操作码字段，产生微命令； </a:t>
            </a:r>
          </a:p>
          <a:p>
            <a:pPr eaLnBrk="0" hangingPunct="0">
              <a:lnSpc>
                <a:spcPts val="2900"/>
              </a:lnSpc>
            </a:pPr>
            <a:r>
              <a:rPr lang="en-US" altLang="zh-CN" sz="2000">
                <a:latin typeface="微软雅黑" panose="020B0503020204020204" pitchFamily="34" charset="-122"/>
                <a:ea typeface="微软雅黑" panose="020B0503020204020204" pitchFamily="34" charset="-122"/>
              </a:rPr>
              <a:t>µAddr</a:t>
            </a:r>
            <a:r>
              <a:rPr lang="zh-CN" altLang="en-US" sz="2000">
                <a:latin typeface="微软雅黑" panose="020B0503020204020204" pitchFamily="34" charset="-122"/>
                <a:ea typeface="微软雅黑" panose="020B0503020204020204" pitchFamily="34" charset="-122"/>
              </a:rPr>
              <a:t>：</a:t>
            </a:r>
            <a:r>
              <a:rPr lang="zh-CN" altLang="en-US" sz="2000">
                <a:solidFill>
                  <a:schemeClr val="accent2"/>
                </a:solidFill>
                <a:latin typeface="微软雅黑" panose="020B0503020204020204" pitchFamily="34" charset="-122"/>
                <a:ea typeface="微软雅黑" panose="020B0503020204020204" pitchFamily="34" charset="-122"/>
              </a:rPr>
              <a:t>微地址码字段，产生下条微指令地址。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7965"/>
                                        </p:tgtEl>
                                        <p:attrNameLst>
                                          <p:attrName>style.visibility</p:attrName>
                                        </p:attrNameLst>
                                      </p:cBhvr>
                                      <p:to>
                                        <p:strVal val="visible"/>
                                      </p:to>
                                    </p:set>
                                    <p:animEffect transition="in" filter="blinds(horizontal)">
                                      <p:cBhvr>
                                        <p:cTn id="7" dur="500"/>
                                        <p:tgtEl>
                                          <p:spTgt spid="1679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7940">
                                            <p:txEl>
                                              <p:pRg st="0" end="0"/>
                                            </p:txEl>
                                          </p:spTgt>
                                        </p:tgtEl>
                                        <p:attrNameLst>
                                          <p:attrName>style.visibility</p:attrName>
                                        </p:attrNameLst>
                                      </p:cBhvr>
                                      <p:to>
                                        <p:strVal val="visible"/>
                                      </p:to>
                                    </p:set>
                                    <p:animEffect transition="in" filter="blinds(horizontal)">
                                      <p:cBhvr>
                                        <p:cTn id="12" dur="500"/>
                                        <p:tgtEl>
                                          <p:spTgt spid="16794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7940">
                                            <p:txEl>
                                              <p:pRg st="1" end="1"/>
                                            </p:txEl>
                                          </p:spTgt>
                                        </p:tgtEl>
                                        <p:attrNameLst>
                                          <p:attrName>style.visibility</p:attrName>
                                        </p:attrNameLst>
                                      </p:cBhvr>
                                      <p:to>
                                        <p:strVal val="visible"/>
                                      </p:to>
                                    </p:set>
                                    <p:animEffect transition="in" filter="blinds(horizontal)">
                                      <p:cBhvr>
                                        <p:cTn id="17" dur="500"/>
                                        <p:tgtEl>
                                          <p:spTgt spid="16794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7940">
                                            <p:txEl>
                                              <p:pRg st="2" end="2"/>
                                            </p:txEl>
                                          </p:spTgt>
                                        </p:tgtEl>
                                        <p:attrNameLst>
                                          <p:attrName>style.visibility</p:attrName>
                                        </p:attrNameLst>
                                      </p:cBhvr>
                                      <p:to>
                                        <p:strVal val="visible"/>
                                      </p:to>
                                    </p:set>
                                    <p:animEffect transition="in" filter="blinds(horizontal)">
                                      <p:cBhvr>
                                        <p:cTn id="22" dur="500"/>
                                        <p:tgtEl>
                                          <p:spTgt spid="167940">
                                            <p:txEl>
                                              <p:pRg st="2" end="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67940">
                                            <p:txEl>
                                              <p:pRg st="3" end="3"/>
                                            </p:txEl>
                                          </p:spTgt>
                                        </p:tgtEl>
                                        <p:attrNameLst>
                                          <p:attrName>style.visibility</p:attrName>
                                        </p:attrNameLst>
                                      </p:cBhvr>
                                      <p:to>
                                        <p:strVal val="visible"/>
                                      </p:to>
                                    </p:set>
                                    <p:animEffect transition="in" filter="blinds(horizontal)">
                                      <p:cBhvr>
                                        <p:cTn id="25" dur="500"/>
                                        <p:tgtEl>
                                          <p:spTgt spid="167940">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67940">
                                            <p:txEl>
                                              <p:pRg st="4" end="4"/>
                                            </p:txEl>
                                          </p:spTgt>
                                        </p:tgtEl>
                                        <p:attrNameLst>
                                          <p:attrName>style.visibility</p:attrName>
                                        </p:attrNameLst>
                                      </p:cBhvr>
                                      <p:to>
                                        <p:strVal val="visible"/>
                                      </p:to>
                                    </p:set>
                                    <p:animEffect transition="in" filter="blinds(horizontal)">
                                      <p:cBhvr>
                                        <p:cTn id="28" dur="500"/>
                                        <p:tgtEl>
                                          <p:spTgt spid="167940">
                                            <p:txEl>
                                              <p:pRg st="4" end="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67940">
                                            <p:txEl>
                                              <p:pRg st="5" end="5"/>
                                            </p:txEl>
                                          </p:spTgt>
                                        </p:tgtEl>
                                        <p:attrNameLst>
                                          <p:attrName>style.visibility</p:attrName>
                                        </p:attrNameLst>
                                      </p:cBhvr>
                                      <p:to>
                                        <p:strVal val="visible"/>
                                      </p:to>
                                    </p:set>
                                    <p:animEffect transition="in" filter="blinds(horizontal)">
                                      <p:cBhvr>
                                        <p:cTn id="31" dur="500"/>
                                        <p:tgtEl>
                                          <p:spTgt spid="167940">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67956"/>
                                        </p:tgtEl>
                                        <p:attrNameLst>
                                          <p:attrName>style.visibility</p:attrName>
                                        </p:attrNameLst>
                                      </p:cBhvr>
                                      <p:to>
                                        <p:strVal val="visible"/>
                                      </p:to>
                                    </p:set>
                                    <p:animEffect transition="in" filter="blinds(horizontal)">
                                      <p:cBhvr>
                                        <p:cTn id="36" dur="500"/>
                                        <p:tgtEl>
                                          <p:spTgt spid="16795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167958"/>
                                        </p:tgtEl>
                                        <p:attrNameLst>
                                          <p:attrName>style.visibility</p:attrName>
                                        </p:attrNameLst>
                                      </p:cBhvr>
                                      <p:to>
                                        <p:strVal val="visible"/>
                                      </p:to>
                                    </p:set>
                                    <p:animEffect transition="in" filter="blinds(horizontal)">
                                      <p:cBhvr>
                                        <p:cTn id="41" dur="500"/>
                                        <p:tgtEl>
                                          <p:spTgt spid="167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6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a:extLst>
              <a:ext uri="{FF2B5EF4-FFF2-40B4-BE49-F238E27FC236}">
                <a16:creationId xmlns:a16="http://schemas.microsoft.com/office/drawing/2014/main" id="{C624EFF2-531D-F65A-D84E-935D1FE81F7F}"/>
              </a:ext>
            </a:extLst>
          </p:cNvPr>
          <p:cNvSpPr>
            <a:spLocks noGrp="1" noChangeArrowheads="1"/>
          </p:cNvSpPr>
          <p:nvPr>
            <p:ph type="title"/>
          </p:nvPr>
        </p:nvSpPr>
        <p:spPr>
          <a:xfrm>
            <a:off x="177800" y="203200"/>
            <a:ext cx="6207125" cy="422275"/>
          </a:xfrm>
        </p:spPr>
        <p:txBody>
          <a:bodyPr/>
          <a:lstStyle/>
          <a:p>
            <a:r>
              <a:rPr lang="zh-CN" altLang="en-US">
                <a:ea typeface="宋体" panose="02010600030101010101" pitchFamily="2" charset="-122"/>
              </a:rPr>
              <a:t>第二个问题：下条微地址的确定方式</a:t>
            </a:r>
          </a:p>
        </p:txBody>
      </p:sp>
      <p:sp>
        <p:nvSpPr>
          <p:cNvPr id="323587" name="Rectangle 3">
            <a:extLst>
              <a:ext uri="{FF2B5EF4-FFF2-40B4-BE49-F238E27FC236}">
                <a16:creationId xmlns:a16="http://schemas.microsoft.com/office/drawing/2014/main" id="{B3D10BB7-03F9-265D-1E30-B5BA5AA4F646}"/>
              </a:ext>
            </a:extLst>
          </p:cNvPr>
          <p:cNvSpPr>
            <a:spLocks noGrp="1" noChangeArrowheads="1"/>
          </p:cNvSpPr>
          <p:nvPr>
            <p:ph idx="1"/>
          </p:nvPr>
        </p:nvSpPr>
        <p:spPr>
          <a:xfrm>
            <a:off x="111125" y="758825"/>
            <a:ext cx="8828088" cy="6221413"/>
          </a:xfrm>
        </p:spPr>
        <p:txBody>
          <a:bodyPr/>
          <a:lstStyle/>
          <a:p>
            <a:pPr>
              <a:lnSpc>
                <a:spcPts val="2900"/>
              </a:lnSpc>
              <a:spcBef>
                <a:spcPct val="20000"/>
              </a:spcBef>
            </a:pPr>
            <a:r>
              <a:rPr lang="zh-CN" altLang="en-US">
                <a:latin typeface="微软雅黑" panose="020B0503020204020204" pitchFamily="34" charset="-122"/>
                <a:ea typeface="微软雅黑" panose="020B0503020204020204" pitchFamily="34" charset="-122"/>
              </a:rPr>
              <a:t>什么是微程序执行顺序的控制问题？</a:t>
            </a:r>
          </a:p>
          <a:p>
            <a:pPr lvl="1">
              <a:lnSpc>
                <a:spcPts val="2900"/>
              </a:lnSpc>
              <a:spcBef>
                <a:spcPct val="20000"/>
              </a:spcBef>
            </a:pPr>
            <a:r>
              <a:rPr lang="zh-CN" altLang="en-US">
                <a:latin typeface="微软雅黑" panose="020B0503020204020204" pitchFamily="34" charset="-122"/>
                <a:ea typeface="微软雅黑" panose="020B0503020204020204" pitchFamily="34" charset="-122"/>
              </a:rPr>
              <a:t>指在现行微指令执行完毕后，怎样控制产生下一条微指令的地址。</a:t>
            </a:r>
          </a:p>
          <a:p>
            <a:pPr>
              <a:lnSpc>
                <a:spcPts val="2900"/>
              </a:lnSpc>
              <a:spcBef>
                <a:spcPct val="20000"/>
              </a:spcBef>
            </a:pPr>
            <a:r>
              <a:rPr lang="zh-CN" altLang="en-US">
                <a:latin typeface="微软雅黑" panose="020B0503020204020204" pitchFamily="34" charset="-122"/>
                <a:ea typeface="微软雅黑" panose="020B0503020204020204" pitchFamily="34" charset="-122"/>
              </a:rPr>
              <a:t>怎样控制微程序的执行顺序？</a:t>
            </a:r>
          </a:p>
          <a:p>
            <a:pPr lvl="1">
              <a:lnSpc>
                <a:spcPts val="2900"/>
              </a:lnSpc>
              <a:spcBef>
                <a:spcPct val="20000"/>
              </a:spcBef>
            </a:pPr>
            <a:r>
              <a:rPr lang="zh-CN" altLang="en-US">
                <a:latin typeface="微软雅黑" panose="020B0503020204020204" pitchFamily="34" charset="-122"/>
                <a:ea typeface="微软雅黑" panose="020B0503020204020204" pitchFamily="34" charset="-122"/>
              </a:rPr>
              <a:t>通过在本条微指令中明显或隐含地指定下条微指令在控存中的地址来控制。</a:t>
            </a:r>
          </a:p>
          <a:p>
            <a:pPr>
              <a:lnSpc>
                <a:spcPts val="2900"/>
              </a:lnSpc>
              <a:spcBef>
                <a:spcPct val="20000"/>
              </a:spcBef>
            </a:pPr>
            <a:r>
              <a:rPr lang="zh-CN" altLang="en-US">
                <a:latin typeface="微软雅黑" panose="020B0503020204020204" pitchFamily="34" charset="-122"/>
                <a:ea typeface="微软雅黑" panose="020B0503020204020204" pitchFamily="34" charset="-122"/>
              </a:rPr>
              <a:t>微指令地址的产生方法有两种：</a:t>
            </a:r>
          </a:p>
          <a:p>
            <a:pPr lvl="1">
              <a:lnSpc>
                <a:spcPts val="2900"/>
              </a:lnSpc>
              <a:spcBef>
                <a:spcPct val="20000"/>
              </a:spcBef>
            </a:pPr>
            <a:r>
              <a:rPr lang="zh-CN" altLang="en-US">
                <a:solidFill>
                  <a:srgbClr val="CC0099"/>
                </a:solidFill>
                <a:latin typeface="微软雅黑" panose="020B0503020204020204" pitchFamily="34" charset="-122"/>
                <a:ea typeface="微软雅黑" panose="020B0503020204020204" pitchFamily="34" charset="-122"/>
              </a:rPr>
              <a:t>增量</a:t>
            </a:r>
            <a:r>
              <a:rPr lang="en-US" altLang="zh-CN">
                <a:solidFill>
                  <a:srgbClr val="CC0099"/>
                </a:solidFill>
                <a:latin typeface="微软雅黑" panose="020B0503020204020204" pitchFamily="34" charset="-122"/>
                <a:ea typeface="微软雅黑" panose="020B0503020204020204" pitchFamily="34" charset="-122"/>
              </a:rPr>
              <a:t>(</a:t>
            </a:r>
            <a:r>
              <a:rPr lang="zh-CN" altLang="en-US">
                <a:solidFill>
                  <a:srgbClr val="CC0099"/>
                </a:solidFill>
                <a:latin typeface="微软雅黑" panose="020B0503020204020204" pitchFamily="34" charset="-122"/>
                <a:ea typeface="微软雅黑" panose="020B0503020204020204" pitchFamily="34" charset="-122"/>
              </a:rPr>
              <a:t>计数器</a:t>
            </a:r>
            <a:r>
              <a:rPr lang="en-US" altLang="zh-CN">
                <a:solidFill>
                  <a:srgbClr val="CC0099"/>
                </a:solidFill>
                <a:latin typeface="微软雅黑" panose="020B0503020204020204" pitchFamily="34" charset="-122"/>
                <a:ea typeface="微软雅黑" panose="020B0503020204020204" pitchFamily="34" charset="-122"/>
              </a:rPr>
              <a:t>)</a:t>
            </a:r>
            <a:r>
              <a:rPr lang="zh-CN" altLang="en-US">
                <a:solidFill>
                  <a:srgbClr val="CC0099"/>
                </a:solidFill>
                <a:latin typeface="微软雅黑" panose="020B0503020204020204" pitchFamily="34" charset="-122"/>
                <a:ea typeface="微软雅黑" panose="020B0503020204020204" pitchFamily="34" charset="-122"/>
              </a:rPr>
              <a:t>法：</a:t>
            </a:r>
            <a:r>
              <a:rPr lang="zh-CN" altLang="en-US">
                <a:latin typeface="微软雅黑" panose="020B0503020204020204" pitchFamily="34" charset="-122"/>
                <a:ea typeface="微软雅黑" panose="020B0503020204020204" pitchFamily="34" charset="-122"/>
              </a:rPr>
              <a:t>下条微指令地址</a:t>
            </a:r>
            <a:r>
              <a:rPr lang="zh-CN" altLang="en-US">
                <a:solidFill>
                  <a:srgbClr val="CC0099"/>
                </a:solidFill>
                <a:latin typeface="微软雅黑" panose="020B0503020204020204" pitchFamily="34" charset="-122"/>
                <a:ea typeface="微软雅黑" panose="020B0503020204020204" pitchFamily="34" charset="-122"/>
              </a:rPr>
              <a:t>隐含在</a:t>
            </a:r>
            <a:r>
              <a:rPr lang="zh-CN" altLang="en-US">
                <a:latin typeface="微软雅黑" panose="020B0503020204020204" pitchFamily="34" charset="-122"/>
                <a:ea typeface="微软雅黑" panose="020B0503020204020204" pitchFamily="34" charset="-122"/>
              </a:rPr>
              <a:t>微程序计数器</a:t>
            </a:r>
            <a:r>
              <a:rPr lang="en-US" altLang="zh-CN">
                <a:latin typeface="微软雅黑" panose="020B0503020204020204" pitchFamily="34" charset="-122"/>
                <a:ea typeface="微软雅黑" panose="020B0503020204020204" pitchFamily="34" charset="-122"/>
              </a:rPr>
              <a:t>μPC</a:t>
            </a:r>
            <a:r>
              <a:rPr lang="zh-CN" altLang="en-US">
                <a:latin typeface="微软雅黑" panose="020B0503020204020204" pitchFamily="34" charset="-122"/>
                <a:ea typeface="微软雅黑" panose="020B0503020204020204" pitchFamily="34" charset="-122"/>
              </a:rPr>
              <a:t>中。</a:t>
            </a:r>
          </a:p>
          <a:p>
            <a:pPr lvl="1">
              <a:lnSpc>
                <a:spcPts val="2900"/>
              </a:lnSpc>
              <a:spcBef>
                <a:spcPct val="20000"/>
              </a:spcBef>
            </a:pPr>
            <a:r>
              <a:rPr lang="zh-CN" altLang="en-US">
                <a:solidFill>
                  <a:srgbClr val="CC0099"/>
                </a:solidFill>
                <a:latin typeface="微软雅黑" panose="020B0503020204020204" pitchFamily="34" charset="-122"/>
                <a:ea typeface="微软雅黑" panose="020B0503020204020204" pitchFamily="34" charset="-122"/>
              </a:rPr>
              <a:t>断定</a:t>
            </a:r>
            <a:r>
              <a:rPr lang="en-US" altLang="zh-CN">
                <a:solidFill>
                  <a:srgbClr val="CC0099"/>
                </a:solidFill>
                <a:latin typeface="微软雅黑" panose="020B0503020204020204" pitchFamily="34" charset="-122"/>
                <a:ea typeface="微软雅黑" panose="020B0503020204020204" pitchFamily="34" charset="-122"/>
              </a:rPr>
              <a:t>(</a:t>
            </a:r>
            <a:r>
              <a:rPr lang="zh-CN" altLang="en-US">
                <a:solidFill>
                  <a:srgbClr val="CC0099"/>
                </a:solidFill>
                <a:latin typeface="微软雅黑" panose="020B0503020204020204" pitchFamily="34" charset="-122"/>
                <a:ea typeface="微软雅黑" panose="020B0503020204020204" pitchFamily="34" charset="-122"/>
              </a:rPr>
              <a:t>下址字段</a:t>
            </a:r>
            <a:r>
              <a:rPr lang="en-US" altLang="zh-CN">
                <a:solidFill>
                  <a:srgbClr val="CC0099"/>
                </a:solidFill>
                <a:latin typeface="微软雅黑" panose="020B0503020204020204" pitchFamily="34" charset="-122"/>
                <a:ea typeface="微软雅黑" panose="020B0503020204020204" pitchFamily="34" charset="-122"/>
              </a:rPr>
              <a:t>)</a:t>
            </a:r>
            <a:r>
              <a:rPr lang="zh-CN" altLang="en-US">
                <a:solidFill>
                  <a:srgbClr val="CC0099"/>
                </a:solidFill>
                <a:latin typeface="微软雅黑" panose="020B0503020204020204" pitchFamily="34" charset="-122"/>
                <a:ea typeface="微软雅黑" panose="020B0503020204020204" pitchFamily="34" charset="-122"/>
              </a:rPr>
              <a:t>法：</a:t>
            </a:r>
            <a:r>
              <a:rPr lang="zh-CN" altLang="en-US">
                <a:latin typeface="微软雅黑" panose="020B0503020204020204" pitchFamily="34" charset="-122"/>
                <a:ea typeface="微软雅黑" panose="020B0503020204020204" pitchFamily="34" charset="-122"/>
              </a:rPr>
              <a:t>在本条微指令中</a:t>
            </a:r>
            <a:r>
              <a:rPr lang="zh-CN" altLang="en-US">
                <a:solidFill>
                  <a:srgbClr val="CC0099"/>
                </a:solidFill>
                <a:latin typeface="微软雅黑" panose="020B0503020204020204" pitchFamily="34" charset="-122"/>
                <a:ea typeface="微软雅黑" panose="020B0503020204020204" pitchFamily="34" charset="-122"/>
              </a:rPr>
              <a:t>明显指定</a:t>
            </a:r>
            <a:r>
              <a:rPr lang="zh-CN" altLang="en-US">
                <a:latin typeface="微软雅黑" panose="020B0503020204020204" pitchFamily="34" charset="-122"/>
                <a:ea typeface="微软雅黑" panose="020B0503020204020204" pitchFamily="34" charset="-122"/>
              </a:rPr>
              <a:t>下条微指令地址。</a:t>
            </a:r>
          </a:p>
          <a:p>
            <a:pPr>
              <a:lnSpc>
                <a:spcPts val="2900"/>
              </a:lnSpc>
              <a:spcBef>
                <a:spcPct val="20000"/>
              </a:spcBef>
            </a:pPr>
            <a:r>
              <a:rPr lang="zh-CN" altLang="en-US">
                <a:latin typeface="微软雅黑" panose="020B0503020204020204" pitchFamily="34" charset="-122"/>
                <a:ea typeface="微软雅黑" panose="020B0503020204020204" pitchFamily="34" charset="-122"/>
              </a:rPr>
              <a:t>选择下条要执行的微指令有以下四种情况：</a:t>
            </a:r>
          </a:p>
          <a:p>
            <a:pPr lvl="1">
              <a:lnSpc>
                <a:spcPts val="2900"/>
              </a:lnSpc>
              <a:spcBef>
                <a:spcPct val="20000"/>
              </a:spcBef>
            </a:pPr>
            <a:r>
              <a:rPr lang="zh-CN" altLang="en-US">
                <a:solidFill>
                  <a:srgbClr val="D81693"/>
                </a:solidFill>
                <a:latin typeface="微软雅黑" panose="020B0503020204020204" pitchFamily="34" charset="-122"/>
                <a:ea typeface="微软雅黑" panose="020B0503020204020204" pitchFamily="34" charset="-122"/>
              </a:rPr>
              <a:t>取指微程序首址：</a:t>
            </a:r>
            <a:r>
              <a:rPr lang="zh-CN" altLang="en-US">
                <a:latin typeface="微软雅黑" panose="020B0503020204020204" pitchFamily="34" charset="-122"/>
                <a:ea typeface="微软雅黑" panose="020B0503020204020204" pitchFamily="34" charset="-122"/>
              </a:rPr>
              <a:t>每条指令执行前，</a:t>
            </a: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先执行取指微程序。</a:t>
            </a:r>
            <a:endParaRPr lang="zh-CN" altLang="en-US">
              <a:solidFill>
                <a:srgbClr val="D81693"/>
              </a:solidFill>
              <a:latin typeface="微软雅黑" panose="020B0503020204020204" pitchFamily="34" charset="-122"/>
              <a:ea typeface="微软雅黑" panose="020B0503020204020204" pitchFamily="34" charset="-122"/>
            </a:endParaRPr>
          </a:p>
          <a:p>
            <a:pPr lvl="1">
              <a:lnSpc>
                <a:spcPts val="2900"/>
              </a:lnSpc>
              <a:spcBef>
                <a:spcPct val="20000"/>
              </a:spcBef>
            </a:pPr>
            <a:r>
              <a:rPr lang="zh-CN" altLang="en-US">
                <a:solidFill>
                  <a:srgbClr val="D81693"/>
                </a:solidFill>
                <a:latin typeface="微软雅黑" panose="020B0503020204020204" pitchFamily="34" charset="-122"/>
                <a:ea typeface="微软雅黑" panose="020B0503020204020204" pitchFamily="34" charset="-122"/>
              </a:rPr>
              <a:t>第一条微指令：</a:t>
            </a:r>
            <a:r>
              <a:rPr lang="zh-CN" altLang="en-US">
                <a:latin typeface="微软雅黑" panose="020B0503020204020204" pitchFamily="34" charset="-122"/>
                <a:ea typeface="微软雅黑" panose="020B0503020204020204" pitchFamily="34" charset="-122"/>
              </a:rPr>
              <a:t>每条指令取出后，必须转移到该指令对应的第一条微指令执行。</a:t>
            </a:r>
          </a:p>
          <a:p>
            <a:pPr lvl="1">
              <a:lnSpc>
                <a:spcPts val="2900"/>
              </a:lnSpc>
              <a:spcBef>
                <a:spcPct val="20000"/>
              </a:spcBef>
            </a:pPr>
            <a:r>
              <a:rPr lang="zh-CN" altLang="en-US">
                <a:solidFill>
                  <a:srgbClr val="D81693"/>
                </a:solidFill>
                <a:latin typeface="微软雅黑" panose="020B0503020204020204" pitchFamily="34" charset="-122"/>
                <a:ea typeface="微软雅黑" panose="020B0503020204020204" pitchFamily="34" charset="-122"/>
              </a:rPr>
              <a:t>顺序执行时：</a:t>
            </a:r>
            <a:r>
              <a:rPr lang="zh-CN" altLang="en-US">
                <a:latin typeface="微软雅黑" panose="020B0503020204020204" pitchFamily="34" charset="-122"/>
                <a:ea typeface="微软雅黑" panose="020B0503020204020204" pitchFamily="34" charset="-122"/>
              </a:rPr>
              <a:t>微程序执行过程中顺序取出下条微指令执行。</a:t>
            </a:r>
          </a:p>
          <a:p>
            <a:pPr lvl="1">
              <a:lnSpc>
                <a:spcPts val="2900"/>
              </a:lnSpc>
              <a:spcBef>
                <a:spcPct val="20000"/>
              </a:spcBef>
            </a:pPr>
            <a:r>
              <a:rPr lang="zh-CN" altLang="en-US">
                <a:solidFill>
                  <a:srgbClr val="D81693"/>
                </a:solidFill>
                <a:latin typeface="微软雅黑" panose="020B0503020204020204" pitchFamily="34" charset="-122"/>
                <a:ea typeface="微软雅黑" panose="020B0503020204020204" pitchFamily="34" charset="-122"/>
              </a:rPr>
              <a:t>分支执行时：</a:t>
            </a:r>
            <a:r>
              <a:rPr lang="zh-CN" altLang="en-US">
                <a:latin typeface="微软雅黑" panose="020B0503020204020204" pitchFamily="34" charset="-122"/>
                <a:ea typeface="微软雅黑" panose="020B0503020204020204" pitchFamily="34" charset="-122"/>
              </a:rPr>
              <a:t>在遇到按条件转移到不同微指令执行时，需要根据控制单元的输入来选择下条微指令。</a:t>
            </a:r>
          </a:p>
          <a:p>
            <a:pPr lvl="1">
              <a:spcBef>
                <a:spcPct val="15000"/>
              </a:spcBef>
            </a:pPr>
            <a:endParaRPr lang="en-US" altLang="zh-CN" sz="2000">
              <a:latin typeface="黑体" panose="02010609060101010101" pitchFamily="49" charset="-122"/>
              <a:ea typeface="黑体" panose="02010609060101010101" pitchFamily="49" charset="-122"/>
            </a:endParaRPr>
          </a:p>
        </p:txBody>
      </p:sp>
      <p:sp>
        <p:nvSpPr>
          <p:cNvPr id="323589" name="Text Box 5">
            <a:extLst>
              <a:ext uri="{FF2B5EF4-FFF2-40B4-BE49-F238E27FC236}">
                <a16:creationId xmlns:a16="http://schemas.microsoft.com/office/drawing/2014/main" id="{121713B6-EA35-8560-DF34-34382CA25AA6}"/>
              </a:ext>
            </a:extLst>
          </p:cNvPr>
          <p:cNvSpPr txBox="1">
            <a:spLocks noChangeArrowheads="1"/>
          </p:cNvSpPr>
          <p:nvPr/>
        </p:nvSpPr>
        <p:spPr bwMode="auto">
          <a:xfrm>
            <a:off x="3698875" y="2455863"/>
            <a:ext cx="5240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800">
                <a:solidFill>
                  <a:schemeClr val="accent1"/>
                </a:solidFill>
                <a:latin typeface="微软雅黑" panose="020B0503020204020204" pitchFamily="34" charset="-122"/>
                <a:ea typeface="微软雅黑" panose="020B0503020204020204" pitchFamily="34" charset="-122"/>
              </a:rPr>
              <a:t>问题：指令是隐含还是明显指出下条指令地址的？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3587">
                                            <p:txEl>
                                              <p:pRg st="1" end="1"/>
                                            </p:txEl>
                                          </p:spTgt>
                                        </p:tgtEl>
                                        <p:attrNameLst>
                                          <p:attrName>style.visibility</p:attrName>
                                        </p:attrNameLst>
                                      </p:cBhvr>
                                      <p:to>
                                        <p:strVal val="visible"/>
                                      </p:to>
                                    </p:set>
                                    <p:animEffect transition="in" filter="blinds(horizontal)">
                                      <p:cBhvr>
                                        <p:cTn id="7" dur="500"/>
                                        <p:tgtEl>
                                          <p:spTgt spid="3235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3587">
                                            <p:txEl>
                                              <p:pRg st="3" end="3"/>
                                            </p:txEl>
                                          </p:spTgt>
                                        </p:tgtEl>
                                        <p:attrNameLst>
                                          <p:attrName>style.visibility</p:attrName>
                                        </p:attrNameLst>
                                      </p:cBhvr>
                                      <p:to>
                                        <p:strVal val="visible"/>
                                      </p:to>
                                    </p:set>
                                    <p:animEffect transition="in" filter="blinds(horizontal)">
                                      <p:cBhvr>
                                        <p:cTn id="12" dur="500"/>
                                        <p:tgtEl>
                                          <p:spTgt spid="32358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3589"/>
                                        </p:tgtEl>
                                        <p:attrNameLst>
                                          <p:attrName>style.visibility</p:attrName>
                                        </p:attrNameLst>
                                      </p:cBhvr>
                                      <p:to>
                                        <p:strVal val="visible"/>
                                      </p:to>
                                    </p:set>
                                    <p:animEffect transition="in" filter="blinds(horizontal)">
                                      <p:cBhvr>
                                        <p:cTn id="17" dur="500"/>
                                        <p:tgtEl>
                                          <p:spTgt spid="3235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3587">
                                            <p:txEl>
                                              <p:pRg st="5" end="5"/>
                                            </p:txEl>
                                          </p:spTgt>
                                        </p:tgtEl>
                                        <p:attrNameLst>
                                          <p:attrName>style.visibility</p:attrName>
                                        </p:attrNameLst>
                                      </p:cBhvr>
                                      <p:to>
                                        <p:strVal val="visible"/>
                                      </p:to>
                                    </p:set>
                                    <p:animEffect transition="in" filter="blinds(horizontal)">
                                      <p:cBhvr>
                                        <p:cTn id="22" dur="500"/>
                                        <p:tgtEl>
                                          <p:spTgt spid="32358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23587">
                                            <p:txEl>
                                              <p:pRg st="6" end="6"/>
                                            </p:txEl>
                                          </p:spTgt>
                                        </p:tgtEl>
                                        <p:attrNameLst>
                                          <p:attrName>style.visibility</p:attrName>
                                        </p:attrNameLst>
                                      </p:cBhvr>
                                      <p:to>
                                        <p:strVal val="visible"/>
                                      </p:to>
                                    </p:set>
                                    <p:animEffect transition="in" filter="blinds(horizontal)">
                                      <p:cBhvr>
                                        <p:cTn id="27" dur="500"/>
                                        <p:tgtEl>
                                          <p:spTgt spid="323587">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23587">
                                            <p:txEl>
                                              <p:pRg st="8" end="8"/>
                                            </p:txEl>
                                          </p:spTgt>
                                        </p:tgtEl>
                                        <p:attrNameLst>
                                          <p:attrName>style.visibility</p:attrName>
                                        </p:attrNameLst>
                                      </p:cBhvr>
                                      <p:to>
                                        <p:strVal val="visible"/>
                                      </p:to>
                                    </p:set>
                                    <p:animEffect transition="in" filter="blinds(horizontal)">
                                      <p:cBhvr>
                                        <p:cTn id="32" dur="500"/>
                                        <p:tgtEl>
                                          <p:spTgt spid="323587">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23587">
                                            <p:txEl>
                                              <p:pRg st="9" end="9"/>
                                            </p:txEl>
                                          </p:spTgt>
                                        </p:tgtEl>
                                        <p:attrNameLst>
                                          <p:attrName>style.visibility</p:attrName>
                                        </p:attrNameLst>
                                      </p:cBhvr>
                                      <p:to>
                                        <p:strVal val="visible"/>
                                      </p:to>
                                    </p:set>
                                    <p:animEffect transition="in" filter="blinds(horizontal)">
                                      <p:cBhvr>
                                        <p:cTn id="37" dur="500"/>
                                        <p:tgtEl>
                                          <p:spTgt spid="323587">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23587">
                                            <p:txEl>
                                              <p:pRg st="10" end="10"/>
                                            </p:txEl>
                                          </p:spTgt>
                                        </p:tgtEl>
                                        <p:attrNameLst>
                                          <p:attrName>style.visibility</p:attrName>
                                        </p:attrNameLst>
                                      </p:cBhvr>
                                      <p:to>
                                        <p:strVal val="visible"/>
                                      </p:to>
                                    </p:set>
                                    <p:animEffect transition="in" filter="blinds(horizontal)">
                                      <p:cBhvr>
                                        <p:cTn id="42" dur="500"/>
                                        <p:tgtEl>
                                          <p:spTgt spid="323587">
                                            <p:txEl>
                                              <p:pRg st="10" end="1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23587">
                                            <p:txEl>
                                              <p:pRg st="11" end="11"/>
                                            </p:txEl>
                                          </p:spTgt>
                                        </p:tgtEl>
                                        <p:attrNameLst>
                                          <p:attrName>style.visibility</p:attrName>
                                        </p:attrNameLst>
                                      </p:cBhvr>
                                      <p:to>
                                        <p:strVal val="visible"/>
                                      </p:to>
                                    </p:set>
                                    <p:animEffect transition="in" filter="blinds(horizontal)">
                                      <p:cBhvr>
                                        <p:cTn id="47" dur="500"/>
                                        <p:tgtEl>
                                          <p:spTgt spid="32358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a:extLst>
              <a:ext uri="{FF2B5EF4-FFF2-40B4-BE49-F238E27FC236}">
                <a16:creationId xmlns:a16="http://schemas.microsoft.com/office/drawing/2014/main" id="{53D669BE-7654-1F7D-607A-FF81C928954B}"/>
              </a:ext>
            </a:extLst>
          </p:cNvPr>
          <p:cNvSpPr>
            <a:spLocks noGrp="1" noChangeArrowheads="1"/>
          </p:cNvSpPr>
          <p:nvPr>
            <p:ph type="title"/>
          </p:nvPr>
        </p:nvSpPr>
        <p:spPr>
          <a:xfrm>
            <a:off x="436563" y="195263"/>
            <a:ext cx="7499350" cy="422275"/>
          </a:xfrm>
        </p:spPr>
        <p:txBody>
          <a:bodyPr/>
          <a:lstStyle/>
          <a:p>
            <a:r>
              <a:rPr lang="zh-CN" altLang="en-US">
                <a:ea typeface="宋体" panose="02010600030101010101" pitchFamily="2" charset="-122"/>
              </a:rPr>
              <a:t>回顾：异常和中断的处理</a:t>
            </a:r>
          </a:p>
        </p:txBody>
      </p:sp>
      <p:sp>
        <p:nvSpPr>
          <p:cNvPr id="420867" name="Rectangle 3">
            <a:extLst>
              <a:ext uri="{FF2B5EF4-FFF2-40B4-BE49-F238E27FC236}">
                <a16:creationId xmlns:a16="http://schemas.microsoft.com/office/drawing/2014/main" id="{FC7B9D74-6638-8821-237E-4C03687A6DE9}"/>
              </a:ext>
            </a:extLst>
          </p:cNvPr>
          <p:cNvSpPr>
            <a:spLocks noGrp="1" noChangeArrowheads="1"/>
          </p:cNvSpPr>
          <p:nvPr>
            <p:ph idx="1"/>
          </p:nvPr>
        </p:nvSpPr>
        <p:spPr>
          <a:xfrm>
            <a:off x="163513" y="839788"/>
            <a:ext cx="8732837" cy="5378450"/>
          </a:xfrm>
        </p:spPr>
        <p:txBody>
          <a:bodyPr/>
          <a:lstStyle/>
          <a:p>
            <a:pPr>
              <a:lnSpc>
                <a:spcPct val="120000"/>
              </a:lnSpc>
              <a:spcBef>
                <a:spcPct val="20000"/>
              </a:spcBef>
            </a:pPr>
            <a:r>
              <a:rPr lang="zh-CN" altLang="en-US" sz="2000">
                <a:latin typeface="微软雅黑" panose="020B0503020204020204" pitchFamily="34" charset="-122"/>
                <a:ea typeface="微软雅黑" panose="020B0503020204020204" pitchFamily="34" charset="-122"/>
              </a:rPr>
              <a:t>程序执行过程中</a:t>
            </a: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会遇到一些特殊情况，使正在执行的程序被“中断”</a:t>
            </a:r>
          </a:p>
          <a:p>
            <a:pPr lvl="1">
              <a:lnSpc>
                <a:spcPct val="120000"/>
              </a:lnSpc>
              <a:spcBef>
                <a:spcPct val="20000"/>
              </a:spcBef>
            </a:pPr>
            <a:r>
              <a:rPr lang="zh-CN" altLang="en-US" sz="2000">
                <a:latin typeface="微软雅黑" panose="020B0503020204020204" pitchFamily="34" charset="-122"/>
                <a:ea typeface="微软雅黑" panose="020B0503020204020204" pitchFamily="34" charset="-122"/>
              </a:rPr>
              <a:t>此时，</a:t>
            </a: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中止原来正在执行的程序，转到处理异常情况或特殊事件的程序去执行，执行后再返回到原被中止的程序处</a:t>
            </a:r>
            <a:r>
              <a:rPr lang="zh-CN" altLang="en-US" sz="2000">
                <a:solidFill>
                  <a:schemeClr val="accent1"/>
                </a:solidFill>
                <a:latin typeface="微软雅黑" panose="020B0503020204020204" pitchFamily="34" charset="-122"/>
                <a:ea typeface="微软雅黑" panose="020B0503020204020204" pitchFamily="34" charset="-122"/>
              </a:rPr>
              <a:t>（断点）</a:t>
            </a:r>
            <a:r>
              <a:rPr lang="zh-CN" altLang="en-US" sz="2000">
                <a:latin typeface="微软雅黑" panose="020B0503020204020204" pitchFamily="34" charset="-122"/>
                <a:ea typeface="微软雅黑" panose="020B0503020204020204" pitchFamily="34" charset="-122"/>
              </a:rPr>
              <a:t>继续执行</a:t>
            </a:r>
          </a:p>
          <a:p>
            <a:pPr>
              <a:lnSpc>
                <a:spcPct val="120000"/>
              </a:lnSpc>
              <a:spcBef>
                <a:spcPct val="20000"/>
              </a:spcBef>
            </a:pPr>
            <a:r>
              <a:rPr lang="zh-CN" altLang="en-US" sz="2000">
                <a:latin typeface="微软雅黑" panose="020B0503020204020204" pitchFamily="34" charset="-122"/>
                <a:ea typeface="微软雅黑" panose="020B0503020204020204" pitchFamily="34" charset="-122"/>
              </a:rPr>
              <a:t>程序执行被 “中断” 的事件有两类</a:t>
            </a:r>
          </a:p>
          <a:p>
            <a:pPr lvl="1">
              <a:lnSpc>
                <a:spcPct val="120000"/>
              </a:lnSpc>
              <a:spcBef>
                <a:spcPct val="20000"/>
              </a:spcBef>
            </a:pPr>
            <a:r>
              <a:rPr lang="zh-CN" altLang="en-US" sz="2000">
                <a:latin typeface="微软雅黑" panose="020B0503020204020204" pitchFamily="34" charset="-122"/>
                <a:ea typeface="微软雅黑" panose="020B0503020204020204" pitchFamily="34" charset="-122"/>
              </a:rPr>
              <a:t>内部“异常”：在</a:t>
            </a: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内部发生的意外事件或特殊事件</a:t>
            </a:r>
          </a:p>
          <a:p>
            <a:pPr lvl="2">
              <a:lnSpc>
                <a:spcPct val="120000"/>
              </a:lnSpc>
              <a:spcBef>
                <a:spcPct val="20000"/>
              </a:spcBef>
              <a:buFontTx/>
              <a:buNone/>
            </a:pPr>
            <a:r>
              <a:rPr lang="zh-CN" altLang="en-US" sz="2000">
                <a:latin typeface="微软雅黑" panose="020B0503020204020204" pitchFamily="34" charset="-122"/>
                <a:ea typeface="微软雅黑" panose="020B0503020204020204" pitchFamily="34" charset="-122"/>
              </a:rPr>
              <a:t>按发生原因分为</a:t>
            </a:r>
            <a:r>
              <a:rPr lang="zh-CN" altLang="en-US" sz="2000">
                <a:solidFill>
                  <a:schemeClr val="accent1"/>
                </a:solidFill>
                <a:latin typeface="微软雅黑" panose="020B0503020204020204" pitchFamily="34" charset="-122"/>
                <a:ea typeface="微软雅黑" panose="020B0503020204020204" pitchFamily="34" charset="-122"/>
              </a:rPr>
              <a:t>硬故障中断</a:t>
            </a:r>
            <a:r>
              <a:rPr lang="zh-CN" altLang="en-US" sz="2000">
                <a:latin typeface="微软雅黑" panose="020B0503020204020204" pitchFamily="34" charset="-122"/>
                <a:ea typeface="微软雅黑" panose="020B0503020204020204" pitchFamily="34" charset="-122"/>
              </a:rPr>
              <a:t>和</a:t>
            </a:r>
            <a:r>
              <a:rPr lang="zh-CN" altLang="en-US" sz="2000">
                <a:solidFill>
                  <a:schemeClr val="accent1"/>
                </a:solidFill>
                <a:latin typeface="微软雅黑" panose="020B0503020204020204" pitchFamily="34" charset="-122"/>
                <a:ea typeface="微软雅黑" panose="020B0503020204020204" pitchFamily="34" charset="-122"/>
              </a:rPr>
              <a:t>程序性中断</a:t>
            </a:r>
            <a:r>
              <a:rPr lang="zh-CN" altLang="en-US" sz="2000">
                <a:latin typeface="微软雅黑" panose="020B0503020204020204" pitchFamily="34" charset="-122"/>
                <a:ea typeface="微软雅黑" panose="020B0503020204020204" pitchFamily="34" charset="-122"/>
              </a:rPr>
              <a:t>两类</a:t>
            </a:r>
          </a:p>
          <a:p>
            <a:pPr lvl="2">
              <a:lnSpc>
                <a:spcPct val="120000"/>
              </a:lnSpc>
              <a:spcBef>
                <a:spcPct val="20000"/>
              </a:spcBef>
              <a:buFontTx/>
              <a:buNone/>
            </a:pPr>
            <a:r>
              <a:rPr lang="zh-CN" altLang="en-US" sz="2000">
                <a:solidFill>
                  <a:schemeClr val="accent1"/>
                </a:solidFill>
                <a:latin typeface="微软雅黑" panose="020B0503020204020204" pitchFamily="34" charset="-122"/>
                <a:ea typeface="微软雅黑" panose="020B0503020204020204" pitchFamily="34" charset="-122"/>
              </a:rPr>
              <a:t>硬故障中断</a:t>
            </a:r>
            <a:r>
              <a:rPr lang="zh-CN" altLang="en-US" sz="2000">
                <a:solidFill>
                  <a:srgbClr val="006600"/>
                </a:solidFill>
                <a:latin typeface="微软雅黑" panose="020B0503020204020204" pitchFamily="34" charset="-122"/>
                <a:ea typeface="微软雅黑" panose="020B0503020204020204" pitchFamily="34" charset="-122"/>
              </a:rPr>
              <a:t>：如电源掉电、硬件线路故障等</a:t>
            </a:r>
          </a:p>
          <a:p>
            <a:pPr lvl="2">
              <a:lnSpc>
                <a:spcPct val="120000"/>
              </a:lnSpc>
              <a:spcBef>
                <a:spcPct val="20000"/>
              </a:spcBef>
              <a:buFontTx/>
              <a:buNone/>
            </a:pPr>
            <a:r>
              <a:rPr lang="zh-CN" altLang="en-US" sz="2000">
                <a:solidFill>
                  <a:schemeClr val="accent1"/>
                </a:solidFill>
                <a:latin typeface="微软雅黑" panose="020B0503020204020204" pitchFamily="34" charset="-122"/>
                <a:ea typeface="微软雅黑" panose="020B0503020204020204" pitchFamily="34" charset="-122"/>
              </a:rPr>
              <a:t>程序性中断</a:t>
            </a:r>
            <a:r>
              <a:rPr lang="zh-CN" altLang="en-US" sz="2000">
                <a:solidFill>
                  <a:srgbClr val="00CC00"/>
                </a:solidFill>
                <a:latin typeface="微软雅黑" panose="020B0503020204020204" pitchFamily="34" charset="-122"/>
                <a:ea typeface="微软雅黑" panose="020B0503020204020204" pitchFamily="34" charset="-122"/>
              </a:rPr>
              <a:t>：</a:t>
            </a:r>
            <a:r>
              <a:rPr lang="zh-CN" altLang="en-US" sz="2000">
                <a:solidFill>
                  <a:srgbClr val="006600"/>
                </a:solidFill>
                <a:latin typeface="微软雅黑" panose="020B0503020204020204" pitchFamily="34" charset="-122"/>
                <a:ea typeface="微软雅黑" panose="020B0503020204020204" pitchFamily="34" charset="-122"/>
              </a:rPr>
              <a:t>执行某条指令时发生的“例外</a:t>
            </a:r>
            <a:r>
              <a:rPr lang="en-US" altLang="zh-CN" sz="2000">
                <a:solidFill>
                  <a:srgbClr val="006600"/>
                </a:solidFill>
                <a:latin typeface="微软雅黑" panose="020B0503020204020204" pitchFamily="34" charset="-122"/>
                <a:ea typeface="微软雅黑" panose="020B0503020204020204" pitchFamily="34" charset="-122"/>
              </a:rPr>
              <a:t>(Exception)”</a:t>
            </a:r>
            <a:r>
              <a:rPr lang="zh-CN" altLang="en-US" sz="2000">
                <a:solidFill>
                  <a:srgbClr val="006600"/>
                </a:solidFill>
                <a:latin typeface="微软雅黑" panose="020B0503020204020204" pitchFamily="34" charset="-122"/>
                <a:ea typeface="微软雅黑" panose="020B0503020204020204" pitchFamily="34" charset="-122"/>
              </a:rPr>
              <a:t>，如溢出、缺页、越界、越权、非法指令、除数为</a:t>
            </a:r>
            <a:r>
              <a:rPr lang="en-US" altLang="zh-CN" sz="2000">
                <a:solidFill>
                  <a:srgbClr val="006600"/>
                </a:solidFill>
                <a:latin typeface="微软雅黑" panose="020B0503020204020204" pitchFamily="34" charset="-122"/>
                <a:ea typeface="微软雅黑" panose="020B0503020204020204" pitchFamily="34" charset="-122"/>
              </a:rPr>
              <a:t>0</a:t>
            </a:r>
            <a:r>
              <a:rPr lang="zh-CN" altLang="en-US" sz="2000">
                <a:solidFill>
                  <a:srgbClr val="006600"/>
                </a:solidFill>
                <a:latin typeface="微软雅黑" panose="020B0503020204020204" pitchFamily="34" charset="-122"/>
                <a:ea typeface="微软雅黑" panose="020B0503020204020204" pitchFamily="34" charset="-122"/>
              </a:rPr>
              <a:t>、堆栈溢出、访问超时、断点设置、单步、系统调用等</a:t>
            </a:r>
          </a:p>
          <a:p>
            <a:pPr lvl="1">
              <a:lnSpc>
                <a:spcPct val="120000"/>
              </a:lnSpc>
              <a:spcBef>
                <a:spcPct val="20000"/>
              </a:spcBef>
            </a:pPr>
            <a:r>
              <a:rPr lang="zh-CN" altLang="en-US" sz="2000">
                <a:latin typeface="微软雅黑" panose="020B0503020204020204" pitchFamily="34" charset="-122"/>
                <a:ea typeface="微软雅黑" panose="020B0503020204020204" pitchFamily="34" charset="-122"/>
              </a:rPr>
              <a:t>外部“中断”：在</a:t>
            </a: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外部发生的特殊事件</a:t>
            </a:r>
            <a:r>
              <a:rPr lang="zh-CN" altLang="en-US" sz="2000">
                <a:solidFill>
                  <a:schemeClr val="accent1"/>
                </a:solidFill>
                <a:latin typeface="微软雅黑" panose="020B0503020204020204" pitchFamily="34" charset="-122"/>
                <a:ea typeface="微软雅黑" panose="020B0503020204020204" pitchFamily="34" charset="-122"/>
              </a:rPr>
              <a:t>，通过“中断请求”信号</a:t>
            </a:r>
            <a:r>
              <a:rPr lang="zh-CN" altLang="en-US" sz="2000">
                <a:latin typeface="微软雅黑" panose="020B0503020204020204" pitchFamily="34" charset="-122"/>
                <a:ea typeface="微软雅黑" panose="020B0503020204020204" pitchFamily="34" charset="-122"/>
              </a:rPr>
              <a:t>向</a:t>
            </a: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请求处理。</a:t>
            </a:r>
            <a:r>
              <a:rPr lang="zh-CN" altLang="en-US" sz="2000">
                <a:solidFill>
                  <a:srgbClr val="006600"/>
                </a:solidFill>
                <a:latin typeface="微软雅黑" panose="020B0503020204020204" pitchFamily="34" charset="-122"/>
                <a:ea typeface="微软雅黑" panose="020B0503020204020204" pitchFamily="34" charset="-122"/>
              </a:rPr>
              <a:t>如实时钟、控制台、打印机缺纸、外设准备好、采样计时到、</a:t>
            </a:r>
            <a:r>
              <a:rPr lang="en-US" altLang="zh-CN" sz="2000">
                <a:solidFill>
                  <a:srgbClr val="006600"/>
                </a:solidFill>
                <a:latin typeface="微软雅黑" panose="020B0503020204020204" pitchFamily="34" charset="-122"/>
                <a:ea typeface="微软雅黑" panose="020B0503020204020204" pitchFamily="34" charset="-122"/>
              </a:rPr>
              <a:t>DMA</a:t>
            </a:r>
            <a:r>
              <a:rPr lang="zh-CN" altLang="en-US" sz="2000">
                <a:solidFill>
                  <a:srgbClr val="006600"/>
                </a:solidFill>
                <a:latin typeface="微软雅黑" panose="020B0503020204020204" pitchFamily="34" charset="-122"/>
                <a:ea typeface="微软雅黑" panose="020B0503020204020204" pitchFamily="34" charset="-122"/>
              </a:rPr>
              <a:t>传输结束等。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0867">
                                            <p:txEl>
                                              <p:pRg st="1" end="1"/>
                                            </p:txEl>
                                          </p:spTgt>
                                        </p:tgtEl>
                                        <p:attrNameLst>
                                          <p:attrName>style.visibility</p:attrName>
                                        </p:attrNameLst>
                                      </p:cBhvr>
                                      <p:to>
                                        <p:strVal val="visible"/>
                                      </p:to>
                                    </p:set>
                                    <p:animEffect transition="in" filter="blinds(horizontal)">
                                      <p:cBhvr>
                                        <p:cTn id="7" dur="500"/>
                                        <p:tgtEl>
                                          <p:spTgt spid="4208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0867">
                                            <p:txEl>
                                              <p:pRg st="3" end="3"/>
                                            </p:txEl>
                                          </p:spTgt>
                                        </p:tgtEl>
                                        <p:attrNameLst>
                                          <p:attrName>style.visibility</p:attrName>
                                        </p:attrNameLst>
                                      </p:cBhvr>
                                      <p:to>
                                        <p:strVal val="visible"/>
                                      </p:to>
                                    </p:set>
                                    <p:animEffect transition="in" filter="blinds(horizontal)">
                                      <p:cBhvr>
                                        <p:cTn id="12" dur="500"/>
                                        <p:tgtEl>
                                          <p:spTgt spid="42086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0867">
                                            <p:txEl>
                                              <p:pRg st="4" end="4"/>
                                            </p:txEl>
                                          </p:spTgt>
                                        </p:tgtEl>
                                        <p:attrNameLst>
                                          <p:attrName>style.visibility</p:attrName>
                                        </p:attrNameLst>
                                      </p:cBhvr>
                                      <p:to>
                                        <p:strVal val="visible"/>
                                      </p:to>
                                    </p:set>
                                    <p:animEffect transition="in" filter="blinds(horizontal)">
                                      <p:cBhvr>
                                        <p:cTn id="17" dur="500"/>
                                        <p:tgtEl>
                                          <p:spTgt spid="42086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0867">
                                            <p:txEl>
                                              <p:pRg st="5" end="5"/>
                                            </p:txEl>
                                          </p:spTgt>
                                        </p:tgtEl>
                                        <p:attrNameLst>
                                          <p:attrName>style.visibility</p:attrName>
                                        </p:attrNameLst>
                                      </p:cBhvr>
                                      <p:to>
                                        <p:strVal val="visible"/>
                                      </p:to>
                                    </p:set>
                                    <p:animEffect transition="in" filter="blinds(horizontal)">
                                      <p:cBhvr>
                                        <p:cTn id="22" dur="500"/>
                                        <p:tgtEl>
                                          <p:spTgt spid="42086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0867">
                                            <p:txEl>
                                              <p:pRg st="6" end="6"/>
                                            </p:txEl>
                                          </p:spTgt>
                                        </p:tgtEl>
                                        <p:attrNameLst>
                                          <p:attrName>style.visibility</p:attrName>
                                        </p:attrNameLst>
                                      </p:cBhvr>
                                      <p:to>
                                        <p:strVal val="visible"/>
                                      </p:to>
                                    </p:set>
                                    <p:animEffect transition="in" filter="blinds(horizontal)">
                                      <p:cBhvr>
                                        <p:cTn id="27" dur="500"/>
                                        <p:tgtEl>
                                          <p:spTgt spid="420867">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20867">
                                            <p:txEl>
                                              <p:pRg st="7" end="7"/>
                                            </p:txEl>
                                          </p:spTgt>
                                        </p:tgtEl>
                                        <p:attrNameLst>
                                          <p:attrName>style.visibility</p:attrName>
                                        </p:attrNameLst>
                                      </p:cBhvr>
                                      <p:to>
                                        <p:strVal val="visible"/>
                                      </p:to>
                                    </p:set>
                                    <p:animEffect transition="in" filter="blinds(horizontal)">
                                      <p:cBhvr>
                                        <p:cTn id="32" dur="500"/>
                                        <p:tgtEl>
                                          <p:spTgt spid="4208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a:extLst>
              <a:ext uri="{FF2B5EF4-FFF2-40B4-BE49-F238E27FC236}">
                <a16:creationId xmlns:a16="http://schemas.microsoft.com/office/drawing/2014/main" id="{C3AD5602-8E01-8AA1-7AC1-B44F6961EE4C}"/>
              </a:ext>
            </a:extLst>
          </p:cNvPr>
          <p:cNvSpPr>
            <a:spLocks noGrp="1" noChangeArrowheads="1"/>
          </p:cNvSpPr>
          <p:nvPr>
            <p:ph type="title"/>
          </p:nvPr>
        </p:nvSpPr>
        <p:spPr/>
        <p:txBody>
          <a:bodyPr/>
          <a:lstStyle/>
          <a:p>
            <a:r>
              <a:rPr lang="zh-CN" altLang="en-US">
                <a:ea typeface="宋体" panose="02010600030101010101" pitchFamily="2" charset="-122"/>
              </a:rPr>
              <a:t>回顾：处理器中的异常处理机制</a:t>
            </a:r>
          </a:p>
        </p:txBody>
      </p:sp>
      <p:sp>
        <p:nvSpPr>
          <p:cNvPr id="338949" name="Rectangle 5">
            <a:extLst>
              <a:ext uri="{FF2B5EF4-FFF2-40B4-BE49-F238E27FC236}">
                <a16:creationId xmlns:a16="http://schemas.microsoft.com/office/drawing/2014/main" id="{5FD2771B-AEA3-C7F6-A0A1-E99739164F79}"/>
              </a:ext>
            </a:extLst>
          </p:cNvPr>
          <p:cNvSpPr>
            <a:spLocks noChangeArrowheads="1"/>
          </p:cNvSpPr>
          <p:nvPr/>
        </p:nvSpPr>
        <p:spPr bwMode="auto">
          <a:xfrm>
            <a:off x="117475" y="725488"/>
            <a:ext cx="8915400" cy="564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sz="1600" b="1">
                <a:solidFill>
                  <a:schemeClr val="tx1"/>
                </a:solidFill>
                <a:latin typeface="Arial" panose="020B0604020202020204" pitchFamily="34" charset="0"/>
              </a:defRPr>
            </a:lvl1pPr>
            <a:lvl2pPr marL="952500" indent="-495300">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lnSpc>
                <a:spcPts val="2900"/>
              </a:lnSpc>
              <a:spcBef>
                <a:spcPct val="15000"/>
              </a:spcBef>
              <a:buSzPct val="75000"/>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rPr>
              <a:t>检测到异常时，处理器必须进行以下基本处理：</a:t>
            </a:r>
          </a:p>
          <a:p>
            <a:pPr eaLnBrk="0" hangingPunct="0">
              <a:lnSpc>
                <a:spcPts val="2900"/>
              </a:lnSpc>
              <a:spcBef>
                <a:spcPct val="15000"/>
              </a:spcBef>
              <a:buSzPct val="75000"/>
              <a:buFont typeface="Wingdings" panose="05000000000000000000" pitchFamily="2" charset="2"/>
              <a:buNone/>
            </a:pPr>
            <a:r>
              <a:rPr lang="en-US" altLang="zh-CN" sz="2000">
                <a:latin typeface="微软雅黑" panose="020B0503020204020204" pitchFamily="34" charset="-122"/>
                <a:ea typeface="微软雅黑" panose="020B0503020204020204" pitchFamily="34" charset="-122"/>
              </a:rPr>
              <a:t>① </a:t>
            </a:r>
            <a:r>
              <a:rPr lang="zh-CN" altLang="en-US" sz="2000">
                <a:latin typeface="微软雅黑" panose="020B0503020204020204" pitchFamily="34" charset="-122"/>
                <a:ea typeface="微软雅黑" panose="020B0503020204020204" pitchFamily="34" charset="-122"/>
              </a:rPr>
              <a:t>关中断（“中断</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异常允许”状态位清</a:t>
            </a:r>
            <a:r>
              <a:rPr lang="en-US" altLang="zh-CN" sz="2000">
                <a:latin typeface="微软雅黑" panose="020B0503020204020204" pitchFamily="34" charset="-122"/>
                <a:ea typeface="微软雅黑" panose="020B0503020204020204" pitchFamily="34" charset="-122"/>
              </a:rPr>
              <a:t>0</a:t>
            </a:r>
            <a:r>
              <a:rPr lang="zh-CN" altLang="en-US" sz="2000">
                <a:latin typeface="微软雅黑" panose="020B0503020204020204" pitchFamily="34" charset="-122"/>
                <a:ea typeface="微软雅黑" panose="020B0503020204020204" pitchFamily="34" charset="-122"/>
              </a:rPr>
              <a:t>）：</a:t>
            </a:r>
            <a:r>
              <a:rPr lang="zh-CN" altLang="en-US" sz="2000">
                <a:solidFill>
                  <a:srgbClr val="A50021"/>
                </a:solidFill>
                <a:latin typeface="微软雅黑" panose="020B0503020204020204" pitchFamily="34" charset="-122"/>
                <a:ea typeface="微软雅黑" panose="020B0503020204020204" pitchFamily="34" charset="-122"/>
              </a:rPr>
              <a:t>使处理器处于“禁止中断”状态，以防止新异常</a:t>
            </a:r>
            <a:r>
              <a:rPr lang="en-US" altLang="zh-CN" sz="2000">
                <a:solidFill>
                  <a:srgbClr val="A50021"/>
                </a:solidFill>
                <a:latin typeface="微软雅黑" panose="020B0503020204020204" pitchFamily="34" charset="-122"/>
                <a:ea typeface="微软雅黑" panose="020B0503020204020204" pitchFamily="34" charset="-122"/>
              </a:rPr>
              <a:t>(</a:t>
            </a:r>
            <a:r>
              <a:rPr lang="zh-CN" altLang="en-US" sz="2000">
                <a:solidFill>
                  <a:srgbClr val="A50021"/>
                </a:solidFill>
                <a:latin typeface="微软雅黑" panose="020B0503020204020204" pitchFamily="34" charset="-122"/>
                <a:ea typeface="微软雅黑" panose="020B0503020204020204" pitchFamily="34" charset="-122"/>
              </a:rPr>
              <a:t>或中断</a:t>
            </a:r>
            <a:r>
              <a:rPr lang="en-US" altLang="zh-CN" sz="2000">
                <a:solidFill>
                  <a:srgbClr val="A50021"/>
                </a:solidFill>
                <a:latin typeface="微软雅黑" panose="020B0503020204020204" pitchFamily="34" charset="-122"/>
                <a:ea typeface="微软雅黑" panose="020B0503020204020204" pitchFamily="34" charset="-122"/>
              </a:rPr>
              <a:t>)</a:t>
            </a:r>
            <a:r>
              <a:rPr lang="zh-CN" altLang="en-US" sz="2000">
                <a:solidFill>
                  <a:srgbClr val="A50021"/>
                </a:solidFill>
                <a:latin typeface="微软雅黑" panose="020B0503020204020204" pitchFamily="34" charset="-122"/>
                <a:ea typeface="微软雅黑" panose="020B0503020204020204" pitchFamily="34" charset="-122"/>
              </a:rPr>
              <a:t>破坏</a:t>
            </a:r>
            <a:r>
              <a:rPr lang="zh-CN" altLang="en-US" sz="2000">
                <a:solidFill>
                  <a:schemeClr val="accent1"/>
                </a:solidFill>
                <a:latin typeface="微软雅黑" panose="020B0503020204020204" pitchFamily="34" charset="-122"/>
                <a:ea typeface="微软雅黑" panose="020B0503020204020204" pitchFamily="34" charset="-122"/>
              </a:rPr>
              <a:t>断点、程序状态</a:t>
            </a:r>
            <a:r>
              <a:rPr lang="zh-CN" altLang="en-US" sz="2000">
                <a:solidFill>
                  <a:srgbClr val="A50021"/>
                </a:solidFill>
                <a:latin typeface="微软雅黑" panose="020B0503020204020204" pitchFamily="34" charset="-122"/>
                <a:ea typeface="微软雅黑" panose="020B0503020204020204" pitchFamily="34" charset="-122"/>
              </a:rPr>
              <a:t>和</a:t>
            </a:r>
            <a:r>
              <a:rPr lang="zh-CN" altLang="en-US" sz="2000">
                <a:solidFill>
                  <a:schemeClr val="accent1"/>
                </a:solidFill>
                <a:latin typeface="微软雅黑" panose="020B0503020204020204" pitchFamily="34" charset="-122"/>
                <a:ea typeface="微软雅黑" panose="020B0503020204020204" pitchFamily="34" charset="-122"/>
              </a:rPr>
              <a:t>现场</a:t>
            </a:r>
            <a:r>
              <a:rPr lang="zh-CN" altLang="en-US" sz="2000">
                <a:solidFill>
                  <a:schemeClr val="accent2"/>
                </a:solidFill>
                <a:latin typeface="微软雅黑" panose="020B0503020204020204" pitchFamily="34" charset="-122"/>
                <a:ea typeface="微软雅黑" panose="020B0503020204020204" pitchFamily="34" charset="-122"/>
              </a:rPr>
              <a:t>（现场指通用寄存器的值）。</a:t>
            </a:r>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lnSpc>
                <a:spcPts val="2900"/>
              </a:lnSpc>
              <a:spcBef>
                <a:spcPct val="15000"/>
              </a:spcBef>
              <a:buSzPct val="75000"/>
              <a:buFont typeface="Wingdings" panose="05000000000000000000" pitchFamily="2" charset="2"/>
              <a:buNone/>
            </a:pPr>
            <a:r>
              <a:rPr lang="en-US" altLang="zh-CN" sz="2000">
                <a:latin typeface="微软雅黑" panose="020B0503020204020204" pitchFamily="34" charset="-122"/>
                <a:ea typeface="微软雅黑" panose="020B0503020204020204" pitchFamily="34" charset="-122"/>
              </a:rPr>
              <a:t>② </a:t>
            </a:r>
            <a:r>
              <a:rPr lang="zh-CN" altLang="en-US" sz="2000">
                <a:latin typeface="微软雅黑" panose="020B0503020204020204" pitchFamily="34" charset="-122"/>
                <a:ea typeface="微软雅黑" panose="020B0503020204020204" pitchFamily="34" charset="-122"/>
              </a:rPr>
              <a:t>保护断点和程序状态：</a:t>
            </a:r>
            <a:r>
              <a:rPr lang="zh-CN" altLang="en-US" sz="2000">
                <a:solidFill>
                  <a:srgbClr val="A50021"/>
                </a:solidFill>
                <a:latin typeface="微软雅黑" panose="020B0503020204020204" pitchFamily="34" charset="-122"/>
                <a:ea typeface="微软雅黑" panose="020B0503020204020204" pitchFamily="34" charset="-122"/>
              </a:rPr>
              <a:t>将断点和程序状态保存到堆栈或特殊寄存器中。即：</a:t>
            </a:r>
          </a:p>
          <a:p>
            <a:pPr lvl="1" eaLnBrk="0" hangingPunct="0">
              <a:lnSpc>
                <a:spcPts val="2900"/>
              </a:lnSpc>
              <a:spcBef>
                <a:spcPct val="15000"/>
              </a:spcBef>
            </a:pPr>
            <a:r>
              <a:rPr lang="en-US" altLang="zh-CN" sz="2000">
                <a:solidFill>
                  <a:schemeClr val="accent2"/>
                </a:solidFill>
                <a:latin typeface="微软雅黑" panose="020B0503020204020204" pitchFamily="34" charset="-122"/>
                <a:ea typeface="微软雅黑" panose="020B0503020204020204" pitchFamily="34" charset="-122"/>
              </a:rPr>
              <a:t>PC→</a:t>
            </a:r>
            <a:r>
              <a:rPr lang="zh-CN" altLang="en-US" sz="2000">
                <a:solidFill>
                  <a:schemeClr val="accent2"/>
                </a:solidFill>
                <a:latin typeface="微软雅黑" panose="020B0503020204020204" pitchFamily="34" charset="-122"/>
                <a:ea typeface="微软雅黑" panose="020B0503020204020204" pitchFamily="34" charset="-122"/>
              </a:rPr>
              <a:t>栈 或 </a:t>
            </a:r>
            <a:r>
              <a:rPr lang="zh-CN" altLang="en-US" sz="2000">
                <a:solidFill>
                  <a:srgbClr val="006600"/>
                </a:solidFill>
                <a:latin typeface="微软雅黑" panose="020B0503020204020204" pitchFamily="34" charset="-122"/>
                <a:ea typeface="微软雅黑" panose="020B0503020204020204" pitchFamily="34" charset="-122"/>
              </a:rPr>
              <a:t>专门存放断点的寄存器。</a:t>
            </a:r>
            <a:r>
              <a:rPr lang="zh-CN" altLang="en-US" sz="2000">
                <a:solidFill>
                  <a:schemeClr val="accent2"/>
                </a:solidFill>
                <a:latin typeface="微软雅黑" panose="020B0503020204020204" pitchFamily="34" charset="-122"/>
                <a:ea typeface="微软雅黑" panose="020B0503020204020204" pitchFamily="34" charset="-122"/>
              </a:rPr>
              <a:t>如，</a:t>
            </a:r>
            <a:r>
              <a:rPr lang="en-US" altLang="zh-CN" sz="2000">
                <a:solidFill>
                  <a:schemeClr val="accent2"/>
                </a:solidFill>
                <a:latin typeface="微软雅黑" panose="020B0503020204020204" pitchFamily="34" charset="-122"/>
                <a:ea typeface="微软雅黑" panose="020B0503020204020204" pitchFamily="34" charset="-122"/>
              </a:rPr>
              <a:t>RISC-V</a:t>
            </a:r>
            <a:r>
              <a:rPr lang="zh-CN" altLang="en-US" sz="2000">
                <a:solidFill>
                  <a:schemeClr val="accent2"/>
                </a:solidFill>
                <a:latin typeface="微软雅黑" panose="020B0503020204020204" pitchFamily="34" charset="-122"/>
                <a:ea typeface="微软雅黑" panose="020B0503020204020204" pitchFamily="34" charset="-122"/>
              </a:rPr>
              <a:t>用专门的</a:t>
            </a:r>
            <a:r>
              <a:rPr lang="en-US" altLang="zh-CN" sz="2000">
                <a:solidFill>
                  <a:schemeClr val="accent2"/>
                </a:solidFill>
                <a:latin typeface="微软雅黑" panose="020B0503020204020204" pitchFamily="34" charset="-122"/>
                <a:ea typeface="微软雅黑" panose="020B0503020204020204" pitchFamily="34" charset="-122"/>
              </a:rPr>
              <a:t>mepc</a:t>
            </a:r>
            <a:r>
              <a:rPr lang="zh-CN" altLang="en-US" sz="2000">
                <a:solidFill>
                  <a:schemeClr val="accent2"/>
                </a:solidFill>
                <a:latin typeface="微软雅黑" panose="020B0503020204020204" pitchFamily="34" charset="-122"/>
                <a:ea typeface="微软雅黑" panose="020B0503020204020204" pitchFamily="34" charset="-122"/>
              </a:rPr>
              <a:t>或</a:t>
            </a:r>
            <a:r>
              <a:rPr lang="en-US" altLang="zh-CN" sz="2000">
                <a:solidFill>
                  <a:schemeClr val="accent2"/>
                </a:solidFill>
                <a:latin typeface="微软雅黑" panose="020B0503020204020204" pitchFamily="34" charset="-122"/>
                <a:ea typeface="微软雅黑" panose="020B0503020204020204" pitchFamily="34" charset="-122"/>
              </a:rPr>
              <a:t>sepc</a:t>
            </a:r>
            <a:r>
              <a:rPr lang="zh-CN" altLang="en-US" sz="2000">
                <a:solidFill>
                  <a:schemeClr val="accent2"/>
                </a:solidFill>
                <a:latin typeface="微软雅黑" panose="020B0503020204020204" pitchFamily="34" charset="-122"/>
                <a:ea typeface="微软雅黑" panose="020B0503020204020204" pitchFamily="34" charset="-122"/>
              </a:rPr>
              <a:t>寄存器存放断点，</a:t>
            </a:r>
            <a:r>
              <a:rPr lang="en-US" altLang="zh-CN" sz="2000">
                <a:solidFill>
                  <a:schemeClr val="accent2"/>
                </a:solidFill>
                <a:latin typeface="微软雅黑" panose="020B0503020204020204" pitchFamily="34" charset="-122"/>
                <a:ea typeface="微软雅黑" panose="020B0503020204020204" pitchFamily="34" charset="-122"/>
              </a:rPr>
              <a:t>MIPS</a:t>
            </a:r>
            <a:r>
              <a:rPr lang="zh-CN" altLang="en-US" sz="2000">
                <a:solidFill>
                  <a:schemeClr val="accent2"/>
                </a:solidFill>
                <a:latin typeface="微软雅黑" panose="020B0503020204020204" pitchFamily="34" charset="-122"/>
                <a:ea typeface="微软雅黑" panose="020B0503020204020204" pitchFamily="34" charset="-122"/>
              </a:rPr>
              <a:t>用专门的</a:t>
            </a:r>
            <a:r>
              <a:rPr lang="en-US" altLang="zh-CN" sz="2000">
                <a:solidFill>
                  <a:schemeClr val="accent2"/>
                </a:solidFill>
                <a:latin typeface="微软雅黑" panose="020B0503020204020204" pitchFamily="34" charset="-122"/>
                <a:ea typeface="微软雅黑" panose="020B0503020204020204" pitchFamily="34" charset="-122"/>
              </a:rPr>
              <a:t>EPC</a:t>
            </a:r>
            <a:r>
              <a:rPr lang="zh-CN" altLang="en-US" sz="2000">
                <a:solidFill>
                  <a:schemeClr val="accent2"/>
                </a:solidFill>
                <a:latin typeface="微软雅黑" panose="020B0503020204020204" pitchFamily="34" charset="-122"/>
                <a:ea typeface="微软雅黑" panose="020B0503020204020204" pitchFamily="34" charset="-122"/>
              </a:rPr>
              <a:t>寄存器存放断点；而</a:t>
            </a:r>
            <a:r>
              <a:rPr lang="en-US" altLang="zh-CN" sz="2000">
                <a:solidFill>
                  <a:schemeClr val="accent2"/>
                </a:solidFill>
                <a:latin typeface="微软雅黑" panose="020B0503020204020204" pitchFamily="34" charset="-122"/>
                <a:ea typeface="微软雅黑" panose="020B0503020204020204" pitchFamily="34" charset="-122"/>
              </a:rPr>
              <a:t>x86</a:t>
            </a:r>
            <a:r>
              <a:rPr lang="zh-CN" altLang="en-US" sz="2000">
                <a:solidFill>
                  <a:schemeClr val="accent2"/>
                </a:solidFill>
                <a:latin typeface="微软雅黑" panose="020B0503020204020204" pitchFamily="34" charset="-122"/>
                <a:ea typeface="微软雅黑" panose="020B0503020204020204" pitchFamily="34" charset="-122"/>
              </a:rPr>
              <a:t>则将断点压栈保存。</a:t>
            </a:r>
            <a:endParaRPr lang="en-US" altLang="zh-CN" sz="2000">
              <a:solidFill>
                <a:schemeClr val="accent2"/>
              </a:solidFill>
              <a:latin typeface="微软雅黑" panose="020B0503020204020204" pitchFamily="34" charset="-122"/>
              <a:ea typeface="微软雅黑" panose="020B0503020204020204" pitchFamily="34" charset="-122"/>
            </a:endParaRPr>
          </a:p>
          <a:p>
            <a:pPr lvl="1" eaLnBrk="0" hangingPunct="0">
              <a:lnSpc>
                <a:spcPts val="2900"/>
              </a:lnSpc>
              <a:spcBef>
                <a:spcPct val="15000"/>
              </a:spcBef>
            </a:pPr>
            <a:r>
              <a:rPr lang="en-US" altLang="zh-CN" sz="2000">
                <a:solidFill>
                  <a:schemeClr val="accent2"/>
                </a:solidFill>
                <a:latin typeface="微软雅黑" panose="020B0503020204020204" pitchFamily="34" charset="-122"/>
                <a:ea typeface="微软雅黑" panose="020B0503020204020204" pitchFamily="34" charset="-122"/>
              </a:rPr>
              <a:t>PSWR →</a:t>
            </a:r>
            <a:r>
              <a:rPr lang="zh-CN" altLang="en-US" sz="2000">
                <a:solidFill>
                  <a:schemeClr val="accent2"/>
                </a:solidFill>
                <a:latin typeface="微软雅黑" panose="020B0503020204020204" pitchFamily="34" charset="-122"/>
                <a:ea typeface="微软雅黑" panose="020B0503020204020204" pitchFamily="34" charset="-122"/>
              </a:rPr>
              <a:t>栈 或 </a:t>
            </a:r>
            <a:r>
              <a:rPr lang="en-US" altLang="zh-CN" sz="2000">
                <a:solidFill>
                  <a:srgbClr val="006600"/>
                </a:solidFill>
                <a:latin typeface="微软雅黑" panose="020B0503020204020204" pitchFamily="34" charset="-122"/>
                <a:ea typeface="微软雅黑" panose="020B0503020204020204" pitchFamily="34" charset="-122"/>
              </a:rPr>
              <a:t>EPSWR </a:t>
            </a:r>
            <a:r>
              <a:rPr lang="zh-CN" altLang="en-US" sz="2000">
                <a:solidFill>
                  <a:srgbClr val="006600"/>
                </a:solidFill>
                <a:latin typeface="微软雅黑" panose="020B0503020204020204" pitchFamily="34" charset="-122"/>
                <a:ea typeface="微软雅黑" panose="020B0503020204020204" pitchFamily="34" charset="-122"/>
              </a:rPr>
              <a:t>（专门保存程序状态的寄存器）</a:t>
            </a:r>
            <a:endParaRPr lang="en-US" altLang="zh-CN" sz="2000">
              <a:solidFill>
                <a:srgbClr val="006600"/>
              </a:solidFill>
              <a:latin typeface="微软雅黑" panose="020B0503020204020204" pitchFamily="34" charset="-122"/>
              <a:ea typeface="微软雅黑" panose="020B0503020204020204" pitchFamily="34" charset="-122"/>
            </a:endParaRPr>
          </a:p>
          <a:p>
            <a:pPr lvl="1" eaLnBrk="0" hangingPunct="0">
              <a:lnSpc>
                <a:spcPts val="2900"/>
              </a:lnSpc>
              <a:spcBef>
                <a:spcPct val="15000"/>
              </a:spcBef>
            </a:pPr>
            <a:r>
              <a:rPr lang="en-US" altLang="zh-CN" sz="2000">
                <a:solidFill>
                  <a:srgbClr val="006600"/>
                </a:solidFill>
                <a:latin typeface="微软雅黑" panose="020B0503020204020204" pitchFamily="34" charset="-122"/>
                <a:ea typeface="微软雅黑" panose="020B0503020204020204" pitchFamily="34" charset="-122"/>
              </a:rPr>
              <a:t>PSW</a:t>
            </a:r>
            <a:r>
              <a:rPr lang="zh-CN" altLang="en-US" sz="2000">
                <a:solidFill>
                  <a:srgbClr val="006600"/>
                </a:solidFill>
                <a:latin typeface="微软雅黑" panose="020B0503020204020204" pitchFamily="34" charset="-122"/>
                <a:ea typeface="微软雅黑" panose="020B0503020204020204" pitchFamily="34" charset="-122"/>
              </a:rPr>
              <a:t>（</a:t>
            </a:r>
            <a:r>
              <a:rPr lang="en-US" altLang="zh-CN" sz="2000">
                <a:solidFill>
                  <a:srgbClr val="006600"/>
                </a:solidFill>
                <a:latin typeface="微软雅黑" panose="020B0503020204020204" pitchFamily="34" charset="-122"/>
                <a:ea typeface="微软雅黑" panose="020B0503020204020204" pitchFamily="34" charset="-122"/>
              </a:rPr>
              <a:t>Program Status Word</a:t>
            </a:r>
            <a:r>
              <a:rPr lang="zh-CN" altLang="en-US" sz="2000">
                <a:solidFill>
                  <a:srgbClr val="006600"/>
                </a:solidFill>
                <a:latin typeface="微软雅黑" panose="020B0503020204020204" pitchFamily="34" charset="-122"/>
                <a:ea typeface="微软雅黑" panose="020B0503020204020204" pitchFamily="34" charset="-122"/>
              </a:rPr>
              <a:t>）：</a:t>
            </a:r>
            <a:r>
              <a:rPr lang="zh-CN" altLang="en-US" sz="2000">
                <a:solidFill>
                  <a:schemeClr val="accent2"/>
                </a:solidFill>
                <a:latin typeface="微软雅黑" panose="020B0503020204020204" pitchFamily="34" charset="-122"/>
                <a:ea typeface="微软雅黑" panose="020B0503020204020204" pitchFamily="34" charset="-122"/>
              </a:rPr>
              <a:t>程序状态字，包括条件码、中断码、状态位等。</a:t>
            </a:r>
          </a:p>
          <a:p>
            <a:pPr lvl="1" eaLnBrk="0" hangingPunct="0">
              <a:lnSpc>
                <a:spcPts val="2900"/>
              </a:lnSpc>
              <a:spcBef>
                <a:spcPct val="15000"/>
              </a:spcBef>
            </a:pPr>
            <a:r>
              <a:rPr lang="en-US" altLang="zh-CN" sz="2000">
                <a:solidFill>
                  <a:srgbClr val="006600"/>
                </a:solidFill>
                <a:latin typeface="微软雅黑" panose="020B0503020204020204" pitchFamily="34" charset="-122"/>
                <a:ea typeface="微软雅黑" panose="020B0503020204020204" pitchFamily="34" charset="-122"/>
              </a:rPr>
              <a:t>PSWR</a:t>
            </a:r>
            <a:r>
              <a:rPr lang="zh-CN" altLang="en-US" sz="2000">
                <a:solidFill>
                  <a:srgbClr val="006600"/>
                </a:solidFill>
                <a:latin typeface="微软雅黑" panose="020B0503020204020204" pitchFamily="34" charset="-122"/>
                <a:ea typeface="微软雅黑" panose="020B0503020204020204" pitchFamily="34" charset="-122"/>
              </a:rPr>
              <a:t>（</a:t>
            </a:r>
            <a:r>
              <a:rPr lang="en-US" altLang="zh-CN" sz="2000">
                <a:solidFill>
                  <a:srgbClr val="006600"/>
                </a:solidFill>
                <a:latin typeface="微软雅黑" panose="020B0503020204020204" pitchFamily="34" charset="-122"/>
                <a:ea typeface="微软雅黑" panose="020B0503020204020204" pitchFamily="34" charset="-122"/>
              </a:rPr>
              <a:t>PSW</a:t>
            </a:r>
            <a:r>
              <a:rPr lang="zh-CN" altLang="en-US" sz="2000">
                <a:solidFill>
                  <a:srgbClr val="006600"/>
                </a:solidFill>
                <a:latin typeface="微软雅黑" panose="020B0503020204020204" pitchFamily="34" charset="-122"/>
                <a:ea typeface="微软雅黑" panose="020B0503020204020204" pitchFamily="34" charset="-122"/>
              </a:rPr>
              <a:t>寄存器）：</a:t>
            </a:r>
            <a:r>
              <a:rPr lang="zh-CN" altLang="en-US" sz="2000">
                <a:solidFill>
                  <a:schemeClr val="accent2"/>
                </a:solidFill>
                <a:latin typeface="微软雅黑" panose="020B0503020204020204" pitchFamily="34" charset="-122"/>
                <a:ea typeface="微软雅黑" panose="020B0503020204020204" pitchFamily="34" charset="-122"/>
              </a:rPr>
              <a:t>用于存放程序状态字的寄存器。如，</a:t>
            </a:r>
            <a:r>
              <a:rPr lang="en-US" altLang="zh-CN" sz="2000">
                <a:solidFill>
                  <a:schemeClr val="accent2"/>
                </a:solidFill>
                <a:latin typeface="微软雅黑" panose="020B0503020204020204" pitchFamily="34" charset="-122"/>
                <a:ea typeface="微软雅黑" panose="020B0503020204020204" pitchFamily="34" charset="-122"/>
              </a:rPr>
              <a:t>RISC-V</a:t>
            </a:r>
            <a:r>
              <a:rPr lang="zh-CN" altLang="en-US" sz="2000">
                <a:solidFill>
                  <a:schemeClr val="accent2"/>
                </a:solidFill>
                <a:latin typeface="微软雅黑" panose="020B0503020204020204" pitchFamily="34" charset="-122"/>
                <a:ea typeface="微软雅黑" panose="020B0503020204020204" pitchFamily="34" charset="-122"/>
              </a:rPr>
              <a:t>中的</a:t>
            </a:r>
            <a:r>
              <a:rPr lang="en-US" altLang="zh-CN" sz="2000">
                <a:solidFill>
                  <a:schemeClr val="accent2"/>
                </a:solidFill>
                <a:latin typeface="微软雅黑" panose="020B0503020204020204" pitchFamily="34" charset="-122"/>
                <a:ea typeface="微软雅黑" panose="020B0503020204020204" pitchFamily="34" charset="-122"/>
              </a:rPr>
              <a:t>CSR</a:t>
            </a:r>
            <a:r>
              <a:rPr lang="zh-CN" altLang="en-US" sz="2000">
                <a:solidFill>
                  <a:schemeClr val="accent2"/>
                </a:solidFill>
                <a:latin typeface="微软雅黑" panose="020B0503020204020204" pitchFamily="34" charset="-122"/>
                <a:ea typeface="微软雅黑" panose="020B0503020204020204" pitchFamily="34" charset="-122"/>
              </a:rPr>
              <a:t>寄存器</a:t>
            </a:r>
            <a:r>
              <a:rPr lang="en-US" altLang="zh-CN" sz="2000">
                <a:solidFill>
                  <a:schemeClr val="accent2"/>
                </a:solidFill>
                <a:latin typeface="微软雅黑" panose="020B0503020204020204" pitchFamily="34" charset="-122"/>
                <a:ea typeface="微软雅黑" panose="020B0503020204020204" pitchFamily="34" charset="-122"/>
              </a:rPr>
              <a:t>mstatus</a:t>
            </a:r>
            <a:r>
              <a:rPr lang="zh-CN" altLang="en-US" sz="2000">
                <a:solidFill>
                  <a:schemeClr val="accent2"/>
                </a:solidFill>
                <a:latin typeface="微软雅黑" panose="020B0503020204020204" pitchFamily="34" charset="-122"/>
                <a:ea typeface="微软雅黑" panose="020B0503020204020204" pitchFamily="34" charset="-122"/>
              </a:rPr>
              <a:t>或</a:t>
            </a:r>
            <a:r>
              <a:rPr lang="en-US" altLang="zh-CN" sz="2000">
                <a:solidFill>
                  <a:schemeClr val="accent2"/>
                </a:solidFill>
                <a:latin typeface="微软雅黑" panose="020B0503020204020204" pitchFamily="34" charset="-122"/>
                <a:ea typeface="微软雅黑" panose="020B0503020204020204" pitchFamily="34" charset="-122"/>
              </a:rPr>
              <a:t>sstatus</a:t>
            </a:r>
            <a:r>
              <a:rPr lang="zh-CN" altLang="en-US" sz="2000">
                <a:solidFill>
                  <a:schemeClr val="accent2"/>
                </a:solidFill>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x86</a:t>
            </a:r>
            <a:r>
              <a:rPr lang="zh-CN" altLang="en-US" sz="2000">
                <a:solidFill>
                  <a:schemeClr val="accent2"/>
                </a:solidFill>
                <a:latin typeface="微软雅黑" panose="020B0503020204020204" pitchFamily="34" charset="-122"/>
                <a:ea typeface="微软雅黑" panose="020B0503020204020204" pitchFamily="34" charset="-122"/>
              </a:rPr>
              <a:t>中的</a:t>
            </a:r>
            <a:r>
              <a:rPr lang="en-US" altLang="zh-CN" sz="2000">
                <a:solidFill>
                  <a:schemeClr val="accent2"/>
                </a:solidFill>
                <a:latin typeface="微软雅黑" panose="020B0503020204020204" pitchFamily="34" charset="-122"/>
                <a:ea typeface="微软雅黑" panose="020B0503020204020204" pitchFamily="34" charset="-122"/>
              </a:rPr>
              <a:t>EFLAGS</a:t>
            </a:r>
            <a:r>
              <a:rPr lang="zh-CN" altLang="en-US" sz="2000">
                <a:solidFill>
                  <a:schemeClr val="accent2"/>
                </a:solidFill>
                <a:latin typeface="微软雅黑" panose="020B0503020204020204" pitchFamily="34" charset="-122"/>
                <a:ea typeface="微软雅黑" panose="020B0503020204020204" pitchFamily="34" charset="-122"/>
              </a:rPr>
              <a:t>。</a:t>
            </a:r>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lnSpc>
                <a:spcPts val="2900"/>
              </a:lnSpc>
              <a:spcBef>
                <a:spcPct val="15000"/>
              </a:spcBef>
            </a:pPr>
            <a:r>
              <a:rPr lang="en-US" altLang="zh-CN" sz="2000">
                <a:latin typeface="微软雅黑" panose="020B0503020204020204" pitchFamily="34" charset="-122"/>
                <a:ea typeface="微软雅黑" panose="020B0503020204020204" pitchFamily="34" charset="-122"/>
              </a:rPr>
              <a:t>③ </a:t>
            </a:r>
            <a:r>
              <a:rPr lang="zh-CN" altLang="en-US" sz="2000">
                <a:latin typeface="微软雅黑" panose="020B0503020204020204" pitchFamily="34" charset="-122"/>
                <a:ea typeface="微软雅黑" panose="020B0503020204020204" pitchFamily="34" charset="-122"/>
              </a:rPr>
              <a:t>识别异常事件：</a:t>
            </a:r>
            <a:r>
              <a:rPr lang="zh-CN" altLang="en-US" sz="2000">
                <a:solidFill>
                  <a:srgbClr val="A50021"/>
                </a:solidFill>
                <a:latin typeface="微软雅黑" panose="020B0503020204020204" pitchFamily="34" charset="-122"/>
                <a:ea typeface="微软雅黑" panose="020B0503020204020204" pitchFamily="34" charset="-122"/>
              </a:rPr>
              <a:t>有</a:t>
            </a:r>
            <a:r>
              <a:rPr lang="zh-CN" altLang="en-US" sz="2000">
                <a:solidFill>
                  <a:schemeClr val="accent1"/>
                </a:solidFill>
                <a:latin typeface="微软雅黑" panose="020B0503020204020204" pitchFamily="34" charset="-122"/>
                <a:ea typeface="微软雅黑" panose="020B0503020204020204" pitchFamily="34" charset="-122"/>
              </a:rPr>
              <a:t>软件识别</a:t>
            </a:r>
            <a:r>
              <a:rPr lang="zh-CN" altLang="en-US" sz="2000">
                <a:solidFill>
                  <a:srgbClr val="A50021"/>
                </a:solidFill>
                <a:latin typeface="微软雅黑" panose="020B0503020204020204" pitchFamily="34" charset="-122"/>
                <a:ea typeface="微软雅黑" panose="020B0503020204020204" pitchFamily="34" charset="-122"/>
              </a:rPr>
              <a:t>和</a:t>
            </a:r>
            <a:r>
              <a:rPr lang="zh-CN" altLang="en-US" sz="2000">
                <a:solidFill>
                  <a:schemeClr val="accent1"/>
                </a:solidFill>
                <a:latin typeface="微软雅黑" panose="020B0503020204020204" pitchFamily="34" charset="-122"/>
                <a:ea typeface="微软雅黑" panose="020B0503020204020204" pitchFamily="34" charset="-122"/>
              </a:rPr>
              <a:t>硬件识别（向量中断方式）</a:t>
            </a:r>
            <a:r>
              <a:rPr lang="zh-CN" altLang="en-US" sz="2000">
                <a:solidFill>
                  <a:srgbClr val="A50021"/>
                </a:solidFill>
                <a:latin typeface="微软雅黑" panose="020B0503020204020204" pitchFamily="34" charset="-122"/>
                <a:ea typeface="微软雅黑" panose="020B0503020204020204" pitchFamily="34" charset="-122"/>
              </a:rPr>
              <a:t>两种不同的方式。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8949">
                                            <p:txEl>
                                              <p:pRg st="1" end="1"/>
                                            </p:txEl>
                                          </p:spTgt>
                                        </p:tgtEl>
                                        <p:attrNameLst>
                                          <p:attrName>style.visibility</p:attrName>
                                        </p:attrNameLst>
                                      </p:cBhvr>
                                      <p:to>
                                        <p:strVal val="visible"/>
                                      </p:to>
                                    </p:set>
                                    <p:animEffect transition="in" filter="blinds(horizontal)">
                                      <p:cBhvr>
                                        <p:cTn id="7" dur="500"/>
                                        <p:tgtEl>
                                          <p:spTgt spid="33894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8949">
                                            <p:txEl>
                                              <p:pRg st="2" end="2"/>
                                            </p:txEl>
                                          </p:spTgt>
                                        </p:tgtEl>
                                        <p:attrNameLst>
                                          <p:attrName>style.visibility</p:attrName>
                                        </p:attrNameLst>
                                      </p:cBhvr>
                                      <p:to>
                                        <p:strVal val="visible"/>
                                      </p:to>
                                    </p:set>
                                    <p:animEffect transition="in" filter="blinds(horizontal)">
                                      <p:cBhvr>
                                        <p:cTn id="12" dur="500"/>
                                        <p:tgtEl>
                                          <p:spTgt spid="33894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38949">
                                            <p:txEl>
                                              <p:pRg st="3" end="3"/>
                                            </p:txEl>
                                          </p:spTgt>
                                        </p:tgtEl>
                                        <p:attrNameLst>
                                          <p:attrName>style.visibility</p:attrName>
                                        </p:attrNameLst>
                                      </p:cBhvr>
                                      <p:to>
                                        <p:strVal val="visible"/>
                                      </p:to>
                                    </p:set>
                                    <p:animEffect transition="in" filter="blinds(horizontal)">
                                      <p:cBhvr>
                                        <p:cTn id="17" dur="500"/>
                                        <p:tgtEl>
                                          <p:spTgt spid="33894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38949">
                                            <p:txEl>
                                              <p:pRg st="4" end="4"/>
                                            </p:txEl>
                                          </p:spTgt>
                                        </p:tgtEl>
                                        <p:attrNameLst>
                                          <p:attrName>style.visibility</p:attrName>
                                        </p:attrNameLst>
                                      </p:cBhvr>
                                      <p:to>
                                        <p:strVal val="visible"/>
                                      </p:to>
                                    </p:set>
                                    <p:animEffect transition="in" filter="blinds(horizontal)">
                                      <p:cBhvr>
                                        <p:cTn id="22" dur="500"/>
                                        <p:tgtEl>
                                          <p:spTgt spid="338949">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38949">
                                            <p:txEl>
                                              <p:pRg st="5" end="5"/>
                                            </p:txEl>
                                          </p:spTgt>
                                        </p:tgtEl>
                                        <p:attrNameLst>
                                          <p:attrName>style.visibility</p:attrName>
                                        </p:attrNameLst>
                                      </p:cBhvr>
                                      <p:to>
                                        <p:strVal val="visible"/>
                                      </p:to>
                                    </p:set>
                                    <p:animEffect transition="in" filter="blinds(horizontal)">
                                      <p:cBhvr>
                                        <p:cTn id="25" dur="500"/>
                                        <p:tgtEl>
                                          <p:spTgt spid="338949">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38949">
                                            <p:txEl>
                                              <p:pRg st="6" end="6"/>
                                            </p:txEl>
                                          </p:spTgt>
                                        </p:tgtEl>
                                        <p:attrNameLst>
                                          <p:attrName>style.visibility</p:attrName>
                                        </p:attrNameLst>
                                      </p:cBhvr>
                                      <p:to>
                                        <p:strVal val="visible"/>
                                      </p:to>
                                    </p:set>
                                    <p:animEffect transition="in" filter="blinds(horizontal)">
                                      <p:cBhvr>
                                        <p:cTn id="28" dur="500"/>
                                        <p:tgtEl>
                                          <p:spTgt spid="338949">
                                            <p:txEl>
                                              <p:pRg st="6" end="6"/>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338949">
                                            <p:txEl>
                                              <p:pRg st="7" end="7"/>
                                            </p:txEl>
                                          </p:spTgt>
                                        </p:tgtEl>
                                        <p:attrNameLst>
                                          <p:attrName>style.visibility</p:attrName>
                                        </p:attrNameLst>
                                      </p:cBhvr>
                                      <p:to>
                                        <p:strVal val="visible"/>
                                      </p:to>
                                    </p:set>
                                    <p:animEffect transition="in" filter="blinds(horizontal)">
                                      <p:cBhvr>
                                        <p:cTn id="33" dur="500"/>
                                        <p:tgtEl>
                                          <p:spTgt spid="33894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a:extLst>
              <a:ext uri="{FF2B5EF4-FFF2-40B4-BE49-F238E27FC236}">
                <a16:creationId xmlns:a16="http://schemas.microsoft.com/office/drawing/2014/main" id="{208E5FB2-4061-265F-B0B6-31EE3A6DC40E}"/>
              </a:ext>
            </a:extLst>
          </p:cNvPr>
          <p:cNvSpPr>
            <a:spLocks noGrp="1" noChangeArrowheads="1"/>
          </p:cNvSpPr>
          <p:nvPr>
            <p:ph type="title"/>
          </p:nvPr>
        </p:nvSpPr>
        <p:spPr/>
        <p:txBody>
          <a:bodyPr/>
          <a:lstStyle/>
          <a:p>
            <a:r>
              <a:rPr lang="zh-CN" altLang="en-US">
                <a:ea typeface="宋体" panose="02010600030101010101" pitchFamily="2" charset="-122"/>
              </a:rPr>
              <a:t>回顾：处理器中的异常处理机制</a:t>
            </a:r>
          </a:p>
        </p:txBody>
      </p:sp>
      <p:sp>
        <p:nvSpPr>
          <p:cNvPr id="421891" name="Rectangle 3">
            <a:extLst>
              <a:ext uri="{FF2B5EF4-FFF2-40B4-BE49-F238E27FC236}">
                <a16:creationId xmlns:a16="http://schemas.microsoft.com/office/drawing/2014/main" id="{B56A35C2-89E2-2FA6-A54A-29FCE445C617}"/>
              </a:ext>
            </a:extLst>
          </p:cNvPr>
          <p:cNvSpPr>
            <a:spLocks noChangeArrowheads="1"/>
          </p:cNvSpPr>
          <p:nvPr/>
        </p:nvSpPr>
        <p:spPr bwMode="auto">
          <a:xfrm>
            <a:off x="130175" y="625475"/>
            <a:ext cx="8836025" cy="614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sz="1600" b="1">
                <a:solidFill>
                  <a:schemeClr val="tx1"/>
                </a:solidFill>
                <a:latin typeface="Arial" panose="020B0604020202020204" pitchFamily="34" charset="0"/>
              </a:defRPr>
            </a:lvl1pPr>
            <a:lvl2pPr>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lnSpc>
                <a:spcPct val="120000"/>
              </a:lnSpc>
              <a:spcBef>
                <a:spcPct val="25000"/>
              </a:spcBef>
              <a:buSzPct val="75000"/>
              <a:buFont typeface="Wingdings" panose="05000000000000000000" pitchFamily="2" charset="2"/>
              <a:buNone/>
            </a:pPr>
            <a:r>
              <a:rPr lang="zh-CN" altLang="en-US" sz="2000">
                <a:solidFill>
                  <a:srgbClr val="A50021"/>
                </a:solidFill>
                <a:latin typeface="微软雅黑" panose="020B0503020204020204" pitchFamily="34" charset="-122"/>
                <a:ea typeface="微软雅黑" panose="020B0503020204020204" pitchFamily="34" charset="-122"/>
              </a:rPr>
              <a:t>有两种不同的识别方式：软件识别和硬件识别（向量中断方式）。</a:t>
            </a:r>
          </a:p>
          <a:p>
            <a:pPr eaLnBrk="0" hangingPunct="0">
              <a:lnSpc>
                <a:spcPct val="120000"/>
              </a:lnSpc>
              <a:spcBef>
                <a:spcPct val="25000"/>
              </a:spcBef>
            </a:pPr>
            <a:r>
              <a:rPr lang="zh-CN" altLang="en-US" sz="2000">
                <a:solidFill>
                  <a:schemeClr val="accent1"/>
                </a:solidFill>
                <a:latin typeface="微软雅黑" panose="020B0503020204020204" pitchFamily="34" charset="-122"/>
                <a:ea typeface="微软雅黑" panose="020B0503020204020204" pitchFamily="34" charset="-122"/>
              </a:rPr>
              <a:t>     （</a:t>
            </a:r>
            <a:r>
              <a:rPr lang="en-US" altLang="zh-CN" sz="2000">
                <a:solidFill>
                  <a:schemeClr val="accent1"/>
                </a:solidFill>
                <a:latin typeface="微软雅黑" panose="020B0503020204020204" pitchFamily="34" charset="-122"/>
                <a:ea typeface="微软雅黑" panose="020B0503020204020204" pitchFamily="34" charset="-122"/>
              </a:rPr>
              <a:t>1</a:t>
            </a:r>
            <a:r>
              <a:rPr lang="zh-CN" altLang="en-US" sz="2000">
                <a:solidFill>
                  <a:schemeClr val="accent1"/>
                </a:solidFill>
                <a:latin typeface="微软雅黑" panose="020B0503020204020204" pitchFamily="34" charset="-122"/>
                <a:ea typeface="微软雅黑" panose="020B0503020204020204" pitchFamily="34" charset="-122"/>
              </a:rPr>
              <a:t>）软件识别（</a:t>
            </a:r>
            <a:r>
              <a:rPr lang="en-US" altLang="zh-CN" sz="2000">
                <a:solidFill>
                  <a:schemeClr val="accent1"/>
                </a:solidFill>
                <a:latin typeface="微软雅黑" panose="020B0503020204020204" pitchFamily="34" charset="-122"/>
                <a:ea typeface="微软雅黑" panose="020B0503020204020204" pitchFamily="34" charset="-122"/>
              </a:rPr>
              <a:t>RISC-V</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MIPS</a:t>
            </a:r>
            <a:r>
              <a:rPr lang="zh-CN" altLang="en-US" sz="2000">
                <a:solidFill>
                  <a:schemeClr val="accent1"/>
                </a:solidFill>
                <a:latin typeface="微软雅黑" panose="020B0503020204020204" pitchFamily="34" charset="-122"/>
                <a:ea typeface="微软雅黑" panose="020B0503020204020204" pitchFamily="34" charset="-122"/>
              </a:rPr>
              <a:t>等采用） </a:t>
            </a:r>
          </a:p>
          <a:p>
            <a:pPr eaLnBrk="0" hangingPunct="0">
              <a:lnSpc>
                <a:spcPct val="120000"/>
              </a:lnSpc>
              <a:spcBef>
                <a:spcPct val="25000"/>
              </a:spcBef>
            </a:pPr>
            <a:r>
              <a:rPr lang="zh-CN" altLang="en-US" sz="2000">
                <a:solidFill>
                  <a:schemeClr val="accent2"/>
                </a:solidFill>
                <a:latin typeface="微软雅黑" panose="020B0503020204020204" pitchFamily="34" charset="-122"/>
                <a:ea typeface="微软雅黑" panose="020B0503020204020204" pitchFamily="34" charset="-122"/>
              </a:rPr>
              <a:t>       设置一个异常原因寄存器（如</a:t>
            </a:r>
            <a:r>
              <a:rPr lang="en-US" altLang="zh-CN" sz="2000">
                <a:solidFill>
                  <a:schemeClr val="accent2"/>
                </a:solidFill>
                <a:latin typeface="微软雅黑" panose="020B0503020204020204" pitchFamily="34" charset="-122"/>
                <a:ea typeface="微软雅黑" panose="020B0503020204020204" pitchFamily="34" charset="-122"/>
              </a:rPr>
              <a:t>RISC-V</a:t>
            </a:r>
            <a:r>
              <a:rPr lang="zh-CN" altLang="en-US" sz="2000">
                <a:solidFill>
                  <a:schemeClr val="accent2"/>
                </a:solidFill>
                <a:latin typeface="微软雅黑" panose="020B0503020204020204" pitchFamily="34" charset="-122"/>
                <a:ea typeface="微软雅黑" panose="020B0503020204020204" pitchFamily="34" charset="-122"/>
              </a:rPr>
              <a:t>和</a:t>
            </a:r>
            <a:r>
              <a:rPr lang="en-US" altLang="zh-CN" sz="2000">
                <a:solidFill>
                  <a:schemeClr val="accent2"/>
                </a:solidFill>
                <a:latin typeface="微软雅黑" panose="020B0503020204020204" pitchFamily="34" charset="-122"/>
                <a:ea typeface="微软雅黑" panose="020B0503020204020204" pitchFamily="34" charset="-122"/>
              </a:rPr>
              <a:t>MIPS</a:t>
            </a:r>
            <a:r>
              <a:rPr lang="zh-CN" altLang="en-US" sz="2000">
                <a:solidFill>
                  <a:schemeClr val="accent2"/>
                </a:solidFill>
                <a:latin typeface="微软雅黑" panose="020B0503020204020204" pitchFamily="34" charset="-122"/>
                <a:ea typeface="微软雅黑" panose="020B0503020204020204" pitchFamily="34" charset="-122"/>
              </a:rPr>
              <a:t>中的</a:t>
            </a:r>
            <a:r>
              <a:rPr lang="en-US" altLang="zh-CN" sz="2000">
                <a:solidFill>
                  <a:schemeClr val="accent2"/>
                </a:solidFill>
                <a:latin typeface="微软雅黑" panose="020B0503020204020204" pitchFamily="34" charset="-122"/>
                <a:ea typeface="微软雅黑" panose="020B0503020204020204" pitchFamily="34" charset="-122"/>
              </a:rPr>
              <a:t>Cause</a:t>
            </a:r>
            <a:r>
              <a:rPr lang="zh-CN" altLang="en-US" sz="2000">
                <a:solidFill>
                  <a:schemeClr val="accent2"/>
                </a:solidFill>
                <a:latin typeface="微软雅黑" panose="020B0503020204020204" pitchFamily="34" charset="-122"/>
                <a:ea typeface="微软雅黑" panose="020B0503020204020204" pitchFamily="34" charset="-122"/>
              </a:rPr>
              <a:t>寄存器），用于记录异常原因。操作系统使用一个</a:t>
            </a:r>
            <a:r>
              <a:rPr lang="zh-CN" altLang="en-US" sz="2000">
                <a:solidFill>
                  <a:schemeClr val="accent1"/>
                </a:solidFill>
                <a:latin typeface="微软雅黑" panose="020B0503020204020204" pitchFamily="34" charset="-122"/>
                <a:ea typeface="微软雅黑" panose="020B0503020204020204" pitchFamily="34" charset="-122"/>
              </a:rPr>
              <a:t>统一</a:t>
            </a:r>
            <a:r>
              <a:rPr lang="zh-CN" altLang="en-US" sz="2000">
                <a:solidFill>
                  <a:srgbClr val="FF0000"/>
                </a:solidFill>
                <a:latin typeface="微软雅黑" panose="020B0503020204020204" pitchFamily="34" charset="-122"/>
                <a:ea typeface="微软雅黑" panose="020B0503020204020204" pitchFamily="34" charset="-122"/>
              </a:rPr>
              <a:t>的</a:t>
            </a:r>
            <a:r>
              <a:rPr lang="zh-CN" altLang="en-US" sz="2000">
                <a:solidFill>
                  <a:schemeClr val="accent1"/>
                </a:solidFill>
                <a:latin typeface="微软雅黑" panose="020B0503020204020204" pitchFamily="34" charset="-122"/>
                <a:ea typeface="微软雅黑" panose="020B0503020204020204" pitchFamily="34" charset="-122"/>
              </a:rPr>
              <a:t>异</a:t>
            </a:r>
            <a:r>
              <a:rPr lang="zh-CN" altLang="en-US" sz="2000">
                <a:solidFill>
                  <a:srgbClr val="FF0000"/>
                </a:solidFill>
                <a:latin typeface="微软雅黑" panose="020B0503020204020204" pitchFamily="34" charset="-122"/>
                <a:ea typeface="微软雅黑" panose="020B0503020204020204" pitchFamily="34" charset="-122"/>
              </a:rPr>
              <a:t>常处</a:t>
            </a:r>
            <a:r>
              <a:rPr lang="zh-CN" altLang="en-US" sz="2000">
                <a:solidFill>
                  <a:schemeClr val="accent1"/>
                </a:solidFill>
                <a:latin typeface="微软雅黑" panose="020B0503020204020204" pitchFamily="34" charset="-122"/>
                <a:ea typeface="微软雅黑" panose="020B0503020204020204" pitchFamily="34" charset="-122"/>
              </a:rPr>
              <a:t>理程序，</a:t>
            </a:r>
            <a:r>
              <a:rPr lang="zh-CN" altLang="en-US" sz="2000">
                <a:solidFill>
                  <a:schemeClr val="accent2"/>
                </a:solidFill>
                <a:latin typeface="微软雅黑" panose="020B0503020204020204" pitchFamily="34" charset="-122"/>
                <a:ea typeface="微软雅黑" panose="020B0503020204020204" pitchFamily="34" charset="-122"/>
              </a:rPr>
              <a:t>该程序按优先级顺序查询异常状态寄存器，识别出异常事件。例如：</a:t>
            </a:r>
          </a:p>
          <a:p>
            <a:pPr eaLnBrk="0" hangingPunct="0">
              <a:lnSpc>
                <a:spcPct val="120000"/>
              </a:lnSpc>
              <a:spcBef>
                <a:spcPct val="25000"/>
              </a:spcBef>
            </a:pPr>
            <a:r>
              <a:rPr lang="zh-CN" altLang="en-US" sz="2000">
                <a:solidFill>
                  <a:srgbClr val="1E7C34"/>
                </a:solidFill>
                <a:latin typeface="微软雅黑" panose="020B0503020204020204" pitchFamily="34" charset="-122"/>
                <a:ea typeface="微软雅黑" panose="020B0503020204020204" pitchFamily="34" charset="-122"/>
              </a:rPr>
              <a:t>       </a:t>
            </a:r>
            <a:r>
              <a:rPr lang="en-US" altLang="zh-CN" sz="2000">
                <a:solidFill>
                  <a:srgbClr val="C00000"/>
                </a:solidFill>
                <a:latin typeface="微软雅黑" panose="020B0503020204020204" pitchFamily="34" charset="-122"/>
                <a:ea typeface="微软雅黑" panose="020B0503020204020204" pitchFamily="34" charset="-122"/>
              </a:rPr>
              <a:t>RISC-V</a:t>
            </a:r>
            <a:r>
              <a:rPr lang="zh-CN" altLang="en-US" sz="2000">
                <a:solidFill>
                  <a:srgbClr val="006600"/>
                </a:solidFill>
                <a:latin typeface="微软雅黑" panose="020B0503020204020204" pitchFamily="34" charset="-122"/>
                <a:ea typeface="微软雅黑" panose="020B0503020204020204" pitchFamily="34" charset="-122"/>
              </a:rPr>
              <a:t>中由某个</a:t>
            </a:r>
            <a:r>
              <a:rPr lang="en-US" altLang="zh-CN" sz="2000">
                <a:solidFill>
                  <a:srgbClr val="006600"/>
                </a:solidFill>
                <a:latin typeface="微软雅黑" panose="020B0503020204020204" pitchFamily="34" charset="-122"/>
                <a:ea typeface="微软雅黑" panose="020B0503020204020204" pitchFamily="34" charset="-122"/>
              </a:rPr>
              <a:t>CSR</a:t>
            </a:r>
            <a:r>
              <a:rPr lang="zh-CN" altLang="en-US" sz="2000">
                <a:solidFill>
                  <a:srgbClr val="006600"/>
                </a:solidFill>
                <a:latin typeface="微软雅黑" panose="020B0503020204020204" pitchFamily="34" charset="-122"/>
                <a:ea typeface="微软雅黑" panose="020B0503020204020204" pitchFamily="34" charset="-122"/>
              </a:rPr>
              <a:t>（如</a:t>
            </a:r>
            <a:r>
              <a:rPr lang="en-US" altLang="zh-CN" sz="2000">
                <a:solidFill>
                  <a:srgbClr val="006600"/>
                </a:solidFill>
                <a:latin typeface="微软雅黑" panose="020B0503020204020204" pitchFamily="34" charset="-122"/>
                <a:ea typeface="微软雅黑" panose="020B0503020204020204" pitchFamily="34" charset="-122"/>
              </a:rPr>
              <a:t>M-</a:t>
            </a:r>
            <a:r>
              <a:rPr lang="zh-CN" altLang="en-US" sz="2000">
                <a:solidFill>
                  <a:srgbClr val="006600"/>
                </a:solidFill>
                <a:latin typeface="微软雅黑" panose="020B0503020204020204" pitchFamily="34" charset="-122"/>
                <a:ea typeface="微软雅黑" panose="020B0503020204020204" pitchFamily="34" charset="-122"/>
              </a:rPr>
              <a:t>模式下的</a:t>
            </a:r>
            <a:r>
              <a:rPr lang="en-US" altLang="zh-CN" sz="2000">
                <a:solidFill>
                  <a:srgbClr val="006600"/>
                </a:solidFill>
                <a:latin typeface="微软雅黑" panose="020B0503020204020204" pitchFamily="34" charset="-122"/>
                <a:ea typeface="微软雅黑" panose="020B0503020204020204" pitchFamily="34" charset="-122"/>
              </a:rPr>
              <a:t>mtvec</a:t>
            </a:r>
            <a:r>
              <a:rPr lang="zh-CN" altLang="en-US" sz="2000">
                <a:solidFill>
                  <a:srgbClr val="006600"/>
                </a:solidFill>
                <a:latin typeface="微软雅黑" panose="020B0503020204020204" pitchFamily="34" charset="-122"/>
                <a:ea typeface="微软雅黑" panose="020B0503020204020204" pitchFamily="34" charset="-122"/>
              </a:rPr>
              <a:t>寄存器）所定义的地址作为异常处理程序的首地址；</a:t>
            </a:r>
            <a:r>
              <a:rPr lang="en-US" altLang="zh-CN" sz="2000">
                <a:solidFill>
                  <a:srgbClr val="C00000"/>
                </a:solidFill>
                <a:latin typeface="微软雅黑" panose="020B0503020204020204" pitchFamily="34" charset="-122"/>
                <a:ea typeface="微软雅黑" panose="020B0503020204020204" pitchFamily="34" charset="-122"/>
              </a:rPr>
              <a:t>MIPS</a:t>
            </a:r>
            <a:r>
              <a:rPr lang="zh-CN" altLang="en-US" sz="2000">
                <a:solidFill>
                  <a:srgbClr val="006600"/>
                </a:solidFill>
                <a:latin typeface="微软雅黑" panose="020B0503020204020204" pitchFamily="34" charset="-122"/>
                <a:ea typeface="微软雅黑" panose="020B0503020204020204" pitchFamily="34" charset="-122"/>
              </a:rPr>
              <a:t>中位于内核地址</a:t>
            </a:r>
            <a:r>
              <a:rPr lang="en-US" altLang="zh-CN" sz="2000">
                <a:solidFill>
                  <a:srgbClr val="006600"/>
                </a:solidFill>
                <a:latin typeface="微软雅黑" panose="020B0503020204020204" pitchFamily="34" charset="-122"/>
                <a:ea typeface="微软雅黑" panose="020B0503020204020204" pitchFamily="34" charset="-122"/>
              </a:rPr>
              <a:t>0x8000 0180</a:t>
            </a:r>
            <a:r>
              <a:rPr lang="zh-CN" altLang="en-US" sz="2000">
                <a:solidFill>
                  <a:srgbClr val="006600"/>
                </a:solidFill>
                <a:latin typeface="微软雅黑" panose="020B0503020204020204" pitchFamily="34" charset="-122"/>
                <a:ea typeface="微软雅黑" panose="020B0503020204020204" pitchFamily="34" charset="-122"/>
              </a:rPr>
              <a:t>处有一个专门的异常处理程序。</a:t>
            </a:r>
            <a:endParaRPr lang="en-US" altLang="zh-CN" sz="2000">
              <a:solidFill>
                <a:srgbClr val="006600"/>
              </a:solidFill>
              <a:latin typeface="微软雅黑" panose="020B0503020204020204" pitchFamily="34" charset="-122"/>
              <a:ea typeface="微软雅黑" panose="020B0503020204020204" pitchFamily="34" charset="-122"/>
            </a:endParaRPr>
          </a:p>
          <a:p>
            <a:pPr eaLnBrk="0" hangingPunct="0">
              <a:lnSpc>
                <a:spcPct val="120000"/>
              </a:lnSpc>
              <a:spcBef>
                <a:spcPct val="25000"/>
              </a:spcBef>
            </a:pPr>
            <a:r>
              <a:rPr lang="en-US" altLang="zh-CN" sz="2000">
                <a:solidFill>
                  <a:srgbClr val="006600"/>
                </a:solidFill>
                <a:latin typeface="微软雅黑" panose="020B0503020204020204" pitchFamily="34" charset="-122"/>
                <a:ea typeface="微软雅黑" panose="020B0503020204020204" pitchFamily="34" charset="-122"/>
              </a:rPr>
              <a:t>       </a:t>
            </a:r>
            <a:r>
              <a:rPr lang="zh-CN" altLang="en-US" sz="2000">
                <a:solidFill>
                  <a:srgbClr val="006600"/>
                </a:solidFill>
                <a:latin typeface="微软雅黑" panose="020B0503020204020204" pitchFamily="34" charset="-122"/>
                <a:ea typeface="微软雅黑" panose="020B0503020204020204" pitchFamily="34" charset="-122"/>
              </a:rPr>
              <a:t>该异常处理程序会检测</a:t>
            </a:r>
            <a:r>
              <a:rPr lang="en-US" altLang="zh-CN" sz="2000">
                <a:solidFill>
                  <a:srgbClr val="006600"/>
                </a:solidFill>
                <a:latin typeface="微软雅黑" panose="020B0503020204020204" pitchFamily="34" charset="-122"/>
                <a:ea typeface="微软雅黑" panose="020B0503020204020204" pitchFamily="34" charset="-122"/>
              </a:rPr>
              <a:t>Cause</a:t>
            </a:r>
            <a:r>
              <a:rPr lang="zh-CN" altLang="en-US" sz="2000">
                <a:solidFill>
                  <a:srgbClr val="006600"/>
                </a:solidFill>
                <a:latin typeface="微软雅黑" panose="020B0503020204020204" pitchFamily="34" charset="-122"/>
                <a:ea typeface="微软雅黑" panose="020B0503020204020204" pitchFamily="34" charset="-122"/>
              </a:rPr>
              <a:t>寄存器以查明异常的具体原因，然后转到内核中相应的异常处理程序段中进行具体的处理。</a:t>
            </a:r>
          </a:p>
          <a:p>
            <a:pPr eaLnBrk="0" hangingPunct="0">
              <a:lnSpc>
                <a:spcPct val="120000"/>
              </a:lnSpc>
              <a:spcBef>
                <a:spcPct val="25000"/>
              </a:spcBef>
            </a:pPr>
            <a:r>
              <a:rPr lang="en-US" altLang="zh-CN" sz="2000">
                <a:solidFill>
                  <a:schemeClr val="accent1"/>
                </a:solidFill>
                <a:latin typeface="微软雅黑" panose="020B0503020204020204" pitchFamily="34" charset="-122"/>
                <a:ea typeface="微软雅黑" panose="020B0503020204020204" pitchFamily="34" charset="-122"/>
              </a:rPr>
              <a:t>     </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2</a:t>
            </a:r>
            <a:r>
              <a:rPr lang="zh-CN" altLang="en-US" sz="2000">
                <a:solidFill>
                  <a:schemeClr val="accent1"/>
                </a:solidFill>
                <a:latin typeface="微软雅黑" panose="020B0503020204020204" pitchFamily="34" charset="-122"/>
                <a:ea typeface="微软雅黑" panose="020B0503020204020204" pitchFamily="34" charset="-122"/>
              </a:rPr>
              <a:t>）硬件识别（向量中断）（</a:t>
            </a:r>
            <a:r>
              <a:rPr lang="en-US" altLang="zh-CN" sz="2000">
                <a:solidFill>
                  <a:schemeClr val="accent1"/>
                </a:solidFill>
                <a:latin typeface="微软雅黑" panose="020B0503020204020204" pitchFamily="34" charset="-122"/>
                <a:ea typeface="微软雅黑" panose="020B0503020204020204" pitchFamily="34" charset="-122"/>
              </a:rPr>
              <a:t>80x86</a:t>
            </a:r>
            <a:r>
              <a:rPr lang="zh-CN" altLang="en-US" sz="2000">
                <a:solidFill>
                  <a:schemeClr val="accent1"/>
                </a:solidFill>
                <a:latin typeface="微软雅黑" panose="020B0503020204020204" pitchFamily="34" charset="-122"/>
                <a:ea typeface="微软雅黑" panose="020B0503020204020204" pitchFamily="34" charset="-122"/>
              </a:rPr>
              <a:t>采用）</a:t>
            </a:r>
          </a:p>
          <a:p>
            <a:pPr eaLnBrk="0" hangingPunct="0">
              <a:lnSpc>
                <a:spcPct val="120000"/>
              </a:lnSpc>
              <a:spcBef>
                <a:spcPct val="25000"/>
              </a:spcBef>
            </a:pPr>
            <a:r>
              <a:rPr lang="zh-CN" altLang="en-US" sz="2000">
                <a:solidFill>
                  <a:schemeClr val="accent2"/>
                </a:solidFill>
                <a:latin typeface="微软雅黑" panose="020B0503020204020204" pitchFamily="34" charset="-122"/>
                <a:ea typeface="微软雅黑" panose="020B0503020204020204" pitchFamily="34" charset="-122"/>
              </a:rPr>
              <a:t>       每个异常和中断都有一个异常</a:t>
            </a:r>
            <a:r>
              <a:rPr lang="en-US" altLang="zh-CN" sz="2000">
                <a:solidFill>
                  <a:schemeClr val="accent2"/>
                </a:solidFill>
                <a:latin typeface="微软雅黑" panose="020B0503020204020204" pitchFamily="34" charset="-122"/>
                <a:ea typeface="微软雅黑" panose="020B0503020204020204" pitchFamily="34" charset="-122"/>
              </a:rPr>
              <a:t>/</a:t>
            </a:r>
            <a:r>
              <a:rPr lang="zh-CN" altLang="en-US" sz="2000">
                <a:solidFill>
                  <a:schemeClr val="accent2"/>
                </a:solidFill>
                <a:latin typeface="微软雅黑" panose="020B0503020204020204" pitchFamily="34" charset="-122"/>
                <a:ea typeface="微软雅黑" panose="020B0503020204020204" pitchFamily="34" charset="-122"/>
              </a:rPr>
              <a:t>中断号，根据此号，到中断向量表（中断描述符表）中读取对应的</a:t>
            </a:r>
            <a:r>
              <a:rPr lang="zh-CN" altLang="en-US" sz="2000">
                <a:solidFill>
                  <a:schemeClr val="accent1"/>
                </a:solidFill>
                <a:latin typeface="微软雅黑" panose="020B0503020204020204" pitchFamily="34" charset="-122"/>
                <a:ea typeface="微软雅黑" panose="020B0503020204020204" pitchFamily="34" charset="-122"/>
              </a:rPr>
              <a:t>具体的中断服务程序</a:t>
            </a:r>
            <a:r>
              <a:rPr lang="zh-CN" altLang="en-US" sz="2000">
                <a:solidFill>
                  <a:schemeClr val="accent2"/>
                </a:solidFill>
                <a:latin typeface="微软雅黑" panose="020B0503020204020204" pitchFamily="34" charset="-122"/>
                <a:ea typeface="微软雅黑" panose="020B0503020204020204" pitchFamily="34" charset="-122"/>
              </a:rPr>
              <a:t>的入口地址。</a:t>
            </a:r>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lnSpc>
                <a:spcPct val="120000"/>
              </a:lnSpc>
              <a:spcBef>
                <a:spcPct val="25000"/>
              </a:spcBef>
            </a:pPr>
            <a:r>
              <a:rPr lang="en-US" altLang="zh-CN" sz="2000">
                <a:solidFill>
                  <a:schemeClr val="accent2"/>
                </a:solidFill>
                <a:latin typeface="微软雅黑" panose="020B0503020204020204" pitchFamily="34" charset="-122"/>
                <a:ea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rPr>
              <a:t>RISC-V</a:t>
            </a:r>
            <a:r>
              <a:rPr lang="zh-CN" altLang="en-US" sz="2000">
                <a:latin typeface="微软雅黑" panose="020B0503020204020204" pitchFamily="34" charset="-122"/>
                <a:ea typeface="微软雅黑" panose="020B0503020204020204" pitchFamily="34" charset="-122"/>
              </a:rPr>
              <a:t>架构也支持通过硬件识别方式来识别外部中断源。</a:t>
            </a:r>
            <a:endParaRPr lang="en-US" altLang="zh-CN" sz="2000">
              <a:latin typeface="微软雅黑" panose="020B0503020204020204" pitchFamily="34" charset="-122"/>
              <a:ea typeface="微软雅黑" panose="020B0503020204020204" pitchFamily="34" charset="-122"/>
            </a:endParaRPr>
          </a:p>
          <a:p>
            <a:pPr eaLnBrk="0" hangingPunct="0">
              <a:lnSpc>
                <a:spcPct val="120000"/>
              </a:lnSpc>
              <a:spcBef>
                <a:spcPct val="25000"/>
              </a:spcBef>
              <a:buSzPct val="75000"/>
            </a:pPr>
            <a:r>
              <a:rPr lang="zh-CN" altLang="en-US" sz="2000">
                <a:solidFill>
                  <a:srgbClr val="A50021"/>
                </a:solidFill>
                <a:latin typeface="微软雅黑" panose="020B0503020204020204" pitchFamily="34" charset="-122"/>
                <a:ea typeface="微软雅黑" panose="020B0503020204020204" pitchFamily="34" charset="-122"/>
              </a:rPr>
              <a:t>异常和中断机制是处理器设计中最具挑战性的任务之一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1891">
                                            <p:txEl>
                                              <p:pRg st="1" end="1"/>
                                            </p:txEl>
                                          </p:spTgt>
                                        </p:tgtEl>
                                        <p:attrNameLst>
                                          <p:attrName>style.visibility</p:attrName>
                                        </p:attrNameLst>
                                      </p:cBhvr>
                                      <p:to>
                                        <p:strVal val="visible"/>
                                      </p:to>
                                    </p:set>
                                    <p:animEffect transition="in" filter="blinds(horizontal)">
                                      <p:cBhvr>
                                        <p:cTn id="7" dur="500"/>
                                        <p:tgtEl>
                                          <p:spTgt spid="4218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1891">
                                            <p:txEl>
                                              <p:pRg st="2" end="2"/>
                                            </p:txEl>
                                          </p:spTgt>
                                        </p:tgtEl>
                                        <p:attrNameLst>
                                          <p:attrName>style.visibility</p:attrName>
                                        </p:attrNameLst>
                                      </p:cBhvr>
                                      <p:to>
                                        <p:strVal val="visible"/>
                                      </p:to>
                                    </p:set>
                                    <p:animEffect transition="in" filter="blinds(horizontal)">
                                      <p:cBhvr>
                                        <p:cTn id="12" dur="500"/>
                                        <p:tgtEl>
                                          <p:spTgt spid="4218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1891">
                                            <p:txEl>
                                              <p:pRg st="3" end="3"/>
                                            </p:txEl>
                                          </p:spTgt>
                                        </p:tgtEl>
                                        <p:attrNameLst>
                                          <p:attrName>style.visibility</p:attrName>
                                        </p:attrNameLst>
                                      </p:cBhvr>
                                      <p:to>
                                        <p:strVal val="visible"/>
                                      </p:to>
                                    </p:set>
                                    <p:animEffect transition="in" filter="blinds(horizontal)">
                                      <p:cBhvr>
                                        <p:cTn id="17" dur="500"/>
                                        <p:tgtEl>
                                          <p:spTgt spid="42189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1891">
                                            <p:txEl>
                                              <p:pRg st="4" end="4"/>
                                            </p:txEl>
                                          </p:spTgt>
                                        </p:tgtEl>
                                        <p:attrNameLst>
                                          <p:attrName>style.visibility</p:attrName>
                                        </p:attrNameLst>
                                      </p:cBhvr>
                                      <p:to>
                                        <p:strVal val="visible"/>
                                      </p:to>
                                    </p:set>
                                    <p:animEffect transition="in" filter="blinds(horizontal)">
                                      <p:cBhvr>
                                        <p:cTn id="22" dur="500"/>
                                        <p:tgtEl>
                                          <p:spTgt spid="42189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1891">
                                            <p:txEl>
                                              <p:pRg st="5" end="5"/>
                                            </p:txEl>
                                          </p:spTgt>
                                        </p:tgtEl>
                                        <p:attrNameLst>
                                          <p:attrName>style.visibility</p:attrName>
                                        </p:attrNameLst>
                                      </p:cBhvr>
                                      <p:to>
                                        <p:strVal val="visible"/>
                                      </p:to>
                                    </p:set>
                                    <p:animEffect transition="in" filter="blinds(horizontal)">
                                      <p:cBhvr>
                                        <p:cTn id="27" dur="500"/>
                                        <p:tgtEl>
                                          <p:spTgt spid="42189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21891">
                                            <p:txEl>
                                              <p:pRg st="6" end="6"/>
                                            </p:txEl>
                                          </p:spTgt>
                                        </p:tgtEl>
                                        <p:attrNameLst>
                                          <p:attrName>style.visibility</p:attrName>
                                        </p:attrNameLst>
                                      </p:cBhvr>
                                      <p:to>
                                        <p:strVal val="visible"/>
                                      </p:to>
                                    </p:set>
                                    <p:animEffect transition="in" filter="blinds(horizontal)">
                                      <p:cBhvr>
                                        <p:cTn id="32" dur="500"/>
                                        <p:tgtEl>
                                          <p:spTgt spid="42189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21891">
                                            <p:txEl>
                                              <p:pRg st="7" end="7"/>
                                            </p:txEl>
                                          </p:spTgt>
                                        </p:tgtEl>
                                        <p:attrNameLst>
                                          <p:attrName>style.visibility</p:attrName>
                                        </p:attrNameLst>
                                      </p:cBhvr>
                                      <p:to>
                                        <p:strVal val="visible"/>
                                      </p:to>
                                    </p:set>
                                    <p:animEffect transition="in" filter="blinds(horizontal)">
                                      <p:cBhvr>
                                        <p:cTn id="37" dur="500"/>
                                        <p:tgtEl>
                                          <p:spTgt spid="421891">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21891">
                                            <p:txEl>
                                              <p:pRg st="8" end="8"/>
                                            </p:txEl>
                                          </p:spTgt>
                                        </p:tgtEl>
                                        <p:attrNameLst>
                                          <p:attrName>style.visibility</p:attrName>
                                        </p:attrNameLst>
                                      </p:cBhvr>
                                      <p:to>
                                        <p:strVal val="visible"/>
                                      </p:to>
                                    </p:set>
                                    <p:animEffect transition="in" filter="blinds(horizontal)">
                                      <p:cBhvr>
                                        <p:cTn id="42" dur="500"/>
                                        <p:tgtEl>
                                          <p:spTgt spid="4218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2">
            <a:extLst>
              <a:ext uri="{FF2B5EF4-FFF2-40B4-BE49-F238E27FC236}">
                <a16:creationId xmlns:a16="http://schemas.microsoft.com/office/drawing/2014/main" id="{34B2815A-1CBE-C3B7-9F2F-E43B51CFF26E}"/>
              </a:ext>
            </a:extLst>
          </p:cNvPr>
          <p:cNvSpPr>
            <a:spLocks noGrp="1" noChangeArrowheads="1"/>
          </p:cNvSpPr>
          <p:nvPr>
            <p:ph idx="1"/>
          </p:nvPr>
        </p:nvSpPr>
        <p:spPr>
          <a:xfrm>
            <a:off x="52388" y="1497013"/>
            <a:ext cx="8121650" cy="3675062"/>
          </a:xfrm>
        </p:spPr>
        <p:txBody>
          <a:bodyPr/>
          <a:lstStyle/>
          <a:p>
            <a:pPr>
              <a:lnSpc>
                <a:spcPct val="120000"/>
              </a:lnSpc>
              <a:spcBef>
                <a:spcPct val="15000"/>
              </a:spcBef>
            </a:pPr>
            <a:r>
              <a:rPr lang="zh-CN" altLang="en-US" sz="2000">
                <a:solidFill>
                  <a:srgbClr val="CC0000"/>
                </a:solidFill>
                <a:latin typeface="微软雅黑" panose="020B0503020204020204" pitchFamily="34" charset="-122"/>
                <a:ea typeface="微软雅黑" panose="020B0503020204020204" pitchFamily="34" charset="-122"/>
              </a:rPr>
              <a:t>理想存储器（ </a:t>
            </a:r>
            <a:r>
              <a:rPr lang="en-US" altLang="zh-CN" sz="2000">
                <a:solidFill>
                  <a:srgbClr val="CC0000"/>
                </a:solidFill>
                <a:latin typeface="微软雅黑" panose="020B0503020204020204" pitchFamily="34" charset="-122"/>
                <a:ea typeface="微软雅黑" panose="020B0503020204020204" pitchFamily="34" charset="-122"/>
              </a:rPr>
              <a:t>idealized memory</a:t>
            </a:r>
            <a:r>
              <a:rPr lang="en-US" altLang="zh-CN" sz="2000">
                <a:latin typeface="微软雅黑" panose="020B0503020204020204" pitchFamily="34" charset="-122"/>
                <a:ea typeface="微软雅黑" panose="020B0503020204020204" pitchFamily="34" charset="-122"/>
              </a:rPr>
              <a:t> </a:t>
            </a:r>
            <a:r>
              <a:rPr lang="zh-CN" altLang="en-US" sz="2000">
                <a:solidFill>
                  <a:srgbClr val="CC0000"/>
                </a:solidFill>
                <a:latin typeface="微软雅黑" panose="020B0503020204020204" pitchFamily="34" charset="-122"/>
                <a:ea typeface="微软雅黑" panose="020B0503020204020204" pitchFamily="34" charset="-122"/>
              </a:rPr>
              <a:t>）</a:t>
            </a:r>
          </a:p>
          <a:p>
            <a:pPr lvl="1">
              <a:lnSpc>
                <a:spcPct val="130000"/>
              </a:lnSpc>
              <a:spcBef>
                <a:spcPct val="15000"/>
              </a:spcBef>
            </a:pPr>
            <a:r>
              <a:rPr lang="en-US" altLang="zh-CN" sz="2000">
                <a:solidFill>
                  <a:srgbClr val="0000FF"/>
                </a:solidFill>
                <a:latin typeface="微软雅黑" panose="020B0503020204020204" pitchFamily="34" charset="-122"/>
                <a:ea typeface="微软雅黑" panose="020B0503020204020204" pitchFamily="34" charset="-122"/>
              </a:rPr>
              <a:t>Data Out</a:t>
            </a:r>
            <a:r>
              <a:rPr lang="zh-CN" altLang="en-US" sz="2000">
                <a:solidFill>
                  <a:srgbClr val="0000FF"/>
                </a:solidFill>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32</a:t>
            </a:r>
            <a:r>
              <a:rPr lang="zh-CN" altLang="en-US" sz="2000">
                <a:latin typeface="微软雅黑" panose="020B0503020204020204" pitchFamily="34" charset="-122"/>
                <a:ea typeface="微软雅黑" panose="020B0503020204020204" pitchFamily="34" charset="-122"/>
              </a:rPr>
              <a:t>位读出数据</a:t>
            </a:r>
          </a:p>
          <a:p>
            <a:pPr lvl="1">
              <a:lnSpc>
                <a:spcPct val="130000"/>
              </a:lnSpc>
              <a:spcBef>
                <a:spcPct val="15000"/>
              </a:spcBef>
            </a:pPr>
            <a:r>
              <a:rPr lang="en-US" altLang="zh-CN" sz="2000">
                <a:solidFill>
                  <a:srgbClr val="0000FF"/>
                </a:solidFill>
                <a:latin typeface="微软雅黑" panose="020B0503020204020204" pitchFamily="34" charset="-122"/>
                <a:ea typeface="微软雅黑" panose="020B0503020204020204" pitchFamily="34" charset="-122"/>
              </a:rPr>
              <a:t>Data In</a:t>
            </a:r>
            <a:r>
              <a:rPr lang="zh-CN" altLang="en-US" sz="2000">
                <a:solidFill>
                  <a:srgbClr val="0000FF"/>
                </a:solidFill>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rPr>
              <a:t>32</a:t>
            </a:r>
            <a:r>
              <a:rPr lang="zh-CN" altLang="en-US" sz="2000">
                <a:latin typeface="微软雅黑" panose="020B0503020204020204" pitchFamily="34" charset="-122"/>
                <a:ea typeface="微软雅黑" panose="020B0503020204020204" pitchFamily="34" charset="-122"/>
              </a:rPr>
              <a:t>位写入数据</a:t>
            </a:r>
          </a:p>
          <a:p>
            <a:pPr lvl="1">
              <a:lnSpc>
                <a:spcPct val="130000"/>
              </a:lnSpc>
              <a:spcBef>
                <a:spcPct val="15000"/>
              </a:spcBef>
            </a:pPr>
            <a:r>
              <a:rPr lang="en-US" altLang="zh-CN" sz="2000">
                <a:solidFill>
                  <a:srgbClr val="0000FF"/>
                </a:solidFill>
                <a:latin typeface="微软雅黑" panose="020B0503020204020204" pitchFamily="34" charset="-122"/>
                <a:ea typeface="微软雅黑" panose="020B0503020204020204" pitchFamily="34" charset="-122"/>
              </a:rPr>
              <a:t>Address</a:t>
            </a:r>
            <a:r>
              <a:rPr lang="zh-CN" altLang="en-US" sz="2000">
                <a:solidFill>
                  <a:srgbClr val="0000FF"/>
                </a:solidFill>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读写公用一个</a:t>
            </a:r>
            <a:r>
              <a:rPr lang="en-US" altLang="zh-CN" sz="2000">
                <a:latin typeface="微软雅黑" panose="020B0503020204020204" pitchFamily="34" charset="-122"/>
                <a:ea typeface="微软雅黑" panose="020B0503020204020204" pitchFamily="34" charset="-122"/>
              </a:rPr>
              <a:t>32</a:t>
            </a:r>
            <a:r>
              <a:rPr lang="zh-CN" altLang="en-US" sz="2000">
                <a:latin typeface="微软雅黑" panose="020B0503020204020204" pitchFamily="34" charset="-122"/>
                <a:ea typeface="微软雅黑" panose="020B0503020204020204" pitchFamily="34" charset="-122"/>
              </a:rPr>
              <a:t>位地址</a:t>
            </a:r>
            <a:endParaRPr lang="en-US" altLang="zh-CN" sz="2000">
              <a:latin typeface="微软雅黑" panose="020B0503020204020204" pitchFamily="34" charset="-122"/>
              <a:ea typeface="微软雅黑" panose="020B0503020204020204" pitchFamily="34" charset="-122"/>
            </a:endParaRPr>
          </a:p>
          <a:p>
            <a:pPr lvl="1">
              <a:lnSpc>
                <a:spcPct val="130000"/>
              </a:lnSpc>
              <a:spcBef>
                <a:spcPct val="15000"/>
              </a:spcBef>
            </a:pPr>
            <a:endParaRPr lang="zh-CN" altLang="en-US" sz="1000">
              <a:latin typeface="微软雅黑" panose="020B0503020204020204" pitchFamily="34" charset="-122"/>
              <a:ea typeface="微软雅黑" panose="020B0503020204020204" pitchFamily="34" charset="-122"/>
            </a:endParaRPr>
          </a:p>
          <a:p>
            <a:pPr lvl="1">
              <a:lnSpc>
                <a:spcPct val="130000"/>
              </a:lnSpc>
              <a:spcBef>
                <a:spcPct val="15000"/>
              </a:spcBef>
            </a:pPr>
            <a:r>
              <a:rPr lang="zh-CN" altLang="en-US" sz="2000">
                <a:solidFill>
                  <a:srgbClr val="FF0000"/>
                </a:solidFill>
                <a:latin typeface="微软雅黑" panose="020B0503020204020204" pitchFamily="34" charset="-122"/>
                <a:ea typeface="微软雅黑" panose="020B0503020204020204" pitchFamily="34" charset="-122"/>
              </a:rPr>
              <a:t>读操作</a:t>
            </a:r>
            <a:r>
              <a:rPr lang="zh-CN" altLang="en-US" sz="2000">
                <a:solidFill>
                  <a:srgbClr val="0000FF"/>
                </a:solidFill>
                <a:latin typeface="微软雅黑" panose="020B0503020204020204" pitchFamily="34" charset="-122"/>
                <a:ea typeface="微软雅黑" panose="020B0503020204020204" pitchFamily="34" charset="-122"/>
              </a:rPr>
              <a:t>（</a:t>
            </a:r>
            <a:r>
              <a:rPr lang="zh-CN" altLang="en-US" sz="2000">
                <a:solidFill>
                  <a:srgbClr val="006600"/>
                </a:solidFill>
                <a:latin typeface="微软雅黑" panose="020B0503020204020204" pitchFamily="34" charset="-122"/>
                <a:ea typeface="微软雅黑" panose="020B0503020204020204" pitchFamily="34" charset="-122"/>
              </a:rPr>
              <a:t>组合逻辑操作</a:t>
            </a:r>
            <a:r>
              <a:rPr lang="zh-CN" altLang="en-US" sz="2000">
                <a:solidFill>
                  <a:srgbClr val="339933"/>
                </a:solidFill>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：地址</a:t>
            </a:r>
            <a:r>
              <a:rPr lang="en-US" altLang="zh-CN" sz="2000">
                <a:latin typeface="微软雅黑" panose="020B0503020204020204" pitchFamily="34" charset="-122"/>
                <a:ea typeface="微软雅黑" panose="020B0503020204020204" pitchFamily="34" charset="-122"/>
              </a:rPr>
              <a:t>Address</a:t>
            </a:r>
            <a:r>
              <a:rPr lang="zh-CN" altLang="en-US" sz="2000">
                <a:latin typeface="微软雅黑" panose="020B0503020204020204" pitchFamily="34" charset="-122"/>
                <a:ea typeface="微软雅黑" panose="020B0503020204020204" pitchFamily="34" charset="-122"/>
              </a:rPr>
              <a:t>有效后，经一个</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取数时间</a:t>
            </a:r>
            <a:r>
              <a:rPr lang="en-US" altLang="zh-CN" sz="2000">
                <a:latin typeface="微软雅黑" panose="020B0503020204020204" pitchFamily="34" charset="-122"/>
                <a:ea typeface="微软雅黑" panose="020B0503020204020204" pitchFamily="34" charset="-122"/>
              </a:rPr>
              <a:t>AccessTime”</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Data Out</a:t>
            </a:r>
            <a:r>
              <a:rPr lang="zh-CN" altLang="en-US" sz="2000">
                <a:latin typeface="微软雅黑" panose="020B0503020204020204" pitchFamily="34" charset="-122"/>
                <a:ea typeface="微软雅黑" panose="020B0503020204020204" pitchFamily="34" charset="-122"/>
              </a:rPr>
              <a:t>上数据有效。</a:t>
            </a:r>
          </a:p>
          <a:p>
            <a:pPr lvl="1">
              <a:lnSpc>
                <a:spcPct val="130000"/>
              </a:lnSpc>
              <a:spcBef>
                <a:spcPct val="15000"/>
              </a:spcBef>
            </a:pPr>
            <a:r>
              <a:rPr lang="zh-CN" altLang="en-US" sz="2000">
                <a:solidFill>
                  <a:srgbClr val="FF0000"/>
                </a:solidFill>
                <a:latin typeface="微软雅黑" panose="020B0503020204020204" pitchFamily="34" charset="-122"/>
                <a:ea typeface="微软雅黑" panose="020B0503020204020204" pitchFamily="34" charset="-122"/>
              </a:rPr>
              <a:t>写操作</a:t>
            </a:r>
            <a:r>
              <a:rPr lang="zh-CN" altLang="en-US" sz="2000">
                <a:solidFill>
                  <a:srgbClr val="0000FF"/>
                </a:solidFill>
                <a:latin typeface="微软雅黑" panose="020B0503020204020204" pitchFamily="34" charset="-122"/>
                <a:ea typeface="微软雅黑" panose="020B0503020204020204" pitchFamily="34" charset="-122"/>
              </a:rPr>
              <a:t>（</a:t>
            </a:r>
            <a:r>
              <a:rPr lang="zh-CN" altLang="en-US" sz="2000">
                <a:solidFill>
                  <a:srgbClr val="006600"/>
                </a:solidFill>
                <a:latin typeface="微软雅黑" panose="020B0503020204020204" pitchFamily="34" charset="-122"/>
                <a:ea typeface="微软雅黑" panose="020B0503020204020204" pitchFamily="34" charset="-122"/>
              </a:rPr>
              <a:t>时序逻辑操作</a:t>
            </a:r>
            <a:r>
              <a:rPr lang="zh-CN" altLang="en-US" sz="2000">
                <a:solidFill>
                  <a:srgbClr val="339933"/>
                </a:solidFill>
                <a:latin typeface="微软雅黑" panose="020B0503020204020204" pitchFamily="34" charset="-122"/>
                <a:ea typeface="微软雅黑" panose="020B0503020204020204" pitchFamily="34" charset="-122"/>
              </a:rPr>
              <a:t>）</a:t>
            </a:r>
            <a:r>
              <a:rPr lang="zh-CN" altLang="en-US" sz="2000">
                <a:solidFill>
                  <a:srgbClr val="0000FF"/>
                </a:solidFill>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写使能为</a:t>
            </a: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的情况下，时钟</a:t>
            </a:r>
            <a:r>
              <a:rPr lang="en-US" altLang="zh-CN" sz="2000">
                <a:latin typeface="微软雅黑" panose="020B0503020204020204" pitchFamily="34" charset="-122"/>
                <a:ea typeface="微软雅黑" panose="020B0503020204020204" pitchFamily="34" charset="-122"/>
              </a:rPr>
              <a:t>Clk</a:t>
            </a:r>
            <a:r>
              <a:rPr lang="zh-CN" altLang="en-US" sz="2000">
                <a:latin typeface="微软雅黑" panose="020B0503020204020204" pitchFamily="34" charset="-122"/>
                <a:ea typeface="微软雅黑" panose="020B0503020204020204" pitchFamily="34" charset="-122"/>
              </a:rPr>
              <a:t>边沿到来时，</a:t>
            </a:r>
            <a:r>
              <a:rPr lang="en-US" altLang="zh-CN" sz="2000">
                <a:latin typeface="微软雅黑" panose="020B0503020204020204" pitchFamily="34" charset="-122"/>
                <a:ea typeface="微软雅黑" panose="020B0503020204020204" pitchFamily="34" charset="-122"/>
              </a:rPr>
              <a:t>Data In</a:t>
            </a:r>
            <a:r>
              <a:rPr lang="zh-CN" altLang="en-US" sz="2000">
                <a:latin typeface="微软雅黑" panose="020B0503020204020204" pitchFamily="34" charset="-122"/>
                <a:ea typeface="微软雅黑" panose="020B0503020204020204" pitchFamily="34" charset="-122"/>
              </a:rPr>
              <a:t>传来的值开始被写入</a:t>
            </a:r>
            <a:r>
              <a:rPr lang="en-US" altLang="zh-CN" sz="2000">
                <a:latin typeface="微软雅黑" panose="020B0503020204020204" pitchFamily="34" charset="-122"/>
                <a:ea typeface="微软雅黑" panose="020B0503020204020204" pitchFamily="34" charset="-122"/>
              </a:rPr>
              <a:t>Address</a:t>
            </a:r>
            <a:r>
              <a:rPr lang="zh-CN" altLang="en-US" sz="2000">
                <a:latin typeface="微软雅黑" panose="020B0503020204020204" pitchFamily="34" charset="-122"/>
                <a:ea typeface="微软雅黑" panose="020B0503020204020204" pitchFamily="34" charset="-122"/>
              </a:rPr>
              <a:t>指定的存储单元中。</a:t>
            </a:r>
          </a:p>
        </p:txBody>
      </p:sp>
      <p:sp>
        <p:nvSpPr>
          <p:cNvPr id="21506" name="Rectangle 2">
            <a:extLst>
              <a:ext uri="{FF2B5EF4-FFF2-40B4-BE49-F238E27FC236}">
                <a16:creationId xmlns:a16="http://schemas.microsoft.com/office/drawing/2014/main" id="{974A64A5-1FAB-5B42-18B7-BD76C2BDE0AB}"/>
              </a:ext>
            </a:extLst>
          </p:cNvPr>
          <p:cNvSpPr>
            <a:spLocks noGrp="1" noChangeArrowheads="1"/>
          </p:cNvSpPr>
          <p:nvPr>
            <p:ph type="title"/>
          </p:nvPr>
        </p:nvSpPr>
        <p:spPr>
          <a:xfrm>
            <a:off x="444500" y="203200"/>
            <a:ext cx="7046913" cy="422275"/>
          </a:xfrm>
        </p:spPr>
        <p:txBody>
          <a:bodyPr/>
          <a:lstStyle/>
          <a:p>
            <a:r>
              <a:rPr lang="zh-CN" altLang="en-US">
                <a:ea typeface="宋体" panose="02010600030101010101" pitchFamily="2" charset="-122"/>
              </a:rPr>
              <a:t>存储元件</a:t>
            </a:r>
            <a:r>
              <a:rPr lang="en-US" altLang="zh-CN">
                <a:ea typeface="宋体" panose="02010600030101010101" pitchFamily="2" charset="-122"/>
              </a:rPr>
              <a:t>: </a:t>
            </a:r>
            <a:r>
              <a:rPr lang="zh-CN" altLang="en-US">
                <a:ea typeface="宋体" panose="02010600030101010101" pitchFamily="2" charset="-122"/>
              </a:rPr>
              <a:t>理想存储器</a:t>
            </a:r>
          </a:p>
        </p:txBody>
      </p:sp>
      <p:sp>
        <p:nvSpPr>
          <p:cNvPr id="21507" name="Rectangle 4">
            <a:extLst>
              <a:ext uri="{FF2B5EF4-FFF2-40B4-BE49-F238E27FC236}">
                <a16:creationId xmlns:a16="http://schemas.microsoft.com/office/drawing/2014/main" id="{378E71F9-C637-B7C5-FFE4-BC4376065C32}"/>
              </a:ext>
            </a:extLst>
          </p:cNvPr>
          <p:cNvSpPr>
            <a:spLocks noChangeArrowheads="1"/>
          </p:cNvSpPr>
          <p:nvPr/>
        </p:nvSpPr>
        <p:spPr bwMode="auto">
          <a:xfrm>
            <a:off x="5475288" y="2274888"/>
            <a:ext cx="5365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solidFill>
                  <a:schemeClr val="accent1"/>
                </a:solidFill>
                <a:latin typeface="Times New Roman" panose="02020603050405020304" pitchFamily="18" charset="0"/>
                <a:ea typeface="宋体" panose="02010600030101010101" pitchFamily="2" charset="-122"/>
              </a:rPr>
              <a:t>Clk</a:t>
            </a:r>
          </a:p>
        </p:txBody>
      </p:sp>
      <p:sp>
        <p:nvSpPr>
          <p:cNvPr id="21508" name="Rectangle 5">
            <a:extLst>
              <a:ext uri="{FF2B5EF4-FFF2-40B4-BE49-F238E27FC236}">
                <a16:creationId xmlns:a16="http://schemas.microsoft.com/office/drawing/2014/main" id="{02E42B09-D39E-EE4A-5154-46D1F95F58DB}"/>
              </a:ext>
            </a:extLst>
          </p:cNvPr>
          <p:cNvSpPr>
            <a:spLocks noChangeArrowheads="1"/>
          </p:cNvSpPr>
          <p:nvPr/>
        </p:nvSpPr>
        <p:spPr bwMode="auto">
          <a:xfrm>
            <a:off x="5084763" y="1630363"/>
            <a:ext cx="9239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latin typeface="Times New Roman" panose="02020603050405020304" pitchFamily="18" charset="0"/>
                <a:ea typeface="宋体" panose="02010600030101010101" pitchFamily="2" charset="-122"/>
              </a:rPr>
              <a:t>Data In</a:t>
            </a:r>
          </a:p>
        </p:txBody>
      </p:sp>
      <p:sp>
        <p:nvSpPr>
          <p:cNvPr id="21509" name="Rectangle 6">
            <a:extLst>
              <a:ext uri="{FF2B5EF4-FFF2-40B4-BE49-F238E27FC236}">
                <a16:creationId xmlns:a16="http://schemas.microsoft.com/office/drawing/2014/main" id="{6E03CC63-E0D8-15E9-B79B-A7C65B08A1DA}"/>
              </a:ext>
            </a:extLst>
          </p:cNvPr>
          <p:cNvSpPr>
            <a:spLocks noChangeArrowheads="1"/>
          </p:cNvSpPr>
          <p:nvPr/>
        </p:nvSpPr>
        <p:spPr bwMode="auto">
          <a:xfrm>
            <a:off x="6169025" y="1516063"/>
            <a:ext cx="1431925" cy="121285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1510" name="Line 7">
            <a:extLst>
              <a:ext uri="{FF2B5EF4-FFF2-40B4-BE49-F238E27FC236}">
                <a16:creationId xmlns:a16="http://schemas.microsoft.com/office/drawing/2014/main" id="{48DC3E25-9F26-21BF-0A14-36AAF161B15C}"/>
              </a:ext>
            </a:extLst>
          </p:cNvPr>
          <p:cNvSpPr>
            <a:spLocks noChangeShapeType="1"/>
          </p:cNvSpPr>
          <p:nvPr/>
        </p:nvSpPr>
        <p:spPr bwMode="auto">
          <a:xfrm>
            <a:off x="6164263" y="2487613"/>
            <a:ext cx="166687" cy="952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1" name="Line 8">
            <a:extLst>
              <a:ext uri="{FF2B5EF4-FFF2-40B4-BE49-F238E27FC236}">
                <a16:creationId xmlns:a16="http://schemas.microsoft.com/office/drawing/2014/main" id="{B1F8CB9B-3330-3D3A-0BA5-733C256956DB}"/>
              </a:ext>
            </a:extLst>
          </p:cNvPr>
          <p:cNvSpPr>
            <a:spLocks noChangeShapeType="1"/>
          </p:cNvSpPr>
          <p:nvPr/>
        </p:nvSpPr>
        <p:spPr bwMode="auto">
          <a:xfrm flipH="1">
            <a:off x="6181725" y="2578100"/>
            <a:ext cx="149225" cy="698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2" name="Oval 9">
            <a:extLst>
              <a:ext uri="{FF2B5EF4-FFF2-40B4-BE49-F238E27FC236}">
                <a16:creationId xmlns:a16="http://schemas.microsoft.com/office/drawing/2014/main" id="{1D826E5C-805B-7A29-ACD5-6AD20F89A45D}"/>
              </a:ext>
            </a:extLst>
          </p:cNvPr>
          <p:cNvSpPr>
            <a:spLocks noChangeArrowheads="1"/>
          </p:cNvSpPr>
          <p:nvPr/>
        </p:nvSpPr>
        <p:spPr bwMode="auto">
          <a:xfrm>
            <a:off x="6016625" y="2511425"/>
            <a:ext cx="127000" cy="1270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1513" name="Rectangle 10">
            <a:extLst>
              <a:ext uri="{FF2B5EF4-FFF2-40B4-BE49-F238E27FC236}">
                <a16:creationId xmlns:a16="http://schemas.microsoft.com/office/drawing/2014/main" id="{2DE57D43-BAFD-D66C-9D82-8D48D0F95192}"/>
              </a:ext>
            </a:extLst>
          </p:cNvPr>
          <p:cNvSpPr>
            <a:spLocks noChangeArrowheads="1"/>
          </p:cNvSpPr>
          <p:nvPr/>
        </p:nvSpPr>
        <p:spPr bwMode="auto">
          <a:xfrm>
            <a:off x="5451475" y="917575"/>
            <a:ext cx="14954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solidFill>
                  <a:schemeClr val="accent2"/>
                </a:solidFill>
                <a:latin typeface="Times New Roman" panose="02020603050405020304" pitchFamily="18" charset="0"/>
                <a:ea typeface="宋体" panose="02010600030101010101" pitchFamily="2" charset="-122"/>
              </a:rPr>
              <a:t>Write Enable</a:t>
            </a:r>
          </a:p>
        </p:txBody>
      </p:sp>
      <p:sp>
        <p:nvSpPr>
          <p:cNvPr id="21514" name="Line 11">
            <a:extLst>
              <a:ext uri="{FF2B5EF4-FFF2-40B4-BE49-F238E27FC236}">
                <a16:creationId xmlns:a16="http://schemas.microsoft.com/office/drawing/2014/main" id="{9C22872C-1C4F-CFBD-8F52-F9D1AE4C0551}"/>
              </a:ext>
            </a:extLst>
          </p:cNvPr>
          <p:cNvSpPr>
            <a:spLocks noChangeShapeType="1"/>
          </p:cNvSpPr>
          <p:nvPr/>
        </p:nvSpPr>
        <p:spPr bwMode="auto">
          <a:xfrm flipH="1">
            <a:off x="5168900" y="2036763"/>
            <a:ext cx="10033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1515" name="Line 12">
            <a:extLst>
              <a:ext uri="{FF2B5EF4-FFF2-40B4-BE49-F238E27FC236}">
                <a16:creationId xmlns:a16="http://schemas.microsoft.com/office/drawing/2014/main" id="{A01D6543-E5C9-D3FD-86DB-52C7F520D38D}"/>
              </a:ext>
            </a:extLst>
          </p:cNvPr>
          <p:cNvSpPr>
            <a:spLocks noChangeShapeType="1"/>
          </p:cNvSpPr>
          <p:nvPr/>
        </p:nvSpPr>
        <p:spPr bwMode="auto">
          <a:xfrm flipH="1">
            <a:off x="5702300" y="1966913"/>
            <a:ext cx="88900"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6" name="Rectangle 13">
            <a:extLst>
              <a:ext uri="{FF2B5EF4-FFF2-40B4-BE49-F238E27FC236}">
                <a16:creationId xmlns:a16="http://schemas.microsoft.com/office/drawing/2014/main" id="{E3ED2DE8-BE25-9050-251A-7980FB68009A}"/>
              </a:ext>
            </a:extLst>
          </p:cNvPr>
          <p:cNvSpPr>
            <a:spLocks noChangeArrowheads="1"/>
          </p:cNvSpPr>
          <p:nvPr/>
        </p:nvSpPr>
        <p:spPr bwMode="auto">
          <a:xfrm>
            <a:off x="5389563" y="2036763"/>
            <a:ext cx="384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a:latin typeface="Times New Roman" panose="02020603050405020304" pitchFamily="18" charset="0"/>
                <a:ea typeface="宋体" panose="02010600030101010101" pitchFamily="2" charset="-122"/>
              </a:rPr>
              <a:t>32</a:t>
            </a:r>
          </a:p>
        </p:txBody>
      </p:sp>
      <p:sp>
        <p:nvSpPr>
          <p:cNvPr id="21517" name="Line 14">
            <a:extLst>
              <a:ext uri="{FF2B5EF4-FFF2-40B4-BE49-F238E27FC236}">
                <a16:creationId xmlns:a16="http://schemas.microsoft.com/office/drawing/2014/main" id="{9FC1A962-FDF1-D904-7EBD-A54DCB164F7C}"/>
              </a:ext>
            </a:extLst>
          </p:cNvPr>
          <p:cNvSpPr>
            <a:spLocks noChangeShapeType="1"/>
          </p:cNvSpPr>
          <p:nvPr/>
        </p:nvSpPr>
        <p:spPr bwMode="auto">
          <a:xfrm>
            <a:off x="7620000" y="2036763"/>
            <a:ext cx="1282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8" name="Line 15">
            <a:extLst>
              <a:ext uri="{FF2B5EF4-FFF2-40B4-BE49-F238E27FC236}">
                <a16:creationId xmlns:a16="http://schemas.microsoft.com/office/drawing/2014/main" id="{E7C7CD3C-68D3-1AC4-EE1E-227E445BB7C0}"/>
              </a:ext>
            </a:extLst>
          </p:cNvPr>
          <p:cNvSpPr>
            <a:spLocks noChangeShapeType="1"/>
          </p:cNvSpPr>
          <p:nvPr/>
        </p:nvSpPr>
        <p:spPr bwMode="auto">
          <a:xfrm flipH="1">
            <a:off x="8445500" y="1966913"/>
            <a:ext cx="88900"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Rectangle 16">
            <a:extLst>
              <a:ext uri="{FF2B5EF4-FFF2-40B4-BE49-F238E27FC236}">
                <a16:creationId xmlns:a16="http://schemas.microsoft.com/office/drawing/2014/main" id="{6A39742C-2D65-2E0A-31A3-29A9A6DF5492}"/>
              </a:ext>
            </a:extLst>
          </p:cNvPr>
          <p:cNvSpPr>
            <a:spLocks noChangeArrowheads="1"/>
          </p:cNvSpPr>
          <p:nvPr/>
        </p:nvSpPr>
        <p:spPr bwMode="auto">
          <a:xfrm>
            <a:off x="8056563" y="2036763"/>
            <a:ext cx="384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a:latin typeface="Times New Roman" panose="02020603050405020304" pitchFamily="18" charset="0"/>
                <a:ea typeface="宋体" panose="02010600030101010101" pitchFamily="2" charset="-122"/>
              </a:rPr>
              <a:t>32</a:t>
            </a:r>
          </a:p>
        </p:txBody>
      </p:sp>
      <p:sp>
        <p:nvSpPr>
          <p:cNvPr id="21520" name="Rectangle 17">
            <a:extLst>
              <a:ext uri="{FF2B5EF4-FFF2-40B4-BE49-F238E27FC236}">
                <a16:creationId xmlns:a16="http://schemas.microsoft.com/office/drawing/2014/main" id="{B2AB30C5-C649-9549-E7B5-DBAA5AA96477}"/>
              </a:ext>
            </a:extLst>
          </p:cNvPr>
          <p:cNvSpPr>
            <a:spLocks noChangeArrowheads="1"/>
          </p:cNvSpPr>
          <p:nvPr/>
        </p:nvSpPr>
        <p:spPr bwMode="auto">
          <a:xfrm>
            <a:off x="7599363" y="1617663"/>
            <a:ext cx="10318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latin typeface="Times New Roman" panose="02020603050405020304" pitchFamily="18" charset="0"/>
                <a:ea typeface="宋体" panose="02010600030101010101" pitchFamily="2" charset="-122"/>
              </a:rPr>
              <a:t>DataOut</a:t>
            </a:r>
          </a:p>
        </p:txBody>
      </p:sp>
      <p:sp>
        <p:nvSpPr>
          <p:cNvPr id="21521" name="Line 18">
            <a:extLst>
              <a:ext uri="{FF2B5EF4-FFF2-40B4-BE49-F238E27FC236}">
                <a16:creationId xmlns:a16="http://schemas.microsoft.com/office/drawing/2014/main" id="{26B6EBB0-7181-10C8-E508-783F6035EDB1}"/>
              </a:ext>
            </a:extLst>
          </p:cNvPr>
          <p:cNvSpPr>
            <a:spLocks noChangeShapeType="1"/>
          </p:cNvSpPr>
          <p:nvPr/>
        </p:nvSpPr>
        <p:spPr bwMode="auto">
          <a:xfrm flipV="1">
            <a:off x="6470650" y="1268413"/>
            <a:ext cx="0" cy="2413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19">
            <a:extLst>
              <a:ext uri="{FF2B5EF4-FFF2-40B4-BE49-F238E27FC236}">
                <a16:creationId xmlns:a16="http://schemas.microsoft.com/office/drawing/2014/main" id="{8A5AB08F-6CAB-A79B-9218-AA7289A97883}"/>
              </a:ext>
            </a:extLst>
          </p:cNvPr>
          <p:cNvSpPr>
            <a:spLocks noChangeShapeType="1"/>
          </p:cNvSpPr>
          <p:nvPr/>
        </p:nvSpPr>
        <p:spPr bwMode="auto">
          <a:xfrm flipH="1">
            <a:off x="5549900" y="2570163"/>
            <a:ext cx="469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20">
            <a:extLst>
              <a:ext uri="{FF2B5EF4-FFF2-40B4-BE49-F238E27FC236}">
                <a16:creationId xmlns:a16="http://schemas.microsoft.com/office/drawing/2014/main" id="{E63F5E15-EE69-7399-1E25-C8B482FB7F23}"/>
              </a:ext>
            </a:extLst>
          </p:cNvPr>
          <p:cNvSpPr>
            <a:spLocks noChangeShapeType="1"/>
          </p:cNvSpPr>
          <p:nvPr/>
        </p:nvSpPr>
        <p:spPr bwMode="auto">
          <a:xfrm>
            <a:off x="7004050" y="1052513"/>
            <a:ext cx="0" cy="4445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4" name="Rectangle 21">
            <a:extLst>
              <a:ext uri="{FF2B5EF4-FFF2-40B4-BE49-F238E27FC236}">
                <a16:creationId xmlns:a16="http://schemas.microsoft.com/office/drawing/2014/main" id="{DF862E2F-A189-B247-1A09-A93C1A22EF04}"/>
              </a:ext>
            </a:extLst>
          </p:cNvPr>
          <p:cNvSpPr>
            <a:spLocks noChangeArrowheads="1"/>
          </p:cNvSpPr>
          <p:nvPr/>
        </p:nvSpPr>
        <p:spPr bwMode="auto">
          <a:xfrm>
            <a:off x="6811963" y="728663"/>
            <a:ext cx="981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latin typeface="Times New Roman" panose="02020603050405020304" pitchFamily="18" charset="0"/>
                <a:ea typeface="宋体" panose="02010600030101010101" pitchFamily="2" charset="-122"/>
              </a:rPr>
              <a:t>Address</a:t>
            </a:r>
          </a:p>
        </p:txBody>
      </p:sp>
      <p:sp>
        <p:nvSpPr>
          <p:cNvPr id="192536" name="Text Box 24">
            <a:extLst>
              <a:ext uri="{FF2B5EF4-FFF2-40B4-BE49-F238E27FC236}">
                <a16:creationId xmlns:a16="http://schemas.microsoft.com/office/drawing/2014/main" id="{61769A4D-F047-40DD-D9E1-C8ADF17945ED}"/>
              </a:ext>
            </a:extLst>
          </p:cNvPr>
          <p:cNvSpPr txBox="1">
            <a:spLocks noChangeArrowheads="1"/>
          </p:cNvSpPr>
          <p:nvPr/>
        </p:nvSpPr>
        <p:spPr bwMode="auto">
          <a:xfrm>
            <a:off x="444500" y="5551488"/>
            <a:ext cx="83153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lnSpc>
                <a:spcPct val="130000"/>
              </a:lnSpc>
              <a:spcBef>
                <a:spcPct val="50000"/>
              </a:spcBef>
            </a:pPr>
            <a:r>
              <a:rPr lang="zh-CN" altLang="en-US" sz="2000">
                <a:latin typeface="微软雅黑" panose="020B0503020204020204" pitchFamily="34" charset="-122"/>
                <a:ea typeface="微软雅黑" panose="020B0503020204020204" pitchFamily="34" charset="-122"/>
              </a:rPr>
              <a:t>为简化数据通路操作说明，把存储器简化为带时钟信号Clk的理想模型，并非真实存在于CPU中！</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2536"/>
                                        </p:tgtEl>
                                        <p:attrNameLst>
                                          <p:attrName>style.visibility</p:attrName>
                                        </p:attrNameLst>
                                      </p:cBhvr>
                                      <p:to>
                                        <p:strVal val="visible"/>
                                      </p:to>
                                    </p:set>
                                    <p:animEffect transition="in" filter="blinds(horizontal)">
                                      <p:cBhvr>
                                        <p:cTn id="7" dur="500"/>
                                        <p:tgtEl>
                                          <p:spTgt spid="1925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20482">
                                            <p:txEl>
                                              <p:pRg st="5" end="5"/>
                                            </p:txEl>
                                          </p:spTgt>
                                        </p:tgtEl>
                                        <p:attrNameLst>
                                          <p:attrName>style.visibility</p:attrName>
                                        </p:attrNameLst>
                                      </p:cBhvr>
                                      <p:to>
                                        <p:strVal val="visible"/>
                                      </p:to>
                                    </p:set>
                                    <p:animEffect transition="in" filter="randombar(horizontal)">
                                      <p:cBhvr>
                                        <p:cTn id="12" dur="500"/>
                                        <p:tgtEl>
                                          <p:spTgt spid="20482">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20482">
                                            <p:txEl>
                                              <p:pRg st="6" end="6"/>
                                            </p:txEl>
                                          </p:spTgt>
                                        </p:tgtEl>
                                        <p:attrNameLst>
                                          <p:attrName>style.visibility</p:attrName>
                                        </p:attrNameLst>
                                      </p:cBhvr>
                                      <p:to>
                                        <p:strVal val="visible"/>
                                      </p:to>
                                    </p:set>
                                    <p:animEffect transition="in" filter="randombar(horizontal)">
                                      <p:cBhvr>
                                        <p:cTn id="17" dur="500"/>
                                        <p:tgtEl>
                                          <p:spTgt spid="2048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3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a:extLst>
              <a:ext uri="{FF2B5EF4-FFF2-40B4-BE49-F238E27FC236}">
                <a16:creationId xmlns:a16="http://schemas.microsoft.com/office/drawing/2014/main" id="{7AF0E67A-CA99-E2E3-3918-67B15755C3C2}"/>
              </a:ext>
            </a:extLst>
          </p:cNvPr>
          <p:cNvSpPr>
            <a:spLocks noGrp="1" noChangeArrowheads="1"/>
          </p:cNvSpPr>
          <p:nvPr>
            <p:ph type="title"/>
          </p:nvPr>
        </p:nvSpPr>
        <p:spPr>
          <a:xfrm>
            <a:off x="638175" y="131763"/>
            <a:ext cx="7499350" cy="422275"/>
          </a:xfrm>
        </p:spPr>
        <p:txBody>
          <a:bodyPr/>
          <a:lstStyle/>
          <a:p>
            <a:r>
              <a:rPr lang="zh-CN" altLang="en-US">
                <a:ea typeface="宋体" panose="02010600030101010101" pitchFamily="2" charset="-122"/>
              </a:rPr>
              <a:t>带异常处理的数据通路设计</a:t>
            </a:r>
            <a:endParaRPr lang="en-US" altLang="zh-CN">
              <a:ea typeface="宋体" panose="02010600030101010101" pitchFamily="2" charset="-122"/>
            </a:endParaRPr>
          </a:p>
        </p:txBody>
      </p:sp>
      <p:sp>
        <p:nvSpPr>
          <p:cNvPr id="340996" name="Rectangle 4">
            <a:extLst>
              <a:ext uri="{FF2B5EF4-FFF2-40B4-BE49-F238E27FC236}">
                <a16:creationId xmlns:a16="http://schemas.microsoft.com/office/drawing/2014/main" id="{CF213EA1-74DF-7132-C775-3665B0E4E560}"/>
              </a:ext>
            </a:extLst>
          </p:cNvPr>
          <p:cNvSpPr>
            <a:spLocks noGrp="1" noChangeArrowheads="1"/>
          </p:cNvSpPr>
          <p:nvPr>
            <p:ph idx="1"/>
          </p:nvPr>
        </p:nvSpPr>
        <p:spPr>
          <a:xfrm>
            <a:off x="393700" y="674688"/>
            <a:ext cx="8493125" cy="5832475"/>
          </a:xfrm>
        </p:spPr>
        <p:txBody>
          <a:bodyPr/>
          <a:lstStyle/>
          <a:p>
            <a:pPr marL="0" indent="0">
              <a:lnSpc>
                <a:spcPct val="110000"/>
              </a:lnSpc>
              <a:spcBef>
                <a:spcPct val="20000"/>
              </a:spcBef>
              <a:buSzTx/>
              <a:buFontTx/>
              <a:buNone/>
            </a:pPr>
            <a:r>
              <a:rPr lang="zh-CN" altLang="en-US" sz="1900">
                <a:latin typeface="微软雅黑" panose="020B0503020204020204" pitchFamily="34" charset="-122"/>
                <a:ea typeface="微软雅黑" panose="020B0503020204020204" pitchFamily="34" charset="-122"/>
              </a:rPr>
              <a:t>以前述多周期处理器为例，简要说明带异常处理数据通路设计</a:t>
            </a:r>
            <a:endParaRPr lang="en-US" altLang="zh-CN" sz="1900">
              <a:latin typeface="微软雅黑" panose="020B0503020204020204" pitchFamily="34" charset="-122"/>
              <a:ea typeface="微软雅黑" panose="020B0503020204020204" pitchFamily="34" charset="-122"/>
            </a:endParaRPr>
          </a:p>
          <a:p>
            <a:pPr marL="0" indent="0">
              <a:lnSpc>
                <a:spcPct val="110000"/>
              </a:lnSpc>
              <a:spcBef>
                <a:spcPct val="20000"/>
              </a:spcBef>
              <a:buSzTx/>
              <a:buFontTx/>
              <a:buNone/>
            </a:pPr>
            <a:r>
              <a:rPr lang="zh-CN" altLang="en-US" sz="1900">
                <a:latin typeface="微软雅黑" panose="020B0503020204020204" pitchFamily="34" charset="-122"/>
                <a:ea typeface="微软雅黑" panose="020B0503020204020204" pitchFamily="34" charset="-122"/>
              </a:rPr>
              <a:t>假定其异常</a:t>
            </a:r>
            <a:r>
              <a:rPr lang="en-US" altLang="zh-CN" sz="1900">
                <a:latin typeface="微软雅黑" panose="020B0503020204020204" pitchFamily="34" charset="-122"/>
                <a:ea typeface="微软雅黑" panose="020B0503020204020204" pitchFamily="34" charset="-122"/>
              </a:rPr>
              <a:t>/</a:t>
            </a:r>
            <a:r>
              <a:rPr lang="zh-CN" altLang="en-US" sz="1900">
                <a:latin typeface="微软雅黑" panose="020B0503020204020204" pitchFamily="34" charset="-122"/>
                <a:ea typeface="微软雅黑" panose="020B0503020204020204" pitchFamily="34" charset="-122"/>
              </a:rPr>
              <a:t>中断机制中包括以下两个寄存器：</a:t>
            </a:r>
          </a:p>
          <a:p>
            <a:pPr lvl="1">
              <a:lnSpc>
                <a:spcPct val="110000"/>
              </a:lnSpc>
              <a:spcBef>
                <a:spcPct val="20000"/>
              </a:spcBef>
              <a:buSzTx/>
            </a:pPr>
            <a:r>
              <a:rPr lang="en-US" altLang="zh-CN" sz="1900">
                <a:solidFill>
                  <a:srgbClr val="A50021"/>
                </a:solidFill>
                <a:latin typeface="微软雅黑" panose="020B0503020204020204" pitchFamily="34" charset="-122"/>
                <a:ea typeface="微软雅黑" panose="020B0503020204020204" pitchFamily="34" charset="-122"/>
              </a:rPr>
              <a:t>EPC</a:t>
            </a:r>
            <a:r>
              <a:rPr lang="zh-CN" altLang="en-US" sz="1900">
                <a:solidFill>
                  <a:srgbClr val="A50021"/>
                </a:solidFill>
                <a:latin typeface="微软雅黑" panose="020B0503020204020204" pitchFamily="34" charset="-122"/>
                <a:ea typeface="微软雅黑" panose="020B0503020204020204" pitchFamily="34" charset="-122"/>
              </a:rPr>
              <a:t>：</a:t>
            </a:r>
            <a:r>
              <a:rPr lang="en-US" altLang="zh-CN" sz="1900">
                <a:latin typeface="微软雅黑" panose="020B0503020204020204" pitchFamily="34" charset="-122"/>
                <a:ea typeface="微软雅黑" panose="020B0503020204020204" pitchFamily="34" charset="-122"/>
              </a:rPr>
              <a:t>32</a:t>
            </a:r>
            <a:r>
              <a:rPr lang="zh-CN" altLang="en-US" sz="1900">
                <a:latin typeface="微软雅黑" panose="020B0503020204020204" pitchFamily="34" charset="-122"/>
                <a:ea typeface="微软雅黑" panose="020B0503020204020204" pitchFamily="34" charset="-122"/>
              </a:rPr>
              <a:t>位，用于存放断点（异常处理后返回到的指令的地址）。</a:t>
            </a:r>
          </a:p>
          <a:p>
            <a:pPr lvl="2">
              <a:lnSpc>
                <a:spcPct val="110000"/>
              </a:lnSpc>
              <a:spcBef>
                <a:spcPct val="20000"/>
              </a:spcBef>
              <a:buSzTx/>
            </a:pPr>
            <a:r>
              <a:rPr lang="zh-CN" altLang="en-US" sz="1900">
                <a:latin typeface="微软雅黑" panose="020B0503020204020204" pitchFamily="34" charset="-122"/>
                <a:ea typeface="微软雅黑" panose="020B0503020204020204" pitchFamily="34" charset="-122"/>
              </a:rPr>
              <a:t>写入</a:t>
            </a:r>
            <a:r>
              <a:rPr lang="en-US" altLang="zh-CN" sz="1900">
                <a:latin typeface="微软雅黑" panose="020B0503020204020204" pitchFamily="34" charset="-122"/>
                <a:ea typeface="微软雅黑" panose="020B0503020204020204" pitchFamily="34" charset="-122"/>
              </a:rPr>
              <a:t>EPC</a:t>
            </a:r>
            <a:r>
              <a:rPr lang="zh-CN" altLang="en-US" sz="1900">
                <a:latin typeface="微软雅黑" panose="020B0503020204020204" pitchFamily="34" charset="-122"/>
                <a:ea typeface="微软雅黑" panose="020B0503020204020204" pitchFamily="34" charset="-122"/>
              </a:rPr>
              <a:t>的断点可能是正在执行的指令的地址（故障时），也可能是下条指令的地址（自陷和中断时）。前者需要把</a:t>
            </a:r>
            <a:r>
              <a:rPr lang="en-US" altLang="zh-CN" sz="1900">
                <a:solidFill>
                  <a:schemeClr val="accent1"/>
                </a:solidFill>
                <a:latin typeface="微软雅黑" panose="020B0503020204020204" pitchFamily="34" charset="-122"/>
                <a:ea typeface="微软雅黑" panose="020B0503020204020204" pitchFamily="34" charset="-122"/>
              </a:rPr>
              <a:t>PC</a:t>
            </a:r>
            <a:r>
              <a:rPr lang="zh-CN" altLang="en-US" sz="1900">
                <a:solidFill>
                  <a:schemeClr val="accent1"/>
                </a:solidFill>
                <a:latin typeface="微软雅黑" panose="020B0503020204020204" pitchFamily="34" charset="-122"/>
                <a:ea typeface="微软雅黑" panose="020B0503020204020204" pitchFamily="34" charset="-122"/>
              </a:rPr>
              <a:t>的值减</a:t>
            </a:r>
            <a:r>
              <a:rPr lang="en-US" altLang="zh-CN" sz="1900">
                <a:solidFill>
                  <a:schemeClr val="accent1"/>
                </a:solidFill>
                <a:latin typeface="微软雅黑" panose="020B0503020204020204" pitchFamily="34" charset="-122"/>
                <a:ea typeface="微软雅黑" panose="020B0503020204020204" pitchFamily="34" charset="-122"/>
              </a:rPr>
              <a:t>4</a:t>
            </a:r>
            <a:r>
              <a:rPr lang="zh-CN" altLang="en-US" sz="1900">
                <a:latin typeface="微软雅黑" panose="020B0503020204020204" pitchFamily="34" charset="-122"/>
                <a:ea typeface="微软雅黑" panose="020B0503020204020204" pitchFamily="34" charset="-122"/>
              </a:rPr>
              <a:t>后送到</a:t>
            </a:r>
            <a:r>
              <a:rPr lang="en-US" altLang="zh-CN" sz="1900">
                <a:latin typeface="微软雅黑" panose="020B0503020204020204" pitchFamily="34" charset="-122"/>
                <a:ea typeface="微软雅黑" panose="020B0503020204020204" pitchFamily="34" charset="-122"/>
              </a:rPr>
              <a:t>EPC</a:t>
            </a:r>
            <a:r>
              <a:rPr lang="zh-CN" altLang="en-US" sz="1900">
                <a:latin typeface="微软雅黑" panose="020B0503020204020204" pitchFamily="34" charset="-122"/>
                <a:ea typeface="微软雅黑" panose="020B0503020204020204" pitchFamily="34" charset="-122"/>
              </a:rPr>
              <a:t>，后者则直接送</a:t>
            </a:r>
            <a:r>
              <a:rPr lang="en-US" altLang="zh-CN" sz="1900">
                <a:latin typeface="微软雅黑" panose="020B0503020204020204" pitchFamily="34" charset="-122"/>
                <a:ea typeface="微软雅黑" panose="020B0503020204020204" pitchFamily="34" charset="-122"/>
              </a:rPr>
              <a:t>PC</a:t>
            </a:r>
            <a:r>
              <a:rPr lang="zh-CN" altLang="en-US" sz="1900">
                <a:latin typeface="微软雅黑" panose="020B0503020204020204" pitchFamily="34" charset="-122"/>
                <a:ea typeface="微软雅黑" panose="020B0503020204020204" pitchFamily="34" charset="-122"/>
              </a:rPr>
              <a:t>到</a:t>
            </a:r>
            <a:r>
              <a:rPr lang="en-US" altLang="zh-CN" sz="1900">
                <a:latin typeface="微软雅黑" panose="020B0503020204020204" pitchFamily="34" charset="-122"/>
                <a:ea typeface="微软雅黑" panose="020B0503020204020204" pitchFamily="34" charset="-122"/>
              </a:rPr>
              <a:t>EPC   </a:t>
            </a:r>
            <a:r>
              <a:rPr lang="en-US" altLang="zh-CN" sz="1900">
                <a:solidFill>
                  <a:srgbClr val="006600"/>
                </a:solidFill>
                <a:latin typeface="微软雅黑" panose="020B0503020204020204" pitchFamily="34" charset="-122"/>
                <a:ea typeface="微软雅黑" panose="020B0503020204020204" pitchFamily="34" charset="-122"/>
              </a:rPr>
              <a:t>why</a:t>
            </a:r>
            <a:r>
              <a:rPr lang="zh-CN" altLang="en-US" sz="1900">
                <a:solidFill>
                  <a:srgbClr val="006600"/>
                </a:solidFill>
                <a:latin typeface="微软雅黑" panose="020B0503020204020204" pitchFamily="34" charset="-122"/>
                <a:ea typeface="微软雅黑" panose="020B0503020204020204" pitchFamily="34" charset="-122"/>
              </a:rPr>
              <a:t>？</a:t>
            </a:r>
          </a:p>
          <a:p>
            <a:pPr lvl="1">
              <a:lnSpc>
                <a:spcPct val="110000"/>
              </a:lnSpc>
              <a:spcBef>
                <a:spcPct val="20000"/>
              </a:spcBef>
              <a:buSzTx/>
            </a:pPr>
            <a:r>
              <a:rPr lang="en-US" altLang="zh-CN" sz="1900">
                <a:solidFill>
                  <a:srgbClr val="A50021"/>
                </a:solidFill>
                <a:latin typeface="微软雅黑" panose="020B0503020204020204" pitchFamily="34" charset="-122"/>
                <a:ea typeface="微软雅黑" panose="020B0503020204020204" pitchFamily="34" charset="-122"/>
              </a:rPr>
              <a:t>Cause</a:t>
            </a:r>
            <a:r>
              <a:rPr lang="zh-CN" altLang="en-US" sz="1900">
                <a:solidFill>
                  <a:srgbClr val="A50021"/>
                </a:solidFill>
                <a:latin typeface="微软雅黑" panose="020B0503020204020204" pitchFamily="34" charset="-122"/>
                <a:ea typeface="微软雅黑" panose="020B0503020204020204" pitchFamily="34" charset="-122"/>
              </a:rPr>
              <a:t>：</a:t>
            </a:r>
            <a:r>
              <a:rPr lang="en-US" altLang="zh-CN" sz="1900">
                <a:latin typeface="微软雅黑" panose="020B0503020204020204" pitchFamily="34" charset="-122"/>
                <a:ea typeface="微软雅黑" panose="020B0503020204020204" pitchFamily="34" charset="-122"/>
              </a:rPr>
              <a:t>32</a:t>
            </a:r>
            <a:r>
              <a:rPr lang="zh-CN" altLang="en-US" sz="1900">
                <a:latin typeface="微软雅黑" panose="020B0503020204020204" pitchFamily="34" charset="-122"/>
                <a:ea typeface="微软雅黑" panose="020B0503020204020204" pitchFamily="34" charset="-122"/>
              </a:rPr>
              <a:t>位（有些位还没有用到），记录异常原因。</a:t>
            </a:r>
          </a:p>
          <a:p>
            <a:pPr lvl="2">
              <a:lnSpc>
                <a:spcPct val="110000"/>
              </a:lnSpc>
              <a:spcBef>
                <a:spcPct val="20000"/>
              </a:spcBef>
              <a:buSzTx/>
            </a:pPr>
            <a:r>
              <a:rPr lang="zh-CN" altLang="en-US" sz="1900">
                <a:latin typeface="微软雅黑" panose="020B0503020204020204" pitchFamily="34" charset="-122"/>
                <a:ea typeface="微软雅黑" panose="020B0503020204020204" pitchFamily="34" charset="-122"/>
              </a:rPr>
              <a:t>假定处理的异常类型有以下两种：</a:t>
            </a:r>
          </a:p>
          <a:p>
            <a:pPr lvl="3">
              <a:lnSpc>
                <a:spcPct val="110000"/>
              </a:lnSpc>
              <a:buFont typeface="Times New Roman" panose="02020603050405020304" pitchFamily="18" charset="0"/>
              <a:buNone/>
            </a:pPr>
            <a:r>
              <a:rPr lang="zh-CN" altLang="en-US" sz="1900" b="1">
                <a:solidFill>
                  <a:srgbClr val="009900"/>
                </a:solidFill>
                <a:latin typeface="微软雅黑" panose="020B0503020204020204" pitchFamily="34" charset="-122"/>
                <a:ea typeface="微软雅黑" panose="020B0503020204020204" pitchFamily="34" charset="-122"/>
              </a:rPr>
              <a:t>未定义指令（</a:t>
            </a:r>
            <a:r>
              <a:rPr lang="en-US" altLang="zh-CN" sz="1900" b="1">
                <a:solidFill>
                  <a:srgbClr val="009900"/>
                </a:solidFill>
                <a:latin typeface="微软雅黑" panose="020B0503020204020204" pitchFamily="34" charset="-122"/>
                <a:ea typeface="微软雅黑" panose="020B0503020204020204" pitchFamily="34" charset="-122"/>
              </a:rPr>
              <a:t>Cause=1</a:t>
            </a:r>
            <a:r>
              <a:rPr lang="zh-CN" altLang="en-US" sz="1900" b="1">
                <a:solidFill>
                  <a:srgbClr val="009900"/>
                </a:solidFill>
                <a:latin typeface="微软雅黑" panose="020B0503020204020204" pitchFamily="34" charset="-122"/>
                <a:ea typeface="微软雅黑" panose="020B0503020204020204" pitchFamily="34" charset="-122"/>
              </a:rPr>
              <a:t>）、溢出（</a:t>
            </a:r>
            <a:r>
              <a:rPr lang="en-US" altLang="zh-CN" sz="1900" b="1">
                <a:solidFill>
                  <a:srgbClr val="009900"/>
                </a:solidFill>
                <a:latin typeface="微软雅黑" panose="020B0503020204020204" pitchFamily="34" charset="-122"/>
                <a:ea typeface="微软雅黑" panose="020B0503020204020204" pitchFamily="34" charset="-122"/>
              </a:rPr>
              <a:t>Cause=2</a:t>
            </a:r>
            <a:r>
              <a:rPr lang="zh-CN" altLang="en-US" sz="1900" b="1">
                <a:solidFill>
                  <a:srgbClr val="009900"/>
                </a:solidFill>
                <a:latin typeface="微软雅黑" panose="020B0503020204020204" pitchFamily="34" charset="-122"/>
                <a:ea typeface="微软雅黑" panose="020B0503020204020204" pitchFamily="34" charset="-122"/>
              </a:rPr>
              <a:t>） </a:t>
            </a:r>
          </a:p>
          <a:p>
            <a:pPr marL="0" indent="0">
              <a:lnSpc>
                <a:spcPct val="110000"/>
              </a:lnSpc>
              <a:spcBef>
                <a:spcPct val="20000"/>
              </a:spcBef>
              <a:buSzTx/>
              <a:buFontTx/>
              <a:buNone/>
            </a:pPr>
            <a:r>
              <a:rPr lang="zh-CN" altLang="en-US" sz="1900">
                <a:latin typeface="微软雅黑" panose="020B0503020204020204" pitchFamily="34" charset="-122"/>
                <a:ea typeface="微软雅黑" panose="020B0503020204020204" pitchFamily="34" charset="-122"/>
              </a:rPr>
              <a:t>需要加入两个寄存器的“写使能”控制信号</a:t>
            </a:r>
          </a:p>
          <a:p>
            <a:pPr lvl="1">
              <a:lnSpc>
                <a:spcPct val="110000"/>
              </a:lnSpc>
              <a:spcBef>
                <a:spcPct val="20000"/>
              </a:spcBef>
              <a:buSzTx/>
            </a:pPr>
            <a:r>
              <a:rPr lang="en-US" altLang="zh-CN" sz="1900">
                <a:solidFill>
                  <a:srgbClr val="A50021"/>
                </a:solidFill>
                <a:latin typeface="微软雅黑" panose="020B0503020204020204" pitchFamily="34" charset="-122"/>
                <a:ea typeface="微软雅黑" panose="020B0503020204020204" pitchFamily="34" charset="-122"/>
              </a:rPr>
              <a:t>EPCWr</a:t>
            </a:r>
            <a:r>
              <a:rPr lang="zh-CN" altLang="en-US" sz="1900">
                <a:solidFill>
                  <a:srgbClr val="A50021"/>
                </a:solidFill>
                <a:latin typeface="微软雅黑" panose="020B0503020204020204" pitchFamily="34" charset="-122"/>
                <a:ea typeface="微软雅黑" panose="020B0503020204020204" pitchFamily="34" charset="-122"/>
              </a:rPr>
              <a:t>：</a:t>
            </a:r>
            <a:r>
              <a:rPr lang="zh-CN" altLang="en-US" sz="1900">
                <a:latin typeface="微软雅黑" panose="020B0503020204020204" pitchFamily="34" charset="-122"/>
                <a:ea typeface="微软雅黑" panose="020B0503020204020204" pitchFamily="34" charset="-122"/>
              </a:rPr>
              <a:t>在保存断点时该信号有效，使断点</a:t>
            </a:r>
            <a:r>
              <a:rPr lang="en-US" altLang="zh-CN" sz="1900">
                <a:latin typeface="微软雅黑" panose="020B0503020204020204" pitchFamily="34" charset="-122"/>
                <a:ea typeface="微软雅黑" panose="020B0503020204020204" pitchFamily="34" charset="-122"/>
              </a:rPr>
              <a:t>PC</a:t>
            </a:r>
            <a:r>
              <a:rPr lang="zh-CN" altLang="en-US" sz="1900">
                <a:latin typeface="微软雅黑" panose="020B0503020204020204" pitchFamily="34" charset="-122"/>
                <a:ea typeface="微软雅黑" panose="020B0503020204020204" pitchFamily="34" charset="-122"/>
              </a:rPr>
              <a:t>写入</a:t>
            </a:r>
            <a:r>
              <a:rPr lang="en-US" altLang="zh-CN" sz="1900">
                <a:latin typeface="微软雅黑" panose="020B0503020204020204" pitchFamily="34" charset="-122"/>
                <a:ea typeface="微软雅黑" panose="020B0503020204020204" pitchFamily="34" charset="-122"/>
              </a:rPr>
              <a:t>EPC</a:t>
            </a:r>
            <a:r>
              <a:rPr lang="zh-CN" altLang="en-US" sz="1900">
                <a:latin typeface="微软雅黑" panose="020B0503020204020204" pitchFamily="34" charset="-122"/>
                <a:ea typeface="微软雅黑" panose="020B0503020204020204" pitchFamily="34" charset="-122"/>
              </a:rPr>
              <a:t>。</a:t>
            </a:r>
          </a:p>
          <a:p>
            <a:pPr lvl="1">
              <a:lnSpc>
                <a:spcPct val="110000"/>
              </a:lnSpc>
              <a:spcBef>
                <a:spcPct val="20000"/>
              </a:spcBef>
              <a:buSzTx/>
            </a:pPr>
            <a:r>
              <a:rPr lang="en-US" altLang="zh-CN" sz="1900">
                <a:solidFill>
                  <a:srgbClr val="A50021"/>
                </a:solidFill>
                <a:latin typeface="微软雅黑" panose="020B0503020204020204" pitchFamily="34" charset="-122"/>
                <a:ea typeface="微软雅黑" panose="020B0503020204020204" pitchFamily="34" charset="-122"/>
              </a:rPr>
              <a:t>CauseWr</a:t>
            </a:r>
            <a:r>
              <a:rPr lang="zh-CN" altLang="en-US" sz="1900">
                <a:solidFill>
                  <a:srgbClr val="A50021"/>
                </a:solidFill>
                <a:latin typeface="微软雅黑" panose="020B0503020204020204" pitchFamily="34" charset="-122"/>
                <a:ea typeface="微软雅黑" panose="020B0503020204020204" pitchFamily="34" charset="-122"/>
              </a:rPr>
              <a:t>：</a:t>
            </a:r>
            <a:r>
              <a:rPr lang="zh-CN" altLang="en-US" sz="1900">
                <a:latin typeface="微软雅黑" panose="020B0503020204020204" pitchFamily="34" charset="-122"/>
                <a:ea typeface="微软雅黑" panose="020B0503020204020204" pitchFamily="34" charset="-122"/>
              </a:rPr>
              <a:t>在处理器发现异常（如：非法指令、溢出）时，该信号有效，使异常类型被写到</a:t>
            </a:r>
            <a:r>
              <a:rPr lang="en-US" altLang="zh-CN" sz="1900">
                <a:latin typeface="微软雅黑" panose="020B0503020204020204" pitchFamily="34" charset="-122"/>
                <a:ea typeface="微软雅黑" panose="020B0503020204020204" pitchFamily="34" charset="-122"/>
              </a:rPr>
              <a:t>Cause</a:t>
            </a:r>
            <a:r>
              <a:rPr lang="zh-CN" altLang="en-US" sz="1900">
                <a:latin typeface="微软雅黑" panose="020B0503020204020204" pitchFamily="34" charset="-122"/>
                <a:ea typeface="微软雅黑" panose="020B0503020204020204" pitchFamily="34" charset="-122"/>
              </a:rPr>
              <a:t>寄存器。</a:t>
            </a:r>
          </a:p>
          <a:p>
            <a:pPr marL="0" indent="0">
              <a:lnSpc>
                <a:spcPct val="110000"/>
              </a:lnSpc>
              <a:spcBef>
                <a:spcPct val="20000"/>
              </a:spcBef>
              <a:buSzTx/>
              <a:buFontTx/>
              <a:buNone/>
            </a:pPr>
            <a:r>
              <a:rPr lang="zh-CN" altLang="en-US" sz="1900">
                <a:latin typeface="微软雅黑" panose="020B0503020204020204" pitchFamily="34" charset="-122"/>
                <a:ea typeface="微软雅黑" panose="020B0503020204020204" pitchFamily="34" charset="-122"/>
              </a:rPr>
              <a:t>需要一个控制信号</a:t>
            </a:r>
            <a:r>
              <a:rPr lang="en-US" altLang="zh-CN" sz="1900">
                <a:latin typeface="微软雅黑" panose="020B0503020204020204" pitchFamily="34" charset="-122"/>
                <a:ea typeface="微软雅黑" panose="020B0503020204020204" pitchFamily="34" charset="-122"/>
              </a:rPr>
              <a:t>CauseMUX</a:t>
            </a:r>
            <a:r>
              <a:rPr lang="zh-CN" altLang="en-US" sz="1900">
                <a:latin typeface="微软雅黑" panose="020B0503020204020204" pitchFamily="34" charset="-122"/>
                <a:ea typeface="微软雅黑" panose="020B0503020204020204" pitchFamily="34" charset="-122"/>
              </a:rPr>
              <a:t>来选择正确的值写入到</a:t>
            </a:r>
            <a:r>
              <a:rPr lang="en-US" altLang="zh-CN" sz="1900">
                <a:latin typeface="微软雅黑" panose="020B0503020204020204" pitchFamily="34" charset="-122"/>
                <a:ea typeface="微软雅黑" panose="020B0503020204020204" pitchFamily="34" charset="-122"/>
              </a:rPr>
              <a:t>Cause</a:t>
            </a:r>
            <a:r>
              <a:rPr lang="zh-CN" altLang="en-US" sz="1900">
                <a:latin typeface="微软雅黑" panose="020B0503020204020204" pitchFamily="34" charset="-122"/>
                <a:ea typeface="微软雅黑" panose="020B0503020204020204" pitchFamily="34" charset="-122"/>
              </a:rPr>
              <a:t>中</a:t>
            </a:r>
          </a:p>
          <a:p>
            <a:pPr marL="0" indent="0">
              <a:lnSpc>
                <a:spcPct val="110000"/>
              </a:lnSpc>
              <a:spcBef>
                <a:spcPct val="20000"/>
              </a:spcBef>
              <a:buSzTx/>
              <a:buFontTx/>
              <a:buNone/>
            </a:pPr>
            <a:r>
              <a:rPr lang="zh-CN" altLang="en-US" sz="1900">
                <a:latin typeface="微软雅黑" panose="020B0503020204020204" pitchFamily="34" charset="-122"/>
                <a:ea typeface="微软雅黑" panose="020B0503020204020204" pitchFamily="34" charset="-122"/>
              </a:rPr>
              <a:t>需要将异常查询程序的入口地址（假设为</a:t>
            </a:r>
            <a:r>
              <a:rPr lang="en-US" altLang="zh-CN" sz="1900">
                <a:latin typeface="微软雅黑" panose="020B0503020204020204" pitchFamily="34" charset="-122"/>
                <a:ea typeface="微软雅黑" panose="020B0503020204020204" pitchFamily="34" charset="-122"/>
              </a:rPr>
              <a:t>0x10000</a:t>
            </a:r>
            <a:r>
              <a:rPr lang="zh-CN" altLang="en-US" sz="1900">
                <a:latin typeface="微软雅黑" panose="020B0503020204020204" pitchFamily="34" charset="-122"/>
                <a:ea typeface="微软雅黑" panose="020B0503020204020204" pitchFamily="34" charset="-122"/>
              </a:rPr>
              <a:t>）写入</a:t>
            </a:r>
            <a:r>
              <a:rPr lang="en-US" altLang="zh-CN" sz="1900">
                <a:latin typeface="微软雅黑" panose="020B0503020204020204" pitchFamily="34" charset="-122"/>
                <a:ea typeface="微软雅黑" panose="020B0503020204020204" pitchFamily="34" charset="-122"/>
              </a:rPr>
              <a:t>PC</a:t>
            </a:r>
            <a:r>
              <a:rPr lang="zh-CN" altLang="en-US" sz="1900">
                <a:latin typeface="微软雅黑" panose="020B0503020204020204" pitchFamily="34" charset="-122"/>
                <a:ea typeface="微软雅黑" panose="020B0503020204020204" pitchFamily="34" charset="-122"/>
              </a:rPr>
              <a:t>，可以在</a:t>
            </a:r>
            <a:r>
              <a:rPr lang="en-US" altLang="zh-CN" sz="1900">
                <a:latin typeface="微软雅黑" panose="020B0503020204020204" pitchFamily="34" charset="-122"/>
                <a:ea typeface="微软雅黑" panose="020B0503020204020204" pitchFamily="34" charset="-122"/>
              </a:rPr>
              <a:t>PC</a:t>
            </a:r>
            <a:r>
              <a:rPr lang="zh-CN" altLang="en-US" sz="1900">
                <a:latin typeface="微软雅黑" panose="020B0503020204020204" pitchFamily="34" charset="-122"/>
                <a:ea typeface="微软雅黑" panose="020B0503020204020204" pitchFamily="34" charset="-122"/>
              </a:rPr>
              <a:t>输入端增加一个</a:t>
            </a:r>
            <a:r>
              <a:rPr lang="en-US" altLang="zh-CN" sz="1900">
                <a:latin typeface="微软雅黑" panose="020B0503020204020204" pitchFamily="34" charset="-122"/>
                <a:ea typeface="微软雅黑" panose="020B0503020204020204" pitchFamily="34" charset="-122"/>
              </a:rPr>
              <a:t>MUX</a:t>
            </a:r>
            <a:r>
              <a:rPr lang="zh-CN" altLang="en-US" sz="1900">
                <a:latin typeface="微软雅黑" panose="020B0503020204020204" pitchFamily="34" charset="-122"/>
                <a:ea typeface="微软雅黑" panose="020B0503020204020204" pitchFamily="34" charset="-122"/>
              </a:rPr>
              <a:t>（控制信号</a:t>
            </a:r>
            <a:r>
              <a:rPr lang="en-US" altLang="zh-CN" sz="1900">
                <a:latin typeface="微软雅黑" panose="020B0503020204020204" pitchFamily="34" charset="-122"/>
                <a:ea typeface="微软雅黑" panose="020B0503020204020204" pitchFamily="34" charset="-122"/>
              </a:rPr>
              <a:t>PCMUX</a:t>
            </a:r>
            <a:r>
              <a:rPr lang="zh-CN" altLang="en-US" sz="1900">
                <a:latin typeface="微软雅黑" panose="020B0503020204020204" pitchFamily="34" charset="-122"/>
                <a:ea typeface="微软雅黑" panose="020B0503020204020204" pitchFamily="34" charset="-122"/>
              </a:rPr>
              <a:t>），其中一个输入为</a:t>
            </a:r>
            <a:r>
              <a:rPr lang="en-US" altLang="zh-CN" sz="1900">
                <a:latin typeface="微软雅黑" panose="020B0503020204020204" pitchFamily="34" charset="-122"/>
                <a:ea typeface="微软雅黑" panose="020B0503020204020204" pitchFamily="34" charset="-122"/>
              </a:rPr>
              <a:t>0x10000</a:t>
            </a:r>
            <a:endParaRPr lang="zh-CN" altLang="en-US" sz="19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0996">
                                            <p:txEl>
                                              <p:pRg st="2" end="2"/>
                                            </p:txEl>
                                          </p:spTgt>
                                        </p:tgtEl>
                                        <p:attrNameLst>
                                          <p:attrName>style.visibility</p:attrName>
                                        </p:attrNameLst>
                                      </p:cBhvr>
                                      <p:to>
                                        <p:strVal val="visible"/>
                                      </p:to>
                                    </p:set>
                                    <p:animEffect transition="in" filter="blinds(horizontal)">
                                      <p:cBhvr>
                                        <p:cTn id="7" dur="500"/>
                                        <p:tgtEl>
                                          <p:spTgt spid="34099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0996">
                                            <p:txEl>
                                              <p:pRg st="3" end="3"/>
                                            </p:txEl>
                                          </p:spTgt>
                                        </p:tgtEl>
                                        <p:attrNameLst>
                                          <p:attrName>style.visibility</p:attrName>
                                        </p:attrNameLst>
                                      </p:cBhvr>
                                      <p:to>
                                        <p:strVal val="visible"/>
                                      </p:to>
                                    </p:set>
                                    <p:animEffect transition="in" filter="blinds(horizontal)">
                                      <p:cBhvr>
                                        <p:cTn id="12" dur="500"/>
                                        <p:tgtEl>
                                          <p:spTgt spid="34099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0996">
                                            <p:txEl>
                                              <p:pRg st="4" end="4"/>
                                            </p:txEl>
                                          </p:spTgt>
                                        </p:tgtEl>
                                        <p:attrNameLst>
                                          <p:attrName>style.visibility</p:attrName>
                                        </p:attrNameLst>
                                      </p:cBhvr>
                                      <p:to>
                                        <p:strVal val="visible"/>
                                      </p:to>
                                    </p:set>
                                    <p:animEffect transition="in" filter="blinds(horizontal)">
                                      <p:cBhvr>
                                        <p:cTn id="17" dur="500"/>
                                        <p:tgtEl>
                                          <p:spTgt spid="34099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40996">
                                            <p:txEl>
                                              <p:pRg st="5" end="5"/>
                                            </p:txEl>
                                          </p:spTgt>
                                        </p:tgtEl>
                                        <p:attrNameLst>
                                          <p:attrName>style.visibility</p:attrName>
                                        </p:attrNameLst>
                                      </p:cBhvr>
                                      <p:to>
                                        <p:strVal val="visible"/>
                                      </p:to>
                                    </p:set>
                                    <p:animEffect transition="in" filter="blinds(horizontal)">
                                      <p:cBhvr>
                                        <p:cTn id="22" dur="500"/>
                                        <p:tgtEl>
                                          <p:spTgt spid="340996">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40996">
                                            <p:txEl>
                                              <p:pRg st="6" end="6"/>
                                            </p:txEl>
                                          </p:spTgt>
                                        </p:tgtEl>
                                        <p:attrNameLst>
                                          <p:attrName>style.visibility</p:attrName>
                                        </p:attrNameLst>
                                      </p:cBhvr>
                                      <p:to>
                                        <p:strVal val="visible"/>
                                      </p:to>
                                    </p:set>
                                    <p:animEffect transition="in" filter="blinds(horizontal)">
                                      <p:cBhvr>
                                        <p:cTn id="27" dur="500"/>
                                        <p:tgtEl>
                                          <p:spTgt spid="340996">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40996">
                                            <p:txEl>
                                              <p:pRg st="7" end="7"/>
                                            </p:txEl>
                                          </p:spTgt>
                                        </p:tgtEl>
                                        <p:attrNameLst>
                                          <p:attrName>style.visibility</p:attrName>
                                        </p:attrNameLst>
                                      </p:cBhvr>
                                      <p:to>
                                        <p:strVal val="visible"/>
                                      </p:to>
                                    </p:set>
                                    <p:animEffect transition="in" filter="blinds(horizontal)">
                                      <p:cBhvr>
                                        <p:cTn id="32" dur="500"/>
                                        <p:tgtEl>
                                          <p:spTgt spid="340996">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40996">
                                            <p:txEl>
                                              <p:pRg st="8" end="8"/>
                                            </p:txEl>
                                          </p:spTgt>
                                        </p:tgtEl>
                                        <p:attrNameLst>
                                          <p:attrName>style.visibility</p:attrName>
                                        </p:attrNameLst>
                                      </p:cBhvr>
                                      <p:to>
                                        <p:strVal val="visible"/>
                                      </p:to>
                                    </p:set>
                                    <p:animEffect transition="in" filter="blinds(horizontal)">
                                      <p:cBhvr>
                                        <p:cTn id="37" dur="500"/>
                                        <p:tgtEl>
                                          <p:spTgt spid="340996">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40996">
                                            <p:txEl>
                                              <p:pRg st="9" end="9"/>
                                            </p:txEl>
                                          </p:spTgt>
                                        </p:tgtEl>
                                        <p:attrNameLst>
                                          <p:attrName>style.visibility</p:attrName>
                                        </p:attrNameLst>
                                      </p:cBhvr>
                                      <p:to>
                                        <p:strVal val="visible"/>
                                      </p:to>
                                    </p:set>
                                    <p:animEffect transition="in" filter="blinds(horizontal)">
                                      <p:cBhvr>
                                        <p:cTn id="42" dur="500"/>
                                        <p:tgtEl>
                                          <p:spTgt spid="340996">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40996">
                                            <p:txEl>
                                              <p:pRg st="10" end="10"/>
                                            </p:txEl>
                                          </p:spTgt>
                                        </p:tgtEl>
                                        <p:attrNameLst>
                                          <p:attrName>style.visibility</p:attrName>
                                        </p:attrNameLst>
                                      </p:cBhvr>
                                      <p:to>
                                        <p:strVal val="visible"/>
                                      </p:to>
                                    </p:set>
                                    <p:animEffect transition="in" filter="blinds(horizontal)">
                                      <p:cBhvr>
                                        <p:cTn id="47" dur="500"/>
                                        <p:tgtEl>
                                          <p:spTgt spid="340996">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40996">
                                            <p:txEl>
                                              <p:pRg st="11" end="11"/>
                                            </p:txEl>
                                          </p:spTgt>
                                        </p:tgtEl>
                                        <p:attrNameLst>
                                          <p:attrName>style.visibility</p:attrName>
                                        </p:attrNameLst>
                                      </p:cBhvr>
                                      <p:to>
                                        <p:strVal val="visible"/>
                                      </p:to>
                                    </p:set>
                                    <p:animEffect transition="in" filter="blinds(horizontal)">
                                      <p:cBhvr>
                                        <p:cTn id="52" dur="500"/>
                                        <p:tgtEl>
                                          <p:spTgt spid="34099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5" name="图片 2">
            <a:extLst>
              <a:ext uri="{FF2B5EF4-FFF2-40B4-BE49-F238E27FC236}">
                <a16:creationId xmlns:a16="http://schemas.microsoft.com/office/drawing/2014/main" id="{34A59CA1-3E33-15DF-921F-CA1ECA728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3" y="427038"/>
            <a:ext cx="8405812" cy="628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6" name="Rectangle 2">
            <a:extLst>
              <a:ext uri="{FF2B5EF4-FFF2-40B4-BE49-F238E27FC236}">
                <a16:creationId xmlns:a16="http://schemas.microsoft.com/office/drawing/2014/main" id="{20008E66-316E-4463-9627-823FF1778993}"/>
              </a:ext>
            </a:extLst>
          </p:cNvPr>
          <p:cNvSpPr>
            <a:spLocks noGrp="1" noChangeArrowheads="1"/>
          </p:cNvSpPr>
          <p:nvPr>
            <p:ph type="title"/>
          </p:nvPr>
        </p:nvSpPr>
        <p:spPr>
          <a:xfrm>
            <a:off x="52388" y="79375"/>
            <a:ext cx="7499350" cy="422275"/>
          </a:xfrm>
        </p:spPr>
        <p:txBody>
          <a:bodyPr/>
          <a:lstStyle/>
          <a:p>
            <a:r>
              <a:rPr lang="zh-CN" altLang="en-US">
                <a:ea typeface="宋体" panose="02010600030101010101" pitchFamily="2" charset="-122"/>
              </a:rPr>
              <a:t>带异常处理的数据通路</a:t>
            </a:r>
          </a:p>
        </p:txBody>
      </p:sp>
      <p:sp>
        <p:nvSpPr>
          <p:cNvPr id="346153" name="Rectangle 41">
            <a:extLst>
              <a:ext uri="{FF2B5EF4-FFF2-40B4-BE49-F238E27FC236}">
                <a16:creationId xmlns:a16="http://schemas.microsoft.com/office/drawing/2014/main" id="{83DB6EAD-EAEB-FAF3-971E-E32077D4F430}"/>
              </a:ext>
            </a:extLst>
          </p:cNvPr>
          <p:cNvSpPr>
            <a:spLocks noChangeArrowheads="1"/>
          </p:cNvSpPr>
          <p:nvPr/>
        </p:nvSpPr>
        <p:spPr bwMode="auto">
          <a:xfrm>
            <a:off x="249238" y="4189413"/>
            <a:ext cx="8691562" cy="2514600"/>
          </a:xfrm>
          <a:prstGeom prst="rect">
            <a:avLst/>
          </a:prstGeom>
          <a:solidFill>
            <a:schemeClr val="bg1"/>
          </a:solidFill>
          <a:ln w="28575">
            <a:solidFill>
              <a:schemeClr val="accent1"/>
            </a:solidFill>
            <a:miter lim="800000"/>
            <a:headEnd/>
            <a:tailEnd/>
          </a:ln>
        </p:spPr>
        <p:txBody>
          <a:bodyPr>
            <a:spAutoFit/>
          </a:bodyPr>
          <a:lstStyle/>
          <a:p>
            <a:pPr eaLnBrk="0" hangingPunct="0">
              <a:lnSpc>
                <a:spcPts val="2700"/>
              </a:lnSpc>
              <a:buFontTx/>
              <a:buChar char="•"/>
            </a:pPr>
            <a:r>
              <a:rPr lang="zh-CN" altLang="en-US" sz="1900">
                <a:latin typeface="微软雅黑" panose="020B0503020204020204" pitchFamily="34" charset="-122"/>
                <a:ea typeface="微软雅黑" panose="020B0503020204020204" pitchFamily="34" charset="-122"/>
              </a:rPr>
              <a:t>假设只要处理两种故障类异常：</a:t>
            </a:r>
            <a:r>
              <a:rPr lang="zh-CN" altLang="en-US" sz="1900">
                <a:solidFill>
                  <a:srgbClr val="00B050"/>
                </a:solidFill>
                <a:latin typeface="微软雅黑" panose="020B0503020204020204" pitchFamily="34" charset="-122"/>
                <a:ea typeface="微软雅黑" panose="020B0503020204020204" pitchFamily="34" charset="-122"/>
              </a:rPr>
              <a:t>未定义指令（</a:t>
            </a:r>
            <a:r>
              <a:rPr lang="en-US" altLang="zh-CN" sz="1900">
                <a:solidFill>
                  <a:srgbClr val="00B050"/>
                </a:solidFill>
                <a:latin typeface="微软雅黑" panose="020B0503020204020204" pitchFamily="34" charset="-122"/>
                <a:ea typeface="微软雅黑" panose="020B0503020204020204" pitchFamily="34" charset="-122"/>
              </a:rPr>
              <a:t>Cause=1</a:t>
            </a:r>
            <a:r>
              <a:rPr lang="zh-CN" altLang="en-US" sz="1900">
                <a:solidFill>
                  <a:srgbClr val="00B050"/>
                </a:solidFill>
                <a:latin typeface="微软雅黑" panose="020B0503020204020204" pitchFamily="34" charset="-122"/>
                <a:ea typeface="微软雅黑" panose="020B0503020204020204" pitchFamily="34" charset="-122"/>
              </a:rPr>
              <a:t>）、溢出（</a:t>
            </a:r>
            <a:r>
              <a:rPr lang="en-US" altLang="zh-CN" sz="1900">
                <a:solidFill>
                  <a:srgbClr val="00B050"/>
                </a:solidFill>
                <a:latin typeface="微软雅黑" panose="020B0503020204020204" pitchFamily="34" charset="-122"/>
                <a:ea typeface="微软雅黑" panose="020B0503020204020204" pitchFamily="34" charset="-122"/>
              </a:rPr>
              <a:t>Cause</a:t>
            </a:r>
            <a:r>
              <a:rPr lang="en-US" altLang="zh-CN" sz="1900">
                <a:latin typeface="微软雅黑" panose="020B0503020204020204" pitchFamily="34" charset="-122"/>
                <a:ea typeface="微软雅黑" panose="020B0503020204020204" pitchFamily="34" charset="-122"/>
              </a:rPr>
              <a:t>=2</a:t>
            </a:r>
            <a:r>
              <a:rPr lang="zh-CN" altLang="en-US" sz="1900">
                <a:latin typeface="微软雅黑" panose="020B0503020204020204" pitchFamily="34" charset="-122"/>
                <a:ea typeface="微软雅黑" panose="020B0503020204020204" pitchFamily="34" charset="-122"/>
              </a:rPr>
              <a:t>） </a:t>
            </a:r>
          </a:p>
          <a:p>
            <a:pPr eaLnBrk="0" hangingPunct="0">
              <a:lnSpc>
                <a:spcPts val="2700"/>
              </a:lnSpc>
              <a:buFontTx/>
              <a:buChar char="•"/>
            </a:pPr>
            <a:r>
              <a:rPr lang="zh-CN" altLang="en-US" sz="1900">
                <a:latin typeface="微软雅黑" panose="020B0503020204020204" pitchFamily="34" charset="-122"/>
                <a:ea typeface="微软雅黑" panose="020B0503020204020204" pitchFamily="34" charset="-122"/>
              </a:rPr>
              <a:t>故障类异常的断点为：</a:t>
            </a:r>
            <a:r>
              <a:rPr lang="en-US" altLang="zh-CN" sz="1900">
                <a:solidFill>
                  <a:schemeClr val="accent1"/>
                </a:solidFill>
                <a:latin typeface="微软雅黑" panose="020B0503020204020204" pitchFamily="34" charset="-122"/>
                <a:ea typeface="微软雅黑" panose="020B0503020204020204" pitchFamily="34" charset="-122"/>
              </a:rPr>
              <a:t>PC</a:t>
            </a:r>
            <a:r>
              <a:rPr lang="zh-CN" altLang="en-US" sz="1900">
                <a:solidFill>
                  <a:schemeClr val="accent1"/>
                </a:solidFill>
                <a:latin typeface="微软雅黑" panose="020B0503020204020204" pitchFamily="34" charset="-122"/>
                <a:ea typeface="微软雅黑" panose="020B0503020204020204" pitchFamily="34" charset="-122"/>
              </a:rPr>
              <a:t>减</a:t>
            </a:r>
            <a:r>
              <a:rPr lang="en-US" altLang="zh-CN" sz="1900">
                <a:solidFill>
                  <a:schemeClr val="accent1"/>
                </a:solidFill>
                <a:latin typeface="微软雅黑" panose="020B0503020204020204" pitchFamily="34" charset="-122"/>
                <a:ea typeface="微软雅黑" panose="020B0503020204020204" pitchFamily="34" charset="-122"/>
              </a:rPr>
              <a:t>4</a:t>
            </a:r>
            <a:r>
              <a:rPr lang="zh-CN" altLang="en-US" sz="1900">
                <a:latin typeface="微软雅黑" panose="020B0503020204020204" pitchFamily="34" charset="-122"/>
                <a:ea typeface="微软雅黑" panose="020B0503020204020204" pitchFamily="34" charset="-122"/>
              </a:rPr>
              <a:t>。因为状态</a:t>
            </a:r>
            <a:r>
              <a:rPr lang="en-US" altLang="zh-CN" sz="1900">
                <a:latin typeface="微软雅黑" panose="020B0503020204020204" pitchFamily="34" charset="-122"/>
                <a:ea typeface="微软雅黑" panose="020B0503020204020204" pitchFamily="34" charset="-122"/>
              </a:rPr>
              <a:t>0</a:t>
            </a:r>
            <a:r>
              <a:rPr lang="zh-CN" altLang="en-US" sz="1900">
                <a:latin typeface="微软雅黑" panose="020B0503020204020204" pitchFamily="34" charset="-122"/>
                <a:ea typeface="微软雅黑" panose="020B0503020204020204" pitchFamily="34" charset="-122"/>
              </a:rPr>
              <a:t>（</a:t>
            </a:r>
            <a:r>
              <a:rPr lang="en-US" altLang="zh-CN" sz="1900">
                <a:latin typeface="微软雅黑" panose="020B0503020204020204" pitchFamily="34" charset="-122"/>
                <a:ea typeface="微软雅黑" panose="020B0503020204020204" pitchFamily="34" charset="-122"/>
              </a:rPr>
              <a:t>IFetch</a:t>
            </a:r>
            <a:r>
              <a:rPr lang="zh-CN" altLang="en-US" sz="1900">
                <a:latin typeface="微软雅黑" panose="020B0503020204020204" pitchFamily="34" charset="-122"/>
                <a:ea typeface="微软雅黑" panose="020B0503020204020204" pitchFamily="34" charset="-122"/>
              </a:rPr>
              <a:t>）时，</a:t>
            </a:r>
            <a:r>
              <a:rPr lang="zh-CN" altLang="en-US" sz="1900">
                <a:solidFill>
                  <a:schemeClr val="accent1"/>
                </a:solidFill>
                <a:latin typeface="微软雅黑" panose="020B0503020204020204" pitchFamily="34" charset="-122"/>
                <a:ea typeface="微软雅黑" panose="020B0503020204020204" pitchFamily="34" charset="-122"/>
              </a:rPr>
              <a:t>已执行</a:t>
            </a:r>
            <a:r>
              <a:rPr lang="en-US" altLang="zh-CN" sz="1900">
                <a:solidFill>
                  <a:schemeClr val="accent1"/>
                </a:solidFill>
                <a:latin typeface="微软雅黑" panose="020B0503020204020204" pitchFamily="34" charset="-122"/>
                <a:ea typeface="微软雅黑" panose="020B0503020204020204" pitchFamily="34" charset="-122"/>
              </a:rPr>
              <a:t>PC</a:t>
            </a:r>
            <a:r>
              <a:rPr lang="zh-CN" altLang="en-US" sz="1900">
                <a:solidFill>
                  <a:schemeClr val="accent1"/>
                </a:solidFill>
                <a:latin typeface="微软雅黑" panose="020B0503020204020204" pitchFamily="34" charset="-122"/>
                <a:ea typeface="微软雅黑" panose="020B0503020204020204" pitchFamily="34" charset="-122"/>
              </a:rPr>
              <a:t>加</a:t>
            </a:r>
            <a:r>
              <a:rPr lang="en-US" altLang="zh-CN" sz="1900">
                <a:solidFill>
                  <a:schemeClr val="accent1"/>
                </a:solidFill>
                <a:latin typeface="微软雅黑" panose="020B0503020204020204" pitchFamily="34" charset="-122"/>
                <a:ea typeface="微软雅黑" panose="020B0503020204020204" pitchFamily="34" charset="-122"/>
              </a:rPr>
              <a:t>4</a:t>
            </a:r>
          </a:p>
          <a:p>
            <a:pPr eaLnBrk="0" hangingPunct="0">
              <a:lnSpc>
                <a:spcPts val="2700"/>
              </a:lnSpc>
              <a:buFontTx/>
              <a:buChar char="•"/>
            </a:pPr>
            <a:r>
              <a:rPr lang="en-US" altLang="zh-CN" sz="1900">
                <a:latin typeface="微软雅黑" panose="020B0503020204020204" pitchFamily="34" charset="-122"/>
                <a:ea typeface="微软雅黑" panose="020B0503020204020204" pitchFamily="34" charset="-122"/>
              </a:rPr>
              <a:t>Cause</a:t>
            </a:r>
            <a:r>
              <a:rPr lang="zh-CN" altLang="en-US" sz="1900">
                <a:latin typeface="微软雅黑" panose="020B0503020204020204" pitchFamily="34" charset="-122"/>
                <a:ea typeface="微软雅黑" panose="020B0503020204020204" pitchFamily="34" charset="-122"/>
              </a:rPr>
              <a:t>寄存器的两个输入端，分别是 </a:t>
            </a:r>
            <a:r>
              <a:rPr lang="en-US" altLang="zh-CN" sz="1900">
                <a:latin typeface="微软雅黑" panose="020B0503020204020204" pitchFamily="34" charset="-122"/>
                <a:ea typeface="微软雅黑" panose="020B0503020204020204" pitchFamily="34" charset="-122"/>
              </a:rPr>
              <a:t>1</a:t>
            </a:r>
            <a:r>
              <a:rPr lang="zh-CN" altLang="en-US" sz="1900">
                <a:latin typeface="微软雅黑" panose="020B0503020204020204" pitchFamily="34" charset="-122"/>
                <a:ea typeface="微软雅黑" panose="020B0503020204020204" pitchFamily="34" charset="-122"/>
              </a:rPr>
              <a:t>（未定义指令时）和 </a:t>
            </a:r>
            <a:r>
              <a:rPr lang="en-US" altLang="zh-CN" sz="1900">
                <a:latin typeface="微软雅黑" panose="020B0503020204020204" pitchFamily="34" charset="-122"/>
                <a:ea typeface="微软雅黑" panose="020B0503020204020204" pitchFamily="34" charset="-122"/>
              </a:rPr>
              <a:t>2</a:t>
            </a:r>
            <a:r>
              <a:rPr lang="zh-CN" altLang="en-US" sz="1900">
                <a:latin typeface="微软雅黑" panose="020B0503020204020204" pitchFamily="34" charset="-122"/>
                <a:ea typeface="微软雅黑" panose="020B0503020204020204" pitchFamily="34" charset="-122"/>
              </a:rPr>
              <a:t>（溢出时）</a:t>
            </a:r>
          </a:p>
          <a:p>
            <a:pPr eaLnBrk="0" hangingPunct="0">
              <a:lnSpc>
                <a:spcPts val="2700"/>
              </a:lnSpc>
              <a:buFontTx/>
              <a:buChar char="•"/>
            </a:pPr>
            <a:r>
              <a:rPr lang="en-US" altLang="zh-CN" sz="1900">
                <a:latin typeface="微软雅黑" panose="020B0503020204020204" pitchFamily="34" charset="-122"/>
                <a:ea typeface="微软雅黑" panose="020B0503020204020204" pitchFamily="34" charset="-122"/>
              </a:rPr>
              <a:t>PC</a:t>
            </a:r>
            <a:r>
              <a:rPr lang="zh-CN" altLang="en-US" sz="1900">
                <a:latin typeface="微软雅黑" panose="020B0503020204020204" pitchFamily="34" charset="-122"/>
                <a:ea typeface="微软雅黑" panose="020B0503020204020204" pitchFamily="34" charset="-122"/>
              </a:rPr>
              <a:t>中将设置异常处理程序的首地址（假设为</a:t>
            </a:r>
            <a:r>
              <a:rPr lang="en-US" altLang="zh-CN" sz="1900">
                <a:latin typeface="微软雅黑" panose="020B0503020204020204" pitchFamily="34" charset="-122"/>
                <a:ea typeface="微软雅黑" panose="020B0503020204020204" pitchFamily="34" charset="-122"/>
              </a:rPr>
              <a:t>0x10000</a:t>
            </a:r>
            <a:r>
              <a:rPr lang="zh-CN" altLang="en-US" sz="1900">
                <a:latin typeface="微软雅黑" panose="020B0503020204020204" pitchFamily="34" charset="-122"/>
                <a:ea typeface="微软雅黑" panose="020B0503020204020204" pitchFamily="34" charset="-122"/>
              </a:rPr>
              <a:t>）</a:t>
            </a:r>
            <a:endParaRPr lang="en-US" altLang="zh-CN" sz="1900">
              <a:latin typeface="微软雅黑" panose="020B0503020204020204" pitchFamily="34" charset="-122"/>
              <a:ea typeface="微软雅黑" panose="020B0503020204020204" pitchFamily="34" charset="-122"/>
            </a:endParaRPr>
          </a:p>
          <a:p>
            <a:pPr eaLnBrk="0" hangingPunct="0">
              <a:lnSpc>
                <a:spcPts val="2700"/>
              </a:lnSpc>
              <a:buFontTx/>
              <a:buChar char="•"/>
            </a:pPr>
            <a:r>
              <a:rPr lang="zh-CN" altLang="en-US" sz="1900">
                <a:latin typeface="微软雅黑" panose="020B0503020204020204" pitchFamily="34" charset="-122"/>
                <a:ea typeface="微软雅黑" panose="020B0503020204020204" pitchFamily="34" charset="-122"/>
              </a:rPr>
              <a:t>若发生异常，则</a:t>
            </a:r>
            <a:r>
              <a:rPr lang="en-US" altLang="zh-CN" sz="1900">
                <a:latin typeface="微软雅黑" panose="020B0503020204020204" pitchFamily="34" charset="-122"/>
                <a:ea typeface="微软雅黑" panose="020B0503020204020204" pitchFamily="34" charset="-122"/>
              </a:rPr>
              <a:t>Add1MUX=0</a:t>
            </a:r>
            <a:r>
              <a:rPr lang="zh-CN" altLang="en-US" sz="1900">
                <a:latin typeface="微软雅黑" panose="020B0503020204020204" pitchFamily="34" charset="-122"/>
                <a:ea typeface="微软雅黑" panose="020B0503020204020204" pitchFamily="34" charset="-122"/>
              </a:rPr>
              <a:t>，</a:t>
            </a:r>
            <a:r>
              <a:rPr lang="en-US" altLang="zh-CN" sz="1900">
                <a:latin typeface="微软雅黑" panose="020B0503020204020204" pitchFamily="34" charset="-122"/>
                <a:ea typeface="微软雅黑" panose="020B0503020204020204" pitchFamily="34" charset="-122"/>
              </a:rPr>
              <a:t> Add2MUX=10</a:t>
            </a:r>
            <a:r>
              <a:rPr lang="zh-CN" altLang="en-US" sz="1900">
                <a:latin typeface="微软雅黑" panose="020B0503020204020204" pitchFamily="34" charset="-122"/>
                <a:ea typeface="微软雅黑" panose="020B0503020204020204" pitchFamily="34" charset="-122"/>
              </a:rPr>
              <a:t>，</a:t>
            </a:r>
            <a:r>
              <a:rPr lang="en-US" altLang="zh-CN" sz="1900">
                <a:solidFill>
                  <a:schemeClr val="accent1"/>
                </a:solidFill>
                <a:latin typeface="微软雅黑" panose="020B0503020204020204" pitchFamily="34" charset="-122"/>
                <a:ea typeface="微软雅黑" panose="020B0503020204020204" pitchFamily="34" charset="-122"/>
              </a:rPr>
              <a:t>EPCWr=1</a:t>
            </a:r>
            <a:r>
              <a:rPr lang="en-US" altLang="zh-CN" sz="1900">
                <a:latin typeface="微软雅黑" panose="020B0503020204020204" pitchFamily="34" charset="-122"/>
                <a:ea typeface="微软雅黑" panose="020B0503020204020204" pitchFamily="34" charset="-122"/>
              </a:rPr>
              <a:t>, </a:t>
            </a:r>
            <a:r>
              <a:rPr lang="en-US" altLang="zh-CN" sz="1900">
                <a:solidFill>
                  <a:schemeClr val="accent1"/>
                </a:solidFill>
                <a:latin typeface="微软雅黑" panose="020B0503020204020204" pitchFamily="34" charset="-122"/>
                <a:ea typeface="微软雅黑" panose="020B0503020204020204" pitchFamily="34" charset="-122"/>
              </a:rPr>
              <a:t>CauseWr=1</a:t>
            </a:r>
            <a:r>
              <a:rPr lang="en-US" altLang="zh-CN" sz="1900">
                <a:latin typeface="微软雅黑" panose="020B0503020204020204" pitchFamily="34" charset="-122"/>
                <a:ea typeface="微软雅黑" panose="020B0503020204020204" pitchFamily="34" charset="-122"/>
              </a:rPr>
              <a:t>, PCMUX=0, </a:t>
            </a:r>
            <a:r>
              <a:rPr lang="en-US" altLang="zh-CN" sz="1900">
                <a:solidFill>
                  <a:schemeClr val="accent1"/>
                </a:solidFill>
                <a:latin typeface="微软雅黑" panose="020B0503020204020204" pitchFamily="34" charset="-122"/>
                <a:ea typeface="微软雅黑" panose="020B0503020204020204" pitchFamily="34" charset="-122"/>
              </a:rPr>
              <a:t>PCWr=1</a:t>
            </a:r>
            <a:r>
              <a:rPr lang="zh-CN" altLang="en-US" sz="1900">
                <a:latin typeface="微软雅黑" panose="020B0503020204020204" pitchFamily="34" charset="-122"/>
                <a:ea typeface="微软雅黑" panose="020B0503020204020204" pitchFamily="34" charset="-122"/>
              </a:rPr>
              <a:t>，</a:t>
            </a:r>
            <a:r>
              <a:rPr lang="zh-CN" altLang="en-US" sz="1900">
                <a:solidFill>
                  <a:schemeClr val="accent1"/>
                </a:solidFill>
                <a:latin typeface="微软雅黑" panose="020B0503020204020204" pitchFamily="34" charset="-122"/>
                <a:ea typeface="微软雅黑" panose="020B0503020204020204" pitchFamily="34" charset="-122"/>
              </a:rPr>
              <a:t>其他写使能信号都为</a:t>
            </a:r>
            <a:r>
              <a:rPr lang="en-US" altLang="zh-CN" sz="1900">
                <a:solidFill>
                  <a:schemeClr val="accent1"/>
                </a:solidFill>
                <a:latin typeface="微软雅黑" panose="020B0503020204020204" pitchFamily="34" charset="-122"/>
                <a:ea typeface="微软雅黑" panose="020B0503020204020204" pitchFamily="34" charset="-122"/>
              </a:rPr>
              <a:t>0</a:t>
            </a:r>
            <a:r>
              <a:rPr lang="zh-CN" altLang="en-US" sz="1900">
                <a:solidFill>
                  <a:schemeClr val="accent1"/>
                </a:solidFill>
                <a:latin typeface="微软雅黑" panose="020B0503020204020204" pitchFamily="34" charset="-122"/>
                <a:ea typeface="微软雅黑" panose="020B0503020204020204" pitchFamily="34" charset="-122"/>
              </a:rPr>
              <a:t>，并且：</a:t>
            </a:r>
            <a:r>
              <a:rPr lang="zh-CN" altLang="en-US" sz="1900">
                <a:latin typeface="微软雅黑" panose="020B0503020204020204" pitchFamily="34" charset="-122"/>
                <a:ea typeface="微软雅黑" panose="020B0503020204020204" pitchFamily="34" charset="-122"/>
              </a:rPr>
              <a:t>发生未定义指令时</a:t>
            </a:r>
            <a:r>
              <a:rPr lang="en-US" altLang="zh-CN" sz="1900">
                <a:latin typeface="微软雅黑" panose="020B0503020204020204" pitchFamily="34" charset="-122"/>
                <a:ea typeface="微软雅黑" panose="020B0503020204020204" pitchFamily="34" charset="-122"/>
              </a:rPr>
              <a:t>CauseMUX=0</a:t>
            </a:r>
            <a:r>
              <a:rPr lang="zh-CN" altLang="en-US" sz="1900">
                <a:latin typeface="微软雅黑" panose="020B0503020204020204" pitchFamily="34" charset="-122"/>
                <a:ea typeface="微软雅黑" panose="020B0503020204020204" pitchFamily="34" charset="-122"/>
              </a:rPr>
              <a:t>，发生溢出时</a:t>
            </a:r>
            <a:r>
              <a:rPr lang="en-US" altLang="zh-CN" sz="1900">
                <a:latin typeface="微软雅黑" panose="020B0503020204020204" pitchFamily="34" charset="-122"/>
                <a:ea typeface="微软雅黑" panose="020B0503020204020204" pitchFamily="34" charset="-122"/>
              </a:rPr>
              <a:t>CauseMUX=1</a:t>
            </a:r>
            <a:r>
              <a:rPr lang="zh-CN" altLang="en-US" sz="1900">
                <a:latin typeface="微软雅黑" panose="020B0503020204020204" pitchFamily="34" charset="-122"/>
                <a:ea typeface="微软雅黑" panose="020B0503020204020204" pitchFamily="34" charset="-122"/>
              </a:rPr>
              <a:t>。</a:t>
            </a:r>
            <a:endParaRPr lang="en-US" altLang="zh-CN" sz="1900">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5C6B6003-94CF-54E6-CBB1-CD6CED53AD0A}"/>
              </a:ext>
            </a:extLst>
          </p:cNvPr>
          <p:cNvCxnSpPr/>
          <p:nvPr/>
        </p:nvCxnSpPr>
        <p:spPr bwMode="auto">
          <a:xfrm>
            <a:off x="244475" y="1352550"/>
            <a:ext cx="1223963"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4636D8B-C59C-541E-154C-93396FC0EADD}"/>
              </a:ext>
            </a:extLst>
          </p:cNvPr>
          <p:cNvCxnSpPr/>
          <p:nvPr/>
        </p:nvCxnSpPr>
        <p:spPr bwMode="auto">
          <a:xfrm>
            <a:off x="249238" y="1352550"/>
            <a:ext cx="0" cy="2519363"/>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F61F71B-F6BE-5504-C0C6-6344A87446DB}"/>
              </a:ext>
            </a:extLst>
          </p:cNvPr>
          <p:cNvCxnSpPr/>
          <p:nvPr/>
        </p:nvCxnSpPr>
        <p:spPr bwMode="auto">
          <a:xfrm flipV="1">
            <a:off x="3886200" y="3597275"/>
            <a:ext cx="0" cy="28733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B72C28F-9129-93EA-BB4D-7DC1E3875202}"/>
              </a:ext>
            </a:extLst>
          </p:cNvPr>
          <p:cNvCxnSpPr/>
          <p:nvPr/>
        </p:nvCxnSpPr>
        <p:spPr bwMode="auto">
          <a:xfrm>
            <a:off x="239713" y="3865563"/>
            <a:ext cx="1692275"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D61D3E3-972D-4EA2-4D16-AFA0B354CB51}"/>
              </a:ext>
            </a:extLst>
          </p:cNvPr>
          <p:cNvCxnSpPr/>
          <p:nvPr/>
        </p:nvCxnSpPr>
        <p:spPr bwMode="auto">
          <a:xfrm flipV="1">
            <a:off x="1938338" y="3603625"/>
            <a:ext cx="0" cy="28733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3272C5D-0871-988A-7DDA-3DDE10E97551}"/>
              </a:ext>
            </a:extLst>
          </p:cNvPr>
          <p:cNvCxnSpPr/>
          <p:nvPr/>
        </p:nvCxnSpPr>
        <p:spPr bwMode="auto">
          <a:xfrm flipV="1">
            <a:off x="1474788" y="1320800"/>
            <a:ext cx="0" cy="179388"/>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C2E4493-1AC4-B845-2A5A-69B9200429EC}"/>
              </a:ext>
            </a:extLst>
          </p:cNvPr>
          <p:cNvCxnSpPr/>
          <p:nvPr/>
        </p:nvCxnSpPr>
        <p:spPr bwMode="auto">
          <a:xfrm flipV="1">
            <a:off x="2224088" y="2981325"/>
            <a:ext cx="0" cy="360363"/>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65AEFDF-10BD-08B3-8106-B76FC5349B0E}"/>
              </a:ext>
            </a:extLst>
          </p:cNvPr>
          <p:cNvCxnSpPr/>
          <p:nvPr/>
        </p:nvCxnSpPr>
        <p:spPr bwMode="auto">
          <a:xfrm flipV="1">
            <a:off x="3475038" y="2981325"/>
            <a:ext cx="0" cy="360363"/>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943FF34-4F8C-7380-BA6A-1FCD0D38116B}"/>
              </a:ext>
            </a:extLst>
          </p:cNvPr>
          <p:cNvCxnSpPr/>
          <p:nvPr/>
        </p:nvCxnSpPr>
        <p:spPr bwMode="auto">
          <a:xfrm flipV="1">
            <a:off x="2916238" y="2282825"/>
            <a:ext cx="0" cy="252413"/>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7A56C84-2EB9-D12B-AA54-FC0F87ACA275}"/>
              </a:ext>
            </a:extLst>
          </p:cNvPr>
          <p:cNvCxnSpPr/>
          <p:nvPr/>
        </p:nvCxnSpPr>
        <p:spPr bwMode="auto">
          <a:xfrm>
            <a:off x="2879725" y="2282825"/>
            <a:ext cx="1008063"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C31AEE4-B326-7AD8-5746-929DA935C604}"/>
              </a:ext>
            </a:extLst>
          </p:cNvPr>
          <p:cNvCxnSpPr/>
          <p:nvPr/>
        </p:nvCxnSpPr>
        <p:spPr bwMode="auto">
          <a:xfrm flipV="1">
            <a:off x="3894138" y="1939925"/>
            <a:ext cx="0" cy="360363"/>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277B7AA-7451-1EE6-38B0-526552C9B092}"/>
              </a:ext>
            </a:extLst>
          </p:cNvPr>
          <p:cNvCxnSpPr/>
          <p:nvPr/>
        </p:nvCxnSpPr>
        <p:spPr bwMode="auto">
          <a:xfrm>
            <a:off x="3900488" y="1963738"/>
            <a:ext cx="1584325"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DEC6AEC-7A02-8DE7-5E6F-D966CA7E6393}"/>
              </a:ext>
            </a:extLst>
          </p:cNvPr>
          <p:cNvCxnSpPr/>
          <p:nvPr/>
        </p:nvCxnSpPr>
        <p:spPr bwMode="auto">
          <a:xfrm flipV="1">
            <a:off x="5492750" y="1493838"/>
            <a:ext cx="0" cy="504825"/>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9B43525-41C7-3753-CC70-235C3D835EAE}"/>
              </a:ext>
            </a:extLst>
          </p:cNvPr>
          <p:cNvCxnSpPr/>
          <p:nvPr/>
        </p:nvCxnSpPr>
        <p:spPr bwMode="auto">
          <a:xfrm flipV="1">
            <a:off x="1176338" y="2535238"/>
            <a:ext cx="0" cy="32385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D0AE391-F9C3-8DA1-CF35-4C4EA2771BEC}"/>
              </a:ext>
            </a:extLst>
          </p:cNvPr>
          <p:cNvCxnSpPr/>
          <p:nvPr/>
        </p:nvCxnSpPr>
        <p:spPr bwMode="auto">
          <a:xfrm flipV="1">
            <a:off x="1398588" y="1903413"/>
            <a:ext cx="0" cy="32385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7027A15-8E85-D457-07B0-6E997A1B76EC}"/>
              </a:ext>
            </a:extLst>
          </p:cNvPr>
          <p:cNvCxnSpPr/>
          <p:nvPr/>
        </p:nvCxnSpPr>
        <p:spPr bwMode="auto">
          <a:xfrm flipV="1">
            <a:off x="5278438" y="3197225"/>
            <a:ext cx="0" cy="360363"/>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79B9505-BE79-3C4F-5E7A-514807EDA12A}"/>
              </a:ext>
            </a:extLst>
          </p:cNvPr>
          <p:cNvCxnSpPr/>
          <p:nvPr/>
        </p:nvCxnSpPr>
        <p:spPr bwMode="auto">
          <a:xfrm flipV="1">
            <a:off x="5805488" y="3197225"/>
            <a:ext cx="0" cy="360363"/>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F4FE485-652B-9616-3D0E-160ADED8F6E5}"/>
              </a:ext>
            </a:extLst>
          </p:cNvPr>
          <p:cNvCxnSpPr/>
          <p:nvPr/>
        </p:nvCxnSpPr>
        <p:spPr bwMode="auto">
          <a:xfrm flipV="1">
            <a:off x="5505450" y="2566988"/>
            <a:ext cx="0" cy="32385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6153"/>
                                        </p:tgtEl>
                                        <p:attrNameLst>
                                          <p:attrName>style.visibility</p:attrName>
                                        </p:attrNameLst>
                                      </p:cBhvr>
                                      <p:to>
                                        <p:strVal val="visible"/>
                                      </p:to>
                                    </p:set>
                                    <p:animEffect transition="in" filter="blinds(horizontal)">
                                      <p:cBhvr>
                                        <p:cTn id="7" dur="500"/>
                                        <p:tgtEl>
                                          <p:spTgt spid="34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53"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a:extLst>
              <a:ext uri="{FF2B5EF4-FFF2-40B4-BE49-F238E27FC236}">
                <a16:creationId xmlns:a16="http://schemas.microsoft.com/office/drawing/2014/main" id="{DAA2DC78-231A-6C74-DD7B-B97AC95DC531}"/>
              </a:ext>
            </a:extLst>
          </p:cNvPr>
          <p:cNvSpPr>
            <a:spLocks noGrp="1" noChangeArrowheads="1"/>
          </p:cNvSpPr>
          <p:nvPr>
            <p:ph type="title"/>
          </p:nvPr>
        </p:nvSpPr>
        <p:spPr>
          <a:xfrm>
            <a:off x="454025" y="200025"/>
            <a:ext cx="7472363" cy="422275"/>
          </a:xfrm>
        </p:spPr>
        <p:txBody>
          <a:bodyPr/>
          <a:lstStyle/>
          <a:p>
            <a:r>
              <a:rPr lang="zh-CN" altLang="en-US">
                <a:ea typeface="宋体" panose="02010600030101010101" pitchFamily="2" charset="-122"/>
              </a:rPr>
              <a:t>带异常处理的控制器设计</a:t>
            </a:r>
          </a:p>
        </p:txBody>
      </p:sp>
      <p:sp>
        <p:nvSpPr>
          <p:cNvPr id="350211" name="Rectangle 3">
            <a:extLst>
              <a:ext uri="{FF2B5EF4-FFF2-40B4-BE49-F238E27FC236}">
                <a16:creationId xmlns:a16="http://schemas.microsoft.com/office/drawing/2014/main" id="{EC8D60DE-0A0B-1E8B-1FAD-464BB66BEADF}"/>
              </a:ext>
            </a:extLst>
          </p:cNvPr>
          <p:cNvSpPr>
            <a:spLocks noGrp="1" noChangeArrowheads="1"/>
          </p:cNvSpPr>
          <p:nvPr>
            <p:ph idx="1"/>
          </p:nvPr>
        </p:nvSpPr>
        <p:spPr>
          <a:xfrm>
            <a:off x="152400" y="825500"/>
            <a:ext cx="7607300" cy="5256213"/>
          </a:xfrm>
        </p:spPr>
        <p:txBody>
          <a:bodyPr/>
          <a:lstStyle/>
          <a:p>
            <a:pPr>
              <a:buSzTx/>
              <a:defRPr/>
            </a:pPr>
            <a:r>
              <a:rPr lang="zh-CN" altLang="en-US" sz="1900" dirty="0">
                <a:latin typeface="微软雅黑" panose="020B0503020204020204" pitchFamily="34" charset="-122"/>
                <a:ea typeface="微软雅黑" panose="020B0503020204020204" pitchFamily="34" charset="-122"/>
              </a:rPr>
              <a:t>在有限状态机中增加异常处理的状态，每种异常占一个状态</a:t>
            </a:r>
          </a:p>
          <a:p>
            <a:pPr>
              <a:buSzTx/>
              <a:defRPr/>
            </a:pPr>
            <a:r>
              <a:rPr lang="zh-CN" altLang="en-US" sz="1900" dirty="0">
                <a:latin typeface="微软雅黑" panose="020B0503020204020204" pitchFamily="34" charset="-122"/>
                <a:ea typeface="微软雅黑" panose="020B0503020204020204" pitchFamily="34" charset="-122"/>
              </a:rPr>
              <a:t>每个异常处理状态中，需考虑以下基本控制</a:t>
            </a:r>
          </a:p>
          <a:p>
            <a:pPr lvl="1">
              <a:buSzTx/>
              <a:defRPr/>
            </a:pPr>
            <a:r>
              <a:rPr lang="en-US" altLang="zh-CN" sz="1900" dirty="0">
                <a:latin typeface="微软雅黑" panose="020B0503020204020204" pitchFamily="34" charset="-122"/>
                <a:ea typeface="微软雅黑" panose="020B0503020204020204" pitchFamily="34" charset="-122"/>
              </a:rPr>
              <a:t>Cause</a:t>
            </a:r>
            <a:r>
              <a:rPr lang="zh-CN" altLang="en-US" sz="1900" dirty="0">
                <a:latin typeface="微软雅黑" panose="020B0503020204020204" pitchFamily="34" charset="-122"/>
                <a:ea typeface="微软雅黑" panose="020B0503020204020204" pitchFamily="34" charset="-122"/>
              </a:rPr>
              <a:t>寄存器的设置</a:t>
            </a:r>
          </a:p>
          <a:p>
            <a:pPr lvl="1">
              <a:buSzTx/>
              <a:defRPr/>
            </a:pPr>
            <a:r>
              <a:rPr lang="zh-CN" altLang="en-US" sz="1900" dirty="0">
                <a:latin typeface="微软雅黑" panose="020B0503020204020204" pitchFamily="34" charset="-122"/>
                <a:ea typeface="微软雅黑" panose="020B0503020204020204" pitchFamily="34" charset="-122"/>
              </a:rPr>
              <a:t>计算断点处的</a:t>
            </a:r>
            <a:r>
              <a:rPr lang="en-US" altLang="zh-CN" sz="1900" dirty="0">
                <a:latin typeface="微软雅黑" panose="020B0503020204020204" pitchFamily="34" charset="-122"/>
                <a:ea typeface="微软雅黑" panose="020B0503020204020204" pitchFamily="34" charset="-122"/>
              </a:rPr>
              <a:t>PC</a:t>
            </a:r>
            <a:r>
              <a:rPr lang="zh-CN" altLang="en-US" sz="1900" dirty="0">
                <a:latin typeface="微软雅黑" panose="020B0503020204020204" pitchFamily="34" charset="-122"/>
                <a:ea typeface="微软雅黑" panose="020B0503020204020204" pitchFamily="34" charset="-122"/>
              </a:rPr>
              <a:t>值（</a:t>
            </a:r>
            <a:r>
              <a:rPr lang="en-US" altLang="zh-CN" sz="1900" dirty="0">
                <a:latin typeface="微软雅黑" panose="020B0503020204020204" pitchFamily="34" charset="-122"/>
                <a:ea typeface="微软雅黑" panose="020B0503020204020204" pitchFamily="34" charset="-122"/>
              </a:rPr>
              <a:t>PC-4</a:t>
            </a:r>
            <a:r>
              <a:rPr lang="zh-CN" altLang="en-US" sz="1900" dirty="0">
                <a:latin typeface="微软雅黑" panose="020B0503020204020204" pitchFamily="34" charset="-122"/>
                <a:ea typeface="微软雅黑" panose="020B0503020204020204" pitchFamily="34" charset="-122"/>
              </a:rPr>
              <a:t>），并送</a:t>
            </a:r>
            <a:r>
              <a:rPr lang="en-US" altLang="zh-CN" sz="1900" dirty="0">
                <a:latin typeface="微软雅黑" panose="020B0503020204020204" pitchFamily="34" charset="-122"/>
                <a:ea typeface="微软雅黑" panose="020B0503020204020204" pitchFamily="34" charset="-122"/>
              </a:rPr>
              <a:t>EPC</a:t>
            </a:r>
          </a:p>
          <a:p>
            <a:pPr lvl="1">
              <a:buSzTx/>
              <a:defRPr/>
            </a:pPr>
            <a:r>
              <a:rPr lang="zh-CN" altLang="en-US" sz="1900" dirty="0">
                <a:latin typeface="微软雅黑" panose="020B0503020204020204" pitchFamily="34" charset="-122"/>
                <a:ea typeface="微软雅黑" panose="020B0503020204020204" pitchFamily="34" charset="-122"/>
              </a:rPr>
              <a:t>将异常查询程序的入口地址送</a:t>
            </a:r>
            <a:r>
              <a:rPr lang="en-US" altLang="zh-CN" sz="1900" dirty="0">
                <a:latin typeface="微软雅黑" panose="020B0503020204020204" pitchFamily="34" charset="-122"/>
                <a:ea typeface="微软雅黑" panose="020B0503020204020204" pitchFamily="34" charset="-122"/>
              </a:rPr>
              <a:t>PC</a:t>
            </a:r>
          </a:p>
          <a:p>
            <a:pPr>
              <a:buSzTx/>
              <a:defRPr/>
            </a:pPr>
            <a:r>
              <a:rPr lang="zh-CN" altLang="en-US" sz="1900" dirty="0">
                <a:latin typeface="微软雅黑" panose="020B0503020204020204" pitchFamily="34" charset="-122"/>
                <a:ea typeface="微软雅黑" panose="020B0503020204020204" pitchFamily="34" charset="-122"/>
              </a:rPr>
              <a:t>假设要控制的数据通路中有以下两种异常处理</a:t>
            </a:r>
          </a:p>
          <a:p>
            <a:pPr lvl="1">
              <a:buSzTx/>
              <a:defRPr/>
            </a:pPr>
            <a:r>
              <a:rPr lang="zh-CN" altLang="en-US" sz="1900" dirty="0">
                <a:solidFill>
                  <a:srgbClr val="A50021"/>
                </a:solidFill>
                <a:latin typeface="微软雅黑" panose="020B0503020204020204" pitchFamily="34" charset="-122"/>
                <a:ea typeface="微软雅黑" panose="020B0503020204020204" pitchFamily="34" charset="-122"/>
              </a:rPr>
              <a:t>非法操作码（</a:t>
            </a:r>
            <a:r>
              <a:rPr lang="en-US" altLang="zh-CN" sz="1900" dirty="0">
                <a:solidFill>
                  <a:srgbClr val="A50021"/>
                </a:solidFill>
                <a:latin typeface="微软雅黑" panose="020B0503020204020204" pitchFamily="34" charset="-122"/>
                <a:ea typeface="微软雅黑" panose="020B0503020204020204" pitchFamily="34" charset="-122"/>
              </a:rPr>
              <a:t>Cause=1</a:t>
            </a:r>
            <a:r>
              <a:rPr lang="zh-CN" altLang="en-US" sz="1900" dirty="0">
                <a:solidFill>
                  <a:srgbClr val="A50021"/>
                </a:solidFill>
                <a:latin typeface="微软雅黑" panose="020B0503020204020204" pitchFamily="34" charset="-122"/>
                <a:ea typeface="微软雅黑" panose="020B0503020204020204" pitchFamily="34" charset="-122"/>
              </a:rPr>
              <a:t>）：状态</a:t>
            </a:r>
            <a:r>
              <a:rPr lang="en-US" altLang="zh-CN" sz="1900" dirty="0">
                <a:solidFill>
                  <a:srgbClr val="A50021"/>
                </a:solidFill>
                <a:latin typeface="微软雅黑" panose="020B0503020204020204" pitchFamily="34" charset="-122"/>
                <a:ea typeface="微软雅黑" panose="020B0503020204020204" pitchFamily="34" charset="-122"/>
              </a:rPr>
              <a:t>10</a:t>
            </a:r>
            <a:endParaRPr lang="en-US" altLang="zh-CN" sz="1900" dirty="0">
              <a:latin typeface="微软雅黑" panose="020B0503020204020204" pitchFamily="34" charset="-122"/>
              <a:ea typeface="微软雅黑" panose="020B0503020204020204" pitchFamily="34" charset="-122"/>
            </a:endParaRPr>
          </a:p>
          <a:p>
            <a:pPr lvl="1">
              <a:buSzTx/>
              <a:defRPr/>
            </a:pPr>
            <a:r>
              <a:rPr lang="zh-CN" altLang="en-US" sz="1900" dirty="0">
                <a:solidFill>
                  <a:srgbClr val="A50021"/>
                </a:solidFill>
                <a:latin typeface="微软雅黑" panose="020B0503020204020204" pitchFamily="34" charset="-122"/>
                <a:ea typeface="微软雅黑" panose="020B0503020204020204" pitchFamily="34" charset="-122"/>
              </a:rPr>
              <a:t>溢出（</a:t>
            </a:r>
            <a:r>
              <a:rPr lang="en-US" altLang="zh-CN" sz="1900" dirty="0">
                <a:solidFill>
                  <a:srgbClr val="A50021"/>
                </a:solidFill>
                <a:latin typeface="微软雅黑" panose="020B0503020204020204" pitchFamily="34" charset="-122"/>
                <a:ea typeface="微软雅黑" panose="020B0503020204020204" pitchFamily="34" charset="-122"/>
              </a:rPr>
              <a:t>Cause=2</a:t>
            </a:r>
            <a:r>
              <a:rPr lang="zh-CN" altLang="en-US" sz="1900" dirty="0">
                <a:solidFill>
                  <a:srgbClr val="A50021"/>
                </a:solidFill>
                <a:latin typeface="微软雅黑" panose="020B0503020204020204" pitchFamily="34" charset="-122"/>
                <a:ea typeface="微软雅黑" panose="020B0503020204020204" pitchFamily="34" charset="-122"/>
              </a:rPr>
              <a:t>）：状态</a:t>
            </a:r>
            <a:r>
              <a:rPr lang="en-US" altLang="zh-CN" sz="1900" dirty="0">
                <a:solidFill>
                  <a:srgbClr val="A50021"/>
                </a:solidFill>
                <a:latin typeface="微软雅黑" panose="020B0503020204020204" pitchFamily="34" charset="-122"/>
                <a:ea typeface="微软雅黑" panose="020B0503020204020204" pitchFamily="34" charset="-122"/>
              </a:rPr>
              <a:t>11</a:t>
            </a:r>
          </a:p>
          <a:p>
            <a:pPr>
              <a:buSzTx/>
              <a:defRPr/>
            </a:pPr>
            <a:r>
              <a:rPr lang="zh-CN" altLang="en-US" sz="1900" dirty="0">
                <a:latin typeface="微软雅黑" panose="020B0503020204020204" pitchFamily="34" charset="-122"/>
                <a:ea typeface="微软雅黑" panose="020B0503020204020204" pitchFamily="34" charset="-122"/>
              </a:rPr>
              <a:t>在原来状态转换图基础上加入两个异常处理状态</a:t>
            </a:r>
          </a:p>
          <a:p>
            <a:pPr lvl="1">
              <a:spcBef>
                <a:spcPct val="20000"/>
              </a:spcBef>
              <a:buSzTx/>
              <a:defRPr/>
            </a:pPr>
            <a:r>
              <a:rPr lang="zh-CN" altLang="en-US" sz="1900" dirty="0">
                <a:latin typeface="微软雅黑" panose="020B0503020204020204" pitchFamily="34" charset="-122"/>
                <a:ea typeface="微软雅黑" panose="020B0503020204020204" pitchFamily="34" charset="-122"/>
              </a:rPr>
              <a:t>如何检测是否发生了这两种异常？</a:t>
            </a:r>
          </a:p>
          <a:p>
            <a:pPr lvl="2">
              <a:spcBef>
                <a:spcPct val="20000"/>
              </a:spcBef>
              <a:buSzTx/>
              <a:defRPr/>
            </a:pPr>
            <a:r>
              <a:rPr lang="zh-CN" altLang="en-US" sz="1900" dirty="0">
                <a:solidFill>
                  <a:srgbClr val="A50021"/>
                </a:solidFill>
                <a:latin typeface="微软雅黑" panose="020B0503020204020204" pitchFamily="34" charset="-122"/>
                <a:ea typeface="微软雅黑" panose="020B0503020204020204" pitchFamily="34" charset="-122"/>
              </a:rPr>
              <a:t>未定义指令（非法操作码）：</a:t>
            </a:r>
            <a:r>
              <a:rPr lang="zh-CN" altLang="en-US" sz="1900" dirty="0">
                <a:solidFill>
                  <a:srgbClr val="1E7C34"/>
                </a:solidFill>
                <a:latin typeface="微软雅黑" panose="020B0503020204020204" pitchFamily="34" charset="-122"/>
                <a:ea typeface="微软雅黑" panose="020B0503020204020204" pitchFamily="34" charset="-122"/>
              </a:rPr>
              <a:t>当指令译码器</a:t>
            </a:r>
            <a:endParaRPr lang="en-US" altLang="zh-CN" sz="1900" dirty="0">
              <a:solidFill>
                <a:srgbClr val="1E7C34"/>
              </a:solidFill>
              <a:latin typeface="微软雅黑" panose="020B0503020204020204" pitchFamily="34" charset="-122"/>
              <a:ea typeface="微软雅黑" panose="020B0503020204020204" pitchFamily="34" charset="-122"/>
            </a:endParaRPr>
          </a:p>
          <a:p>
            <a:pPr marL="914400" lvl="2" indent="0">
              <a:spcBef>
                <a:spcPct val="20000"/>
              </a:spcBef>
              <a:buSzTx/>
              <a:buFontTx/>
              <a:buNone/>
              <a:defRPr/>
            </a:pPr>
            <a:r>
              <a:rPr lang="en-US" altLang="zh-CN" sz="1900" dirty="0">
                <a:solidFill>
                  <a:srgbClr val="1E7C34"/>
                </a:solidFill>
                <a:latin typeface="微软雅黑" panose="020B0503020204020204" pitchFamily="34" charset="-122"/>
                <a:ea typeface="微软雅黑" panose="020B0503020204020204" pitchFamily="34" charset="-122"/>
              </a:rPr>
              <a:t>     </a:t>
            </a:r>
            <a:r>
              <a:rPr lang="zh-CN" altLang="en-US" sz="1900" dirty="0">
                <a:solidFill>
                  <a:srgbClr val="1E7C34"/>
                </a:solidFill>
                <a:latin typeface="微软雅黑" panose="020B0503020204020204" pitchFamily="34" charset="-122"/>
                <a:ea typeface="微软雅黑" panose="020B0503020204020204" pitchFamily="34" charset="-122"/>
              </a:rPr>
              <a:t>发现</a:t>
            </a:r>
            <a:r>
              <a:rPr lang="en-US" altLang="zh-CN" sz="1900" dirty="0">
                <a:solidFill>
                  <a:srgbClr val="1E7C34"/>
                </a:solidFill>
                <a:latin typeface="微软雅黑" panose="020B0503020204020204" pitchFamily="34" charset="-122"/>
                <a:ea typeface="微软雅黑" panose="020B0503020204020204" pitchFamily="34" charset="-122"/>
              </a:rPr>
              <a:t>op</a:t>
            </a:r>
            <a:r>
              <a:rPr lang="zh-CN" altLang="en-US" sz="1900" dirty="0">
                <a:solidFill>
                  <a:srgbClr val="1E7C34"/>
                </a:solidFill>
                <a:latin typeface="微软雅黑" panose="020B0503020204020204" pitchFamily="34" charset="-122"/>
                <a:ea typeface="微软雅黑" panose="020B0503020204020204" pitchFamily="34" charset="-122"/>
              </a:rPr>
              <a:t>字段是一个未定义的编码时</a:t>
            </a:r>
          </a:p>
          <a:p>
            <a:pPr lvl="2">
              <a:spcBef>
                <a:spcPct val="20000"/>
              </a:spcBef>
              <a:buSzTx/>
              <a:defRPr/>
            </a:pPr>
            <a:r>
              <a:rPr lang="zh-CN" altLang="en-US" sz="1900" dirty="0">
                <a:solidFill>
                  <a:srgbClr val="A50021"/>
                </a:solidFill>
                <a:latin typeface="微软雅黑" panose="020B0503020204020204" pitchFamily="34" charset="-122"/>
                <a:ea typeface="微软雅黑" panose="020B0503020204020204" pitchFamily="34" charset="-122"/>
              </a:rPr>
              <a:t>溢出：</a:t>
            </a:r>
            <a:r>
              <a:rPr lang="zh-CN" altLang="en-US" sz="1900" dirty="0">
                <a:solidFill>
                  <a:srgbClr val="1E7C34"/>
                </a:solidFill>
                <a:latin typeface="微软雅黑" panose="020B0503020204020204" pitchFamily="34" charset="-122"/>
                <a:ea typeface="微软雅黑" panose="020B0503020204020204" pitchFamily="34" charset="-122"/>
              </a:rPr>
              <a:t>当</a:t>
            </a:r>
            <a:r>
              <a:rPr lang="en-US" altLang="zh-CN" sz="1900" dirty="0">
                <a:solidFill>
                  <a:srgbClr val="1E7C34"/>
                </a:solidFill>
                <a:latin typeface="微软雅黑" panose="020B0503020204020204" pitchFamily="34" charset="-122"/>
                <a:ea typeface="微软雅黑" panose="020B0503020204020204" pitchFamily="34" charset="-122"/>
              </a:rPr>
              <a:t>R-</a:t>
            </a:r>
            <a:r>
              <a:rPr lang="zh-CN" altLang="en-US" sz="1900" dirty="0">
                <a:solidFill>
                  <a:srgbClr val="1E7C34"/>
                </a:solidFill>
                <a:latin typeface="微软雅黑" panose="020B0503020204020204" pitchFamily="34" charset="-122"/>
                <a:ea typeface="微软雅黑" panose="020B0503020204020204" pitchFamily="34" charset="-122"/>
              </a:rPr>
              <a:t>型或</a:t>
            </a:r>
            <a:r>
              <a:rPr lang="en-US" altLang="zh-CN" sz="1900" dirty="0">
                <a:solidFill>
                  <a:srgbClr val="1E7C34"/>
                </a:solidFill>
                <a:latin typeface="微软雅黑" panose="020B0503020204020204" pitchFamily="34" charset="-122"/>
                <a:ea typeface="微软雅黑" panose="020B0503020204020204" pitchFamily="34" charset="-122"/>
              </a:rPr>
              <a:t>I-</a:t>
            </a:r>
            <a:r>
              <a:rPr lang="zh-CN" altLang="en-US" sz="1900" dirty="0">
                <a:solidFill>
                  <a:srgbClr val="1E7C34"/>
                </a:solidFill>
                <a:latin typeface="微软雅黑" panose="020B0503020204020204" pitchFamily="34" charset="-122"/>
                <a:ea typeface="微软雅黑" panose="020B0503020204020204" pitchFamily="34" charset="-122"/>
              </a:rPr>
              <a:t>型运算类指令在</a:t>
            </a:r>
            <a:r>
              <a:rPr lang="en-US" altLang="zh-CN" sz="1900" dirty="0">
                <a:solidFill>
                  <a:srgbClr val="1E7C34"/>
                </a:solidFill>
                <a:latin typeface="微软雅黑" panose="020B0503020204020204" pitchFamily="34" charset="-122"/>
                <a:ea typeface="微软雅黑" panose="020B0503020204020204" pitchFamily="34" charset="-122"/>
              </a:rPr>
              <a:t>ALU</a:t>
            </a:r>
            <a:r>
              <a:rPr lang="zh-CN" altLang="en-US" sz="1900" dirty="0">
                <a:solidFill>
                  <a:srgbClr val="1E7C34"/>
                </a:solidFill>
                <a:latin typeface="微软雅黑" panose="020B0503020204020204" pitchFamily="34" charset="-122"/>
                <a:ea typeface="微软雅黑" panose="020B0503020204020204" pitchFamily="34" charset="-122"/>
              </a:rPr>
              <a:t>中执</a:t>
            </a:r>
            <a:endParaRPr lang="en-US" altLang="zh-CN" sz="1900" dirty="0">
              <a:solidFill>
                <a:srgbClr val="1E7C34"/>
              </a:solidFill>
              <a:latin typeface="微软雅黑" panose="020B0503020204020204" pitchFamily="34" charset="-122"/>
              <a:ea typeface="微软雅黑" panose="020B0503020204020204" pitchFamily="34" charset="-122"/>
            </a:endParaRPr>
          </a:p>
          <a:p>
            <a:pPr marL="914400" lvl="2" indent="0">
              <a:spcBef>
                <a:spcPct val="20000"/>
              </a:spcBef>
              <a:buSzTx/>
              <a:buFontTx/>
              <a:buNone/>
              <a:defRPr/>
            </a:pPr>
            <a:r>
              <a:rPr lang="en-US" altLang="zh-CN" sz="1900" dirty="0">
                <a:solidFill>
                  <a:srgbClr val="1E7C34"/>
                </a:solidFill>
                <a:latin typeface="微软雅黑" panose="020B0503020204020204" pitchFamily="34" charset="-122"/>
                <a:ea typeface="微软雅黑" panose="020B0503020204020204" pitchFamily="34" charset="-122"/>
              </a:rPr>
              <a:t>    </a:t>
            </a:r>
            <a:r>
              <a:rPr lang="zh-CN" altLang="en-US" sz="1900" dirty="0">
                <a:solidFill>
                  <a:srgbClr val="1E7C34"/>
                </a:solidFill>
                <a:latin typeface="微软雅黑" panose="020B0503020204020204" pitchFamily="34" charset="-122"/>
                <a:ea typeface="微软雅黑" panose="020B0503020204020204" pitchFamily="34" charset="-122"/>
              </a:rPr>
              <a:t>行后，在条件码寄存器</a:t>
            </a:r>
            <a:r>
              <a:rPr lang="en-US" altLang="zh-CN" sz="1900" dirty="0">
                <a:solidFill>
                  <a:srgbClr val="1E7C34"/>
                </a:solidFill>
                <a:latin typeface="微软雅黑" panose="020B0503020204020204" pitchFamily="34" charset="-122"/>
                <a:ea typeface="微软雅黑" panose="020B0503020204020204" pitchFamily="34" charset="-122"/>
              </a:rPr>
              <a:t>CC</a:t>
            </a:r>
            <a:r>
              <a:rPr lang="zh-CN" altLang="en-US" sz="1900" dirty="0">
                <a:solidFill>
                  <a:srgbClr val="1E7C34"/>
                </a:solidFill>
                <a:latin typeface="微软雅黑" panose="020B0503020204020204" pitchFamily="34" charset="-122"/>
                <a:ea typeface="微软雅黑" panose="020B0503020204020204" pitchFamily="34" charset="-122"/>
              </a:rPr>
              <a:t>中的标志</a:t>
            </a:r>
            <a:r>
              <a:rPr lang="en-US" altLang="zh-CN" sz="1900" dirty="0">
                <a:solidFill>
                  <a:srgbClr val="1E7C34"/>
                </a:solidFill>
                <a:latin typeface="微软雅黑" panose="020B0503020204020204" pitchFamily="34" charset="-122"/>
                <a:ea typeface="微软雅黑" panose="020B0503020204020204" pitchFamily="34" charset="-122"/>
              </a:rPr>
              <a:t>O</a:t>
            </a:r>
            <a:r>
              <a:rPr lang="zh-CN" altLang="en-US" sz="1900" dirty="0">
                <a:solidFill>
                  <a:srgbClr val="1E7C34"/>
                </a:solidFill>
                <a:latin typeface="微软雅黑" panose="020B0503020204020204" pitchFamily="34" charset="-122"/>
                <a:ea typeface="微软雅黑" panose="020B0503020204020204" pitchFamily="34" charset="-122"/>
              </a:rPr>
              <a:t>为</a:t>
            </a:r>
            <a:r>
              <a:rPr lang="en-US" altLang="zh-CN" sz="1900" dirty="0">
                <a:solidFill>
                  <a:srgbClr val="1E7C34"/>
                </a:solidFill>
                <a:latin typeface="微软雅黑" panose="020B0503020204020204" pitchFamily="34" charset="-122"/>
                <a:ea typeface="微软雅黑" panose="020B0503020204020204" pitchFamily="34" charset="-122"/>
              </a:rPr>
              <a:t>1</a:t>
            </a:r>
            <a:r>
              <a:rPr lang="zh-CN" altLang="en-US" sz="1900" dirty="0">
                <a:solidFill>
                  <a:srgbClr val="1E7C34"/>
                </a:solidFill>
                <a:latin typeface="微软雅黑" panose="020B0503020204020204" pitchFamily="34" charset="-122"/>
                <a:ea typeface="微软雅黑" panose="020B0503020204020204" pitchFamily="34" charset="-122"/>
              </a:rPr>
              <a:t>时</a:t>
            </a:r>
            <a:endParaRPr lang="zh-CN" altLang="en-US" sz="1900" dirty="0">
              <a:latin typeface="微软雅黑" panose="020B0503020204020204" pitchFamily="34" charset="-122"/>
              <a:ea typeface="微软雅黑" panose="020B0503020204020204" pitchFamily="34" charset="-122"/>
            </a:endParaRPr>
          </a:p>
        </p:txBody>
      </p:sp>
      <p:grpSp>
        <p:nvGrpSpPr>
          <p:cNvPr id="350255" name="Group 47">
            <a:extLst>
              <a:ext uri="{FF2B5EF4-FFF2-40B4-BE49-F238E27FC236}">
                <a16:creationId xmlns:a16="http://schemas.microsoft.com/office/drawing/2014/main" id="{CBA270C9-FE9B-FCDF-E6DE-A26F7EB8A75C}"/>
              </a:ext>
            </a:extLst>
          </p:cNvPr>
          <p:cNvGrpSpPr>
            <a:grpSpLocks/>
          </p:cNvGrpSpPr>
          <p:nvPr/>
        </p:nvGrpSpPr>
        <p:grpSpPr bwMode="auto">
          <a:xfrm>
            <a:off x="6502400" y="660400"/>
            <a:ext cx="2489200" cy="2713038"/>
            <a:chOff x="4096" y="416"/>
            <a:chExt cx="1568" cy="1709"/>
          </a:xfrm>
        </p:grpSpPr>
        <p:sp>
          <p:nvSpPr>
            <p:cNvPr id="196612" name="Rectangle 4">
              <a:extLst>
                <a:ext uri="{FF2B5EF4-FFF2-40B4-BE49-F238E27FC236}">
                  <a16:creationId xmlns:a16="http://schemas.microsoft.com/office/drawing/2014/main" id="{FBB6FD7D-2493-E4BC-28F3-1D73EACEE495}"/>
                </a:ext>
              </a:extLst>
            </p:cNvPr>
            <p:cNvSpPr>
              <a:spLocks noChangeArrowheads="1"/>
            </p:cNvSpPr>
            <p:nvPr/>
          </p:nvSpPr>
          <p:spPr bwMode="auto">
            <a:xfrm>
              <a:off x="4411" y="628"/>
              <a:ext cx="6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ea typeface="宋体" panose="02010600030101010101" pitchFamily="2" charset="-122"/>
                </a:rPr>
                <a:t>PCMUX=0</a:t>
              </a:r>
              <a:endParaRPr lang="zh-CN" altLang="en-US" sz="1400">
                <a:ea typeface="宋体" panose="02010600030101010101" pitchFamily="2" charset="-122"/>
              </a:endParaRPr>
            </a:p>
          </p:txBody>
        </p:sp>
        <p:sp>
          <p:nvSpPr>
            <p:cNvPr id="196613" name="Rectangle 5">
              <a:extLst>
                <a:ext uri="{FF2B5EF4-FFF2-40B4-BE49-F238E27FC236}">
                  <a16:creationId xmlns:a16="http://schemas.microsoft.com/office/drawing/2014/main" id="{0DAA5B9F-FD64-56A4-8620-01051E90B8A7}"/>
                </a:ext>
              </a:extLst>
            </p:cNvPr>
            <p:cNvSpPr>
              <a:spLocks noChangeArrowheads="1"/>
            </p:cNvSpPr>
            <p:nvPr/>
          </p:nvSpPr>
          <p:spPr bwMode="auto">
            <a:xfrm>
              <a:off x="4343" y="1056"/>
              <a:ext cx="8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ea typeface="宋体" panose="02010600030101010101" pitchFamily="2" charset="-122"/>
                </a:rPr>
                <a:t>CauseMUX=0</a:t>
              </a:r>
            </a:p>
          </p:txBody>
        </p:sp>
        <p:sp>
          <p:nvSpPr>
            <p:cNvPr id="196614" name="Rectangle 6">
              <a:extLst>
                <a:ext uri="{FF2B5EF4-FFF2-40B4-BE49-F238E27FC236}">
                  <a16:creationId xmlns:a16="http://schemas.microsoft.com/office/drawing/2014/main" id="{185B0EA7-6FAB-FDEF-2656-FB65BA568F8A}"/>
                </a:ext>
              </a:extLst>
            </p:cNvPr>
            <p:cNvSpPr>
              <a:spLocks noChangeArrowheads="1"/>
            </p:cNvSpPr>
            <p:nvPr/>
          </p:nvSpPr>
          <p:spPr bwMode="auto">
            <a:xfrm>
              <a:off x="4377" y="768"/>
              <a:ext cx="7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400">
                  <a:ea typeface="宋体" panose="02010600030101010101" pitchFamily="2" charset="-122"/>
                </a:rPr>
                <a:t>Add1MUX=0</a:t>
              </a:r>
              <a:endParaRPr lang="zh-CN" altLang="en-US" sz="1400">
                <a:ea typeface="宋体" panose="02010600030101010101" pitchFamily="2" charset="-122"/>
              </a:endParaRPr>
            </a:p>
          </p:txBody>
        </p:sp>
        <p:sp>
          <p:nvSpPr>
            <p:cNvPr id="196615" name="Oval 7">
              <a:extLst>
                <a:ext uri="{FF2B5EF4-FFF2-40B4-BE49-F238E27FC236}">
                  <a16:creationId xmlns:a16="http://schemas.microsoft.com/office/drawing/2014/main" id="{6B777005-42D6-EC56-DEE7-345D1CC31191}"/>
                </a:ext>
              </a:extLst>
            </p:cNvPr>
            <p:cNvSpPr>
              <a:spLocks noChangeArrowheads="1"/>
            </p:cNvSpPr>
            <p:nvPr/>
          </p:nvSpPr>
          <p:spPr bwMode="auto">
            <a:xfrm>
              <a:off x="4136" y="584"/>
              <a:ext cx="1261" cy="1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96616" name="Rectangle 8">
              <a:extLst>
                <a:ext uri="{FF2B5EF4-FFF2-40B4-BE49-F238E27FC236}">
                  <a16:creationId xmlns:a16="http://schemas.microsoft.com/office/drawing/2014/main" id="{EA66FD9F-D31B-3C4D-6725-9C94E4683427}"/>
                </a:ext>
              </a:extLst>
            </p:cNvPr>
            <p:cNvSpPr>
              <a:spLocks noChangeArrowheads="1"/>
            </p:cNvSpPr>
            <p:nvPr/>
          </p:nvSpPr>
          <p:spPr bwMode="auto">
            <a:xfrm>
              <a:off x="4411" y="1343"/>
              <a:ext cx="7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ea typeface="宋体" panose="02010600030101010101" pitchFamily="2" charset="-122"/>
                </a:rPr>
                <a:t>CauseWr=1</a:t>
              </a:r>
            </a:p>
          </p:txBody>
        </p:sp>
        <p:sp>
          <p:nvSpPr>
            <p:cNvPr id="196617" name="Rectangle 9">
              <a:extLst>
                <a:ext uri="{FF2B5EF4-FFF2-40B4-BE49-F238E27FC236}">
                  <a16:creationId xmlns:a16="http://schemas.microsoft.com/office/drawing/2014/main" id="{2976FA9E-8660-1CAE-B1ED-2BB0FCE7F937}"/>
                </a:ext>
              </a:extLst>
            </p:cNvPr>
            <p:cNvSpPr>
              <a:spLocks noChangeArrowheads="1"/>
            </p:cNvSpPr>
            <p:nvPr/>
          </p:nvSpPr>
          <p:spPr bwMode="auto">
            <a:xfrm>
              <a:off x="4351" y="920"/>
              <a:ext cx="8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400">
                  <a:ea typeface="宋体" panose="02010600030101010101" pitchFamily="2" charset="-122"/>
                </a:rPr>
                <a:t>Add2MUX=10</a:t>
              </a:r>
            </a:p>
          </p:txBody>
        </p:sp>
        <p:sp>
          <p:nvSpPr>
            <p:cNvPr id="196618" name="Rectangle 10">
              <a:extLst>
                <a:ext uri="{FF2B5EF4-FFF2-40B4-BE49-F238E27FC236}">
                  <a16:creationId xmlns:a16="http://schemas.microsoft.com/office/drawing/2014/main" id="{FBC9D1D7-AF08-1818-461F-6400748B53A7}"/>
                </a:ext>
              </a:extLst>
            </p:cNvPr>
            <p:cNvSpPr>
              <a:spLocks noChangeArrowheads="1"/>
            </p:cNvSpPr>
            <p:nvPr/>
          </p:nvSpPr>
          <p:spPr bwMode="auto">
            <a:xfrm>
              <a:off x="4411" y="1201"/>
              <a:ext cx="6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ea typeface="宋体" panose="02010600030101010101" pitchFamily="2" charset="-122"/>
                </a:rPr>
                <a:t>EPCWr=1</a:t>
              </a:r>
              <a:endParaRPr lang="zh-CN" altLang="en-US" sz="1400">
                <a:ea typeface="宋体" panose="02010600030101010101" pitchFamily="2" charset="-122"/>
              </a:endParaRPr>
            </a:p>
          </p:txBody>
        </p:sp>
        <p:sp>
          <p:nvSpPr>
            <p:cNvPr id="196619" name="Rectangle 11">
              <a:extLst>
                <a:ext uri="{FF2B5EF4-FFF2-40B4-BE49-F238E27FC236}">
                  <a16:creationId xmlns:a16="http://schemas.microsoft.com/office/drawing/2014/main" id="{C83FAF36-7804-F4CF-5D69-D517429064AB}"/>
                </a:ext>
              </a:extLst>
            </p:cNvPr>
            <p:cNvSpPr>
              <a:spLocks noChangeArrowheads="1"/>
            </p:cNvSpPr>
            <p:nvPr/>
          </p:nvSpPr>
          <p:spPr bwMode="auto">
            <a:xfrm>
              <a:off x="4572" y="1603"/>
              <a:ext cx="3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latin typeface="宋体" panose="02010600030101010101" pitchFamily="2" charset="-122"/>
                  <a:ea typeface="宋体" panose="02010600030101010101" pitchFamily="2" charset="-122"/>
                </a:rPr>
                <a:t>……</a:t>
              </a:r>
            </a:p>
          </p:txBody>
        </p:sp>
        <p:sp>
          <p:nvSpPr>
            <p:cNvPr id="196620" name="Text Box 30">
              <a:extLst>
                <a:ext uri="{FF2B5EF4-FFF2-40B4-BE49-F238E27FC236}">
                  <a16:creationId xmlns:a16="http://schemas.microsoft.com/office/drawing/2014/main" id="{6229052E-35F8-7AB2-3269-D369407BF68A}"/>
                </a:ext>
              </a:extLst>
            </p:cNvPr>
            <p:cNvSpPr txBox="1">
              <a:spLocks noChangeArrowheads="1"/>
            </p:cNvSpPr>
            <p:nvPr/>
          </p:nvSpPr>
          <p:spPr bwMode="auto">
            <a:xfrm>
              <a:off x="4096" y="1904"/>
              <a:ext cx="156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700">
                  <a:solidFill>
                    <a:srgbClr val="A50021"/>
                  </a:solidFill>
                  <a:latin typeface="微软雅黑" panose="020B0503020204020204" pitchFamily="34" charset="-122"/>
                  <a:ea typeface="微软雅黑" panose="020B0503020204020204" pitchFamily="34" charset="-122"/>
                </a:rPr>
                <a:t>10 </a:t>
              </a:r>
              <a:r>
                <a:rPr lang="zh-CN" altLang="en-US" sz="1700">
                  <a:solidFill>
                    <a:srgbClr val="A50021"/>
                  </a:solidFill>
                  <a:latin typeface="微软雅黑" panose="020B0503020204020204" pitchFamily="34" charset="-122"/>
                  <a:ea typeface="微软雅黑" panose="020B0503020204020204" pitchFamily="34" charset="-122"/>
                </a:rPr>
                <a:t>未定义指令异常状态</a:t>
              </a:r>
            </a:p>
          </p:txBody>
        </p:sp>
        <p:sp>
          <p:nvSpPr>
            <p:cNvPr id="196621" name="Rectangle 31">
              <a:extLst>
                <a:ext uri="{FF2B5EF4-FFF2-40B4-BE49-F238E27FC236}">
                  <a16:creationId xmlns:a16="http://schemas.microsoft.com/office/drawing/2014/main" id="{A3C86896-EC65-B682-390E-5278F84960CD}"/>
                </a:ext>
              </a:extLst>
            </p:cNvPr>
            <p:cNvSpPr>
              <a:spLocks noChangeArrowheads="1"/>
            </p:cNvSpPr>
            <p:nvPr/>
          </p:nvSpPr>
          <p:spPr bwMode="auto">
            <a:xfrm>
              <a:off x="4419" y="1479"/>
              <a:ext cx="5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b="0">
                  <a:latin typeface="Times New Roman" panose="02020603050405020304" pitchFamily="18" charset="0"/>
                  <a:ea typeface="宋体" panose="02010600030101010101" pitchFamily="2" charset="-122"/>
                </a:rPr>
                <a:t> </a:t>
              </a:r>
              <a:r>
                <a:rPr lang="en-US" altLang="zh-CN" sz="1400">
                  <a:ea typeface="宋体" panose="02010600030101010101" pitchFamily="2" charset="-122"/>
                </a:rPr>
                <a:t>PCWr=1</a:t>
              </a:r>
              <a:endParaRPr lang="zh-CN" altLang="en-US" sz="1400">
                <a:ea typeface="宋体" panose="02010600030101010101" pitchFamily="2" charset="-122"/>
              </a:endParaRPr>
            </a:p>
          </p:txBody>
        </p:sp>
        <p:sp>
          <p:nvSpPr>
            <p:cNvPr id="196622" name="Text Box 32">
              <a:extLst>
                <a:ext uri="{FF2B5EF4-FFF2-40B4-BE49-F238E27FC236}">
                  <a16:creationId xmlns:a16="http://schemas.microsoft.com/office/drawing/2014/main" id="{C48EDD9D-085C-7411-5548-F7129569CAA3}"/>
                </a:ext>
              </a:extLst>
            </p:cNvPr>
            <p:cNvSpPr txBox="1">
              <a:spLocks noChangeArrowheads="1"/>
            </p:cNvSpPr>
            <p:nvPr/>
          </p:nvSpPr>
          <p:spPr bwMode="auto">
            <a:xfrm>
              <a:off x="4672" y="416"/>
              <a:ext cx="9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a:solidFill>
                    <a:schemeClr val="accent1"/>
                  </a:solidFill>
                  <a:latin typeface="微软雅黑" panose="020B0503020204020204" pitchFamily="34" charset="-122"/>
                  <a:ea typeface="微软雅黑" panose="020B0503020204020204" pitchFamily="34" charset="-122"/>
                </a:rPr>
                <a:t>10</a:t>
              </a:r>
              <a:r>
                <a:rPr lang="en-US" altLang="zh-CN">
                  <a:ea typeface="宋体" panose="02010600030101010101" pitchFamily="2" charset="-122"/>
                </a:rPr>
                <a:t> UndefInstr</a:t>
              </a:r>
            </a:p>
          </p:txBody>
        </p:sp>
      </p:grpSp>
      <p:sp>
        <p:nvSpPr>
          <p:cNvPr id="350256" name="Line 48">
            <a:extLst>
              <a:ext uri="{FF2B5EF4-FFF2-40B4-BE49-F238E27FC236}">
                <a16:creationId xmlns:a16="http://schemas.microsoft.com/office/drawing/2014/main" id="{360383C2-98C0-BD24-6AFE-0BBFD8BB36CD}"/>
              </a:ext>
            </a:extLst>
          </p:cNvPr>
          <p:cNvSpPr>
            <a:spLocks noChangeShapeType="1"/>
          </p:cNvSpPr>
          <p:nvPr/>
        </p:nvSpPr>
        <p:spPr bwMode="auto">
          <a:xfrm flipV="1">
            <a:off x="4743450" y="2416175"/>
            <a:ext cx="1917700" cy="857250"/>
          </a:xfrm>
          <a:prstGeom prst="line">
            <a:avLst/>
          </a:prstGeom>
          <a:noFill/>
          <a:ln w="50800">
            <a:solidFill>
              <a:srgbClr val="FE9AA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0257" name="Line 49">
            <a:extLst>
              <a:ext uri="{FF2B5EF4-FFF2-40B4-BE49-F238E27FC236}">
                <a16:creationId xmlns:a16="http://schemas.microsoft.com/office/drawing/2014/main" id="{CAD94619-C4B2-46B0-3423-FE8CF8E71EEC}"/>
              </a:ext>
            </a:extLst>
          </p:cNvPr>
          <p:cNvSpPr>
            <a:spLocks noChangeShapeType="1"/>
          </p:cNvSpPr>
          <p:nvPr/>
        </p:nvSpPr>
        <p:spPr bwMode="auto">
          <a:xfrm>
            <a:off x="4022725" y="3706813"/>
            <a:ext cx="3305175" cy="120650"/>
          </a:xfrm>
          <a:prstGeom prst="line">
            <a:avLst/>
          </a:prstGeom>
          <a:noFill/>
          <a:ln w="50800">
            <a:solidFill>
              <a:srgbClr val="FE9AA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组合 1">
            <a:extLst>
              <a:ext uri="{FF2B5EF4-FFF2-40B4-BE49-F238E27FC236}">
                <a16:creationId xmlns:a16="http://schemas.microsoft.com/office/drawing/2014/main" id="{0BD40704-1598-9A35-8864-C45CCEB65DC2}"/>
              </a:ext>
            </a:extLst>
          </p:cNvPr>
          <p:cNvGrpSpPr>
            <a:grpSpLocks/>
          </p:cNvGrpSpPr>
          <p:nvPr/>
        </p:nvGrpSpPr>
        <p:grpSpPr bwMode="auto">
          <a:xfrm>
            <a:off x="6405563" y="3581400"/>
            <a:ext cx="2586037" cy="2713038"/>
            <a:chOff x="6405563" y="3581400"/>
            <a:chExt cx="2586037" cy="2713038"/>
          </a:xfrm>
        </p:grpSpPr>
        <p:grpSp>
          <p:nvGrpSpPr>
            <p:cNvPr id="196626" name="Group 34">
              <a:extLst>
                <a:ext uri="{FF2B5EF4-FFF2-40B4-BE49-F238E27FC236}">
                  <a16:creationId xmlns:a16="http://schemas.microsoft.com/office/drawing/2014/main" id="{4DE07439-B170-E1B2-DD96-86A8687A2E17}"/>
                </a:ext>
              </a:extLst>
            </p:cNvPr>
            <p:cNvGrpSpPr>
              <a:grpSpLocks/>
            </p:cNvGrpSpPr>
            <p:nvPr/>
          </p:nvGrpSpPr>
          <p:grpSpPr bwMode="auto">
            <a:xfrm>
              <a:off x="6405563" y="3581400"/>
              <a:ext cx="2586037" cy="2713038"/>
              <a:chOff x="4096" y="624"/>
              <a:chExt cx="1568" cy="1709"/>
            </a:xfrm>
          </p:grpSpPr>
          <p:sp>
            <p:nvSpPr>
              <p:cNvPr id="196627" name="Oval 38">
                <a:extLst>
                  <a:ext uri="{FF2B5EF4-FFF2-40B4-BE49-F238E27FC236}">
                    <a16:creationId xmlns:a16="http://schemas.microsoft.com/office/drawing/2014/main" id="{2A9056B3-897B-9A20-3A3B-AF90A3E481FE}"/>
                  </a:ext>
                </a:extLst>
              </p:cNvPr>
              <p:cNvSpPr>
                <a:spLocks noChangeArrowheads="1"/>
              </p:cNvSpPr>
              <p:nvPr/>
            </p:nvSpPr>
            <p:spPr bwMode="auto">
              <a:xfrm>
                <a:off x="4136" y="792"/>
                <a:ext cx="1261" cy="1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96628" name="Text Box 43">
                <a:extLst>
                  <a:ext uri="{FF2B5EF4-FFF2-40B4-BE49-F238E27FC236}">
                    <a16:creationId xmlns:a16="http://schemas.microsoft.com/office/drawing/2014/main" id="{1E83F106-3440-E871-F763-C3A0393B2168}"/>
                  </a:ext>
                </a:extLst>
              </p:cNvPr>
              <p:cNvSpPr txBox="1">
                <a:spLocks noChangeArrowheads="1"/>
              </p:cNvSpPr>
              <p:nvPr/>
            </p:nvSpPr>
            <p:spPr bwMode="auto">
              <a:xfrm>
                <a:off x="4096" y="2112"/>
                <a:ext cx="13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700">
                    <a:solidFill>
                      <a:srgbClr val="A50021"/>
                    </a:solidFill>
                    <a:latin typeface="微软雅黑" panose="020B0503020204020204" pitchFamily="34" charset="-122"/>
                    <a:ea typeface="微软雅黑" panose="020B0503020204020204" pitchFamily="34" charset="-122"/>
                  </a:rPr>
                  <a:t>11 </a:t>
                </a:r>
                <a:r>
                  <a:rPr lang="zh-CN" altLang="en-US" sz="1700">
                    <a:solidFill>
                      <a:srgbClr val="A50021"/>
                    </a:solidFill>
                    <a:latin typeface="微软雅黑" panose="020B0503020204020204" pitchFamily="34" charset="-122"/>
                    <a:ea typeface="微软雅黑" panose="020B0503020204020204" pitchFamily="34" charset="-122"/>
                  </a:rPr>
                  <a:t>溢出异常状态</a:t>
                </a:r>
              </a:p>
            </p:txBody>
          </p:sp>
          <p:sp>
            <p:nvSpPr>
              <p:cNvPr id="196629" name="Text Box 45">
                <a:extLst>
                  <a:ext uri="{FF2B5EF4-FFF2-40B4-BE49-F238E27FC236}">
                    <a16:creationId xmlns:a16="http://schemas.microsoft.com/office/drawing/2014/main" id="{254559B7-ED3A-A6C6-F0A3-595EE6FA35A0}"/>
                  </a:ext>
                </a:extLst>
              </p:cNvPr>
              <p:cNvSpPr txBox="1">
                <a:spLocks noChangeArrowheads="1"/>
              </p:cNvSpPr>
              <p:nvPr/>
            </p:nvSpPr>
            <p:spPr bwMode="auto">
              <a:xfrm>
                <a:off x="4672" y="624"/>
                <a:ext cx="9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a:solidFill>
                      <a:schemeClr val="accent1"/>
                    </a:solidFill>
                    <a:latin typeface="微软雅黑" panose="020B0503020204020204" pitchFamily="34" charset="-122"/>
                    <a:ea typeface="微软雅黑" panose="020B0503020204020204" pitchFamily="34" charset="-122"/>
                  </a:rPr>
                  <a:t>11</a:t>
                </a:r>
                <a:r>
                  <a:rPr lang="en-US" altLang="zh-CN">
                    <a:ea typeface="宋体" panose="02010600030101010101" pitchFamily="2" charset="-122"/>
                  </a:rPr>
                  <a:t> Overflow</a:t>
                </a:r>
              </a:p>
            </p:txBody>
          </p:sp>
        </p:grpSp>
        <p:sp>
          <p:nvSpPr>
            <p:cNvPr id="196630" name="Rectangle 4">
              <a:extLst>
                <a:ext uri="{FF2B5EF4-FFF2-40B4-BE49-F238E27FC236}">
                  <a16:creationId xmlns:a16="http://schemas.microsoft.com/office/drawing/2014/main" id="{56D79BC1-9E23-BBF2-9056-675E08D3F711}"/>
                </a:ext>
              </a:extLst>
            </p:cNvPr>
            <p:cNvSpPr>
              <a:spLocks noChangeArrowheads="1"/>
            </p:cNvSpPr>
            <p:nvPr/>
          </p:nvSpPr>
          <p:spPr bwMode="auto">
            <a:xfrm>
              <a:off x="6994218" y="3903477"/>
              <a:ext cx="1035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ea typeface="宋体" panose="02010600030101010101" pitchFamily="2" charset="-122"/>
                </a:rPr>
                <a:t>PCMUX=0</a:t>
              </a:r>
              <a:endParaRPr lang="zh-CN" altLang="en-US" sz="1400">
                <a:ea typeface="宋体" panose="02010600030101010101" pitchFamily="2" charset="-122"/>
              </a:endParaRPr>
            </a:p>
          </p:txBody>
        </p:sp>
        <p:sp>
          <p:nvSpPr>
            <p:cNvPr id="196631" name="Rectangle 5">
              <a:extLst>
                <a:ext uri="{FF2B5EF4-FFF2-40B4-BE49-F238E27FC236}">
                  <a16:creationId xmlns:a16="http://schemas.microsoft.com/office/drawing/2014/main" id="{D7998369-D136-BC5E-1E13-8F4EFB801162}"/>
                </a:ext>
              </a:extLst>
            </p:cNvPr>
            <p:cNvSpPr>
              <a:spLocks noChangeArrowheads="1"/>
            </p:cNvSpPr>
            <p:nvPr/>
          </p:nvSpPr>
          <p:spPr bwMode="auto">
            <a:xfrm>
              <a:off x="6886268" y="4582927"/>
              <a:ext cx="1322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ea typeface="宋体" panose="02010600030101010101" pitchFamily="2" charset="-122"/>
                </a:rPr>
                <a:t>CauseMUX=1</a:t>
              </a:r>
            </a:p>
          </p:txBody>
        </p:sp>
        <p:sp>
          <p:nvSpPr>
            <p:cNvPr id="196632" name="Rectangle 6">
              <a:extLst>
                <a:ext uri="{FF2B5EF4-FFF2-40B4-BE49-F238E27FC236}">
                  <a16:creationId xmlns:a16="http://schemas.microsoft.com/office/drawing/2014/main" id="{0C7282B6-CAB0-131F-46E6-591DD9080A08}"/>
                </a:ext>
              </a:extLst>
            </p:cNvPr>
            <p:cNvSpPr>
              <a:spLocks noChangeArrowheads="1"/>
            </p:cNvSpPr>
            <p:nvPr/>
          </p:nvSpPr>
          <p:spPr bwMode="auto">
            <a:xfrm>
              <a:off x="6940243" y="4125727"/>
              <a:ext cx="1233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400">
                  <a:ea typeface="宋体" panose="02010600030101010101" pitchFamily="2" charset="-122"/>
                </a:rPr>
                <a:t>Add1MUX=0</a:t>
              </a:r>
              <a:endParaRPr lang="zh-CN" altLang="en-US" sz="1400">
                <a:ea typeface="宋体" panose="02010600030101010101" pitchFamily="2" charset="-122"/>
              </a:endParaRPr>
            </a:p>
          </p:txBody>
        </p:sp>
        <p:sp>
          <p:nvSpPr>
            <p:cNvPr id="196633" name="Rectangle 8">
              <a:extLst>
                <a:ext uri="{FF2B5EF4-FFF2-40B4-BE49-F238E27FC236}">
                  <a16:creationId xmlns:a16="http://schemas.microsoft.com/office/drawing/2014/main" id="{A2FD5D8D-5BC4-5A67-A31D-44502A9131D9}"/>
                </a:ext>
              </a:extLst>
            </p:cNvPr>
            <p:cNvSpPr>
              <a:spLocks noChangeArrowheads="1"/>
            </p:cNvSpPr>
            <p:nvPr/>
          </p:nvSpPr>
          <p:spPr bwMode="auto">
            <a:xfrm>
              <a:off x="6994218" y="5038540"/>
              <a:ext cx="116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ea typeface="宋体" panose="02010600030101010101" pitchFamily="2" charset="-122"/>
                </a:rPr>
                <a:t>CauseWr=1</a:t>
              </a:r>
            </a:p>
          </p:txBody>
        </p:sp>
        <p:sp>
          <p:nvSpPr>
            <p:cNvPr id="196634" name="Rectangle 9">
              <a:extLst>
                <a:ext uri="{FF2B5EF4-FFF2-40B4-BE49-F238E27FC236}">
                  <a16:creationId xmlns:a16="http://schemas.microsoft.com/office/drawing/2014/main" id="{943F505C-7B1B-2415-DFCC-D0F7BA046E72}"/>
                </a:ext>
              </a:extLst>
            </p:cNvPr>
            <p:cNvSpPr>
              <a:spLocks noChangeArrowheads="1"/>
            </p:cNvSpPr>
            <p:nvPr/>
          </p:nvSpPr>
          <p:spPr bwMode="auto">
            <a:xfrm>
              <a:off x="6898968" y="4367027"/>
              <a:ext cx="1331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400">
                  <a:ea typeface="宋体" panose="02010600030101010101" pitchFamily="2" charset="-122"/>
                </a:rPr>
                <a:t>Add2MUX=10</a:t>
              </a:r>
            </a:p>
          </p:txBody>
        </p:sp>
        <p:sp>
          <p:nvSpPr>
            <p:cNvPr id="196635" name="Rectangle 10">
              <a:extLst>
                <a:ext uri="{FF2B5EF4-FFF2-40B4-BE49-F238E27FC236}">
                  <a16:creationId xmlns:a16="http://schemas.microsoft.com/office/drawing/2014/main" id="{C5FCDDF7-55CB-61BD-6CAA-DB6100908081}"/>
                </a:ext>
              </a:extLst>
            </p:cNvPr>
            <p:cNvSpPr>
              <a:spLocks noChangeArrowheads="1"/>
            </p:cNvSpPr>
            <p:nvPr/>
          </p:nvSpPr>
          <p:spPr bwMode="auto">
            <a:xfrm>
              <a:off x="6994218" y="4813115"/>
              <a:ext cx="993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ea typeface="宋体" panose="02010600030101010101" pitchFamily="2" charset="-122"/>
                </a:rPr>
                <a:t>EPCWr=1</a:t>
              </a:r>
              <a:endParaRPr lang="zh-CN" altLang="en-US" sz="1400">
                <a:ea typeface="宋体" panose="02010600030101010101" pitchFamily="2" charset="-122"/>
              </a:endParaRPr>
            </a:p>
          </p:txBody>
        </p:sp>
        <p:sp>
          <p:nvSpPr>
            <p:cNvPr id="196636" name="Rectangle 11">
              <a:extLst>
                <a:ext uri="{FF2B5EF4-FFF2-40B4-BE49-F238E27FC236}">
                  <a16:creationId xmlns:a16="http://schemas.microsoft.com/office/drawing/2014/main" id="{94B359F7-93C4-6E12-4B75-A55048133DC8}"/>
                </a:ext>
              </a:extLst>
            </p:cNvPr>
            <p:cNvSpPr>
              <a:spLocks noChangeArrowheads="1"/>
            </p:cNvSpPr>
            <p:nvPr/>
          </p:nvSpPr>
          <p:spPr bwMode="auto">
            <a:xfrm>
              <a:off x="7249805" y="5451290"/>
              <a:ext cx="541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latin typeface="宋体" panose="02010600030101010101" pitchFamily="2" charset="-122"/>
                  <a:ea typeface="宋体" panose="02010600030101010101" pitchFamily="2" charset="-122"/>
                </a:rPr>
                <a:t>……</a:t>
              </a:r>
            </a:p>
          </p:txBody>
        </p:sp>
        <p:sp>
          <p:nvSpPr>
            <p:cNvPr id="196637" name="Rectangle 31">
              <a:extLst>
                <a:ext uri="{FF2B5EF4-FFF2-40B4-BE49-F238E27FC236}">
                  <a16:creationId xmlns:a16="http://schemas.microsoft.com/office/drawing/2014/main" id="{DD915382-47D5-CC34-CFDF-E8F0DB7C50BE}"/>
                </a:ext>
              </a:extLst>
            </p:cNvPr>
            <p:cNvSpPr>
              <a:spLocks noChangeArrowheads="1"/>
            </p:cNvSpPr>
            <p:nvPr/>
          </p:nvSpPr>
          <p:spPr bwMode="auto">
            <a:xfrm>
              <a:off x="7006918" y="5254440"/>
              <a:ext cx="919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b="0">
                  <a:latin typeface="Times New Roman" panose="02020603050405020304" pitchFamily="18" charset="0"/>
                  <a:ea typeface="宋体" panose="02010600030101010101" pitchFamily="2" charset="-122"/>
                </a:rPr>
                <a:t> </a:t>
              </a:r>
              <a:r>
                <a:rPr lang="en-US" altLang="zh-CN" sz="1400">
                  <a:ea typeface="宋体" panose="02010600030101010101" pitchFamily="2" charset="-122"/>
                </a:rPr>
                <a:t>PCWr=1</a:t>
              </a:r>
              <a:endParaRPr lang="zh-CN" altLang="en-US" sz="140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0211">
                                            <p:txEl>
                                              <p:pRg st="2" end="2"/>
                                            </p:txEl>
                                          </p:spTgt>
                                        </p:tgtEl>
                                        <p:attrNameLst>
                                          <p:attrName>style.visibility</p:attrName>
                                        </p:attrNameLst>
                                      </p:cBhvr>
                                      <p:to>
                                        <p:strVal val="visible"/>
                                      </p:to>
                                    </p:set>
                                    <p:animEffect transition="in" filter="blinds(horizontal)">
                                      <p:cBhvr>
                                        <p:cTn id="7" dur="500"/>
                                        <p:tgtEl>
                                          <p:spTgt spid="35021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0211">
                                            <p:txEl>
                                              <p:pRg st="3" end="3"/>
                                            </p:txEl>
                                          </p:spTgt>
                                        </p:tgtEl>
                                        <p:attrNameLst>
                                          <p:attrName>style.visibility</p:attrName>
                                        </p:attrNameLst>
                                      </p:cBhvr>
                                      <p:to>
                                        <p:strVal val="visible"/>
                                      </p:to>
                                    </p:set>
                                    <p:animEffect transition="in" filter="blinds(horizontal)">
                                      <p:cBhvr>
                                        <p:cTn id="12" dur="500"/>
                                        <p:tgtEl>
                                          <p:spTgt spid="35021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0211">
                                            <p:txEl>
                                              <p:pRg st="4" end="4"/>
                                            </p:txEl>
                                          </p:spTgt>
                                        </p:tgtEl>
                                        <p:attrNameLst>
                                          <p:attrName>style.visibility</p:attrName>
                                        </p:attrNameLst>
                                      </p:cBhvr>
                                      <p:to>
                                        <p:strVal val="visible"/>
                                      </p:to>
                                    </p:set>
                                    <p:animEffect transition="in" filter="blinds(horizontal)">
                                      <p:cBhvr>
                                        <p:cTn id="17" dur="500"/>
                                        <p:tgtEl>
                                          <p:spTgt spid="35021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0211">
                                            <p:txEl>
                                              <p:pRg st="6" end="6"/>
                                            </p:txEl>
                                          </p:spTgt>
                                        </p:tgtEl>
                                        <p:attrNameLst>
                                          <p:attrName>style.visibility</p:attrName>
                                        </p:attrNameLst>
                                      </p:cBhvr>
                                      <p:to>
                                        <p:strVal val="visible"/>
                                      </p:to>
                                    </p:set>
                                    <p:animEffect transition="in" filter="blinds(horizontal)">
                                      <p:cBhvr>
                                        <p:cTn id="22" dur="500"/>
                                        <p:tgtEl>
                                          <p:spTgt spid="350211">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50255"/>
                                        </p:tgtEl>
                                        <p:attrNameLst>
                                          <p:attrName>style.visibility</p:attrName>
                                        </p:attrNameLst>
                                      </p:cBhvr>
                                      <p:to>
                                        <p:strVal val="visible"/>
                                      </p:to>
                                    </p:set>
                                    <p:animEffect transition="in" filter="blinds(horizontal)">
                                      <p:cBhvr>
                                        <p:cTn id="27" dur="500"/>
                                        <p:tgtEl>
                                          <p:spTgt spid="35025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50256"/>
                                        </p:tgtEl>
                                        <p:attrNameLst>
                                          <p:attrName>style.visibility</p:attrName>
                                        </p:attrNameLst>
                                      </p:cBhvr>
                                      <p:to>
                                        <p:strVal val="visible"/>
                                      </p:to>
                                    </p:set>
                                    <p:animEffect transition="in" filter="blinds(horizontal)">
                                      <p:cBhvr>
                                        <p:cTn id="32" dur="500"/>
                                        <p:tgtEl>
                                          <p:spTgt spid="35025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50211">
                                            <p:txEl>
                                              <p:pRg st="7" end="7"/>
                                            </p:txEl>
                                          </p:spTgt>
                                        </p:tgtEl>
                                        <p:attrNameLst>
                                          <p:attrName>style.visibility</p:attrName>
                                        </p:attrNameLst>
                                      </p:cBhvr>
                                      <p:to>
                                        <p:strVal val="visible"/>
                                      </p:to>
                                    </p:set>
                                    <p:animEffect transition="in" filter="blinds(horizontal)">
                                      <p:cBhvr>
                                        <p:cTn id="37" dur="500"/>
                                        <p:tgtEl>
                                          <p:spTgt spid="350211">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randombar(horizontal)">
                                      <p:cBhvr>
                                        <p:cTn id="42" dur="500"/>
                                        <p:tgtEl>
                                          <p:spTgt spid="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50257"/>
                                        </p:tgtEl>
                                        <p:attrNameLst>
                                          <p:attrName>style.visibility</p:attrName>
                                        </p:attrNameLst>
                                      </p:cBhvr>
                                      <p:to>
                                        <p:strVal val="visible"/>
                                      </p:to>
                                    </p:set>
                                    <p:animEffect transition="in" filter="blinds(horizontal)">
                                      <p:cBhvr>
                                        <p:cTn id="47" dur="500"/>
                                        <p:tgtEl>
                                          <p:spTgt spid="35025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50211">
                                            <p:txEl>
                                              <p:pRg st="9" end="9"/>
                                            </p:txEl>
                                          </p:spTgt>
                                        </p:tgtEl>
                                        <p:attrNameLst>
                                          <p:attrName>style.visibility</p:attrName>
                                        </p:attrNameLst>
                                      </p:cBhvr>
                                      <p:to>
                                        <p:strVal val="visible"/>
                                      </p:to>
                                    </p:set>
                                    <p:animEffect transition="in" filter="blinds(horizontal)">
                                      <p:cBhvr>
                                        <p:cTn id="52" dur="500"/>
                                        <p:tgtEl>
                                          <p:spTgt spid="350211">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4" presetClass="entr" presetSubtype="10" fill="hold" nodeType="clickEffect">
                                  <p:stCondLst>
                                    <p:cond delay="0"/>
                                  </p:stCondLst>
                                  <p:childTnLst>
                                    <p:set>
                                      <p:cBhvr>
                                        <p:cTn id="56" dur="1" fill="hold">
                                          <p:stCondLst>
                                            <p:cond delay="0"/>
                                          </p:stCondLst>
                                        </p:cTn>
                                        <p:tgtEl>
                                          <p:spTgt spid="350211">
                                            <p:txEl>
                                              <p:pRg st="10" end="10"/>
                                            </p:txEl>
                                          </p:spTgt>
                                        </p:tgtEl>
                                        <p:attrNameLst>
                                          <p:attrName>style.visibility</p:attrName>
                                        </p:attrNameLst>
                                      </p:cBhvr>
                                      <p:to>
                                        <p:strVal val="visible"/>
                                      </p:to>
                                    </p:set>
                                    <p:animEffect transition="in" filter="randombar(horizontal)">
                                      <p:cBhvr>
                                        <p:cTn id="57" dur="500"/>
                                        <p:tgtEl>
                                          <p:spTgt spid="350211">
                                            <p:txEl>
                                              <p:pRg st="10" end="10"/>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350211">
                                            <p:txEl>
                                              <p:pRg st="11" end="11"/>
                                            </p:txEl>
                                          </p:spTgt>
                                        </p:tgtEl>
                                        <p:attrNameLst>
                                          <p:attrName>style.visibility</p:attrName>
                                        </p:attrNameLst>
                                      </p:cBhvr>
                                      <p:to>
                                        <p:strVal val="visible"/>
                                      </p:to>
                                    </p:set>
                                    <p:animEffect transition="in" filter="randombar(horizontal)">
                                      <p:cBhvr>
                                        <p:cTn id="60" dur="500"/>
                                        <p:tgtEl>
                                          <p:spTgt spid="350211">
                                            <p:txEl>
                                              <p:pRg st="11" end="11"/>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4" presetClass="entr" presetSubtype="10" fill="hold" nodeType="clickEffect">
                                  <p:stCondLst>
                                    <p:cond delay="0"/>
                                  </p:stCondLst>
                                  <p:childTnLst>
                                    <p:set>
                                      <p:cBhvr>
                                        <p:cTn id="64" dur="1" fill="hold">
                                          <p:stCondLst>
                                            <p:cond delay="0"/>
                                          </p:stCondLst>
                                        </p:cTn>
                                        <p:tgtEl>
                                          <p:spTgt spid="350211">
                                            <p:txEl>
                                              <p:pRg st="12" end="12"/>
                                            </p:txEl>
                                          </p:spTgt>
                                        </p:tgtEl>
                                        <p:attrNameLst>
                                          <p:attrName>style.visibility</p:attrName>
                                        </p:attrNameLst>
                                      </p:cBhvr>
                                      <p:to>
                                        <p:strVal val="visible"/>
                                      </p:to>
                                    </p:set>
                                    <p:animEffect transition="in" filter="randombar(horizontal)">
                                      <p:cBhvr>
                                        <p:cTn id="65" dur="500"/>
                                        <p:tgtEl>
                                          <p:spTgt spid="350211">
                                            <p:txEl>
                                              <p:pRg st="12" end="12"/>
                                            </p:txEl>
                                          </p:spTgt>
                                        </p:tgtEl>
                                      </p:cBhvr>
                                    </p:animEffect>
                                  </p:childTnLst>
                                </p:cTn>
                              </p:par>
                              <p:par>
                                <p:cTn id="66" presetID="14" presetClass="entr" presetSubtype="10" fill="hold" nodeType="withEffect">
                                  <p:stCondLst>
                                    <p:cond delay="0"/>
                                  </p:stCondLst>
                                  <p:childTnLst>
                                    <p:set>
                                      <p:cBhvr>
                                        <p:cTn id="67" dur="1" fill="hold">
                                          <p:stCondLst>
                                            <p:cond delay="0"/>
                                          </p:stCondLst>
                                        </p:cTn>
                                        <p:tgtEl>
                                          <p:spTgt spid="350211">
                                            <p:txEl>
                                              <p:pRg st="13" end="13"/>
                                            </p:txEl>
                                          </p:spTgt>
                                        </p:tgtEl>
                                        <p:attrNameLst>
                                          <p:attrName>style.visibility</p:attrName>
                                        </p:attrNameLst>
                                      </p:cBhvr>
                                      <p:to>
                                        <p:strVal val="visible"/>
                                      </p:to>
                                    </p:set>
                                    <p:animEffect transition="in" filter="randombar(horizontal)">
                                      <p:cBhvr>
                                        <p:cTn id="68" dur="500"/>
                                        <p:tgtEl>
                                          <p:spTgt spid="3502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3" name="Picture 9">
            <a:extLst>
              <a:ext uri="{FF2B5EF4-FFF2-40B4-BE49-F238E27FC236}">
                <a16:creationId xmlns:a16="http://schemas.microsoft.com/office/drawing/2014/main" id="{AAA71689-C5F2-474D-7288-52CE44F37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503238"/>
            <a:ext cx="8853488"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4" name="Rectangle 121">
            <a:extLst>
              <a:ext uri="{FF2B5EF4-FFF2-40B4-BE49-F238E27FC236}">
                <a16:creationId xmlns:a16="http://schemas.microsoft.com/office/drawing/2014/main" id="{A99102DF-32AD-23DA-075D-222E5F85A8BC}"/>
              </a:ext>
            </a:extLst>
          </p:cNvPr>
          <p:cNvSpPr>
            <a:spLocks noChangeArrowheads="1"/>
          </p:cNvSpPr>
          <p:nvPr/>
        </p:nvSpPr>
        <p:spPr bwMode="auto">
          <a:xfrm>
            <a:off x="800100" y="228600"/>
            <a:ext cx="7588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87000"/>
              </a:lnSpc>
            </a:pPr>
            <a:r>
              <a:rPr lang="zh-CN" altLang="en-US" sz="2800">
                <a:solidFill>
                  <a:srgbClr val="A50021"/>
                </a:solidFill>
                <a:ea typeface="宋体" panose="02010600030101010101" pitchFamily="2" charset="-122"/>
              </a:rPr>
              <a:t>加入异常处理后的有限状态转换图</a:t>
            </a:r>
          </a:p>
        </p:txBody>
      </p:sp>
      <p:sp>
        <p:nvSpPr>
          <p:cNvPr id="355486" name="Text Box 158">
            <a:extLst>
              <a:ext uri="{FF2B5EF4-FFF2-40B4-BE49-F238E27FC236}">
                <a16:creationId xmlns:a16="http://schemas.microsoft.com/office/drawing/2014/main" id="{5147B64B-757E-C5EA-FF78-121264C18803}"/>
              </a:ext>
            </a:extLst>
          </p:cNvPr>
          <p:cNvSpPr txBox="1">
            <a:spLocks noChangeArrowheads="1"/>
          </p:cNvSpPr>
          <p:nvPr/>
        </p:nvSpPr>
        <p:spPr bwMode="auto">
          <a:xfrm>
            <a:off x="6858000" y="123825"/>
            <a:ext cx="21224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700">
                <a:solidFill>
                  <a:srgbClr val="D1390F"/>
                </a:solidFill>
                <a:latin typeface="微软雅黑" panose="020B0503020204020204" pitchFamily="34" charset="-122"/>
                <a:ea typeface="微软雅黑" panose="020B0503020204020204" pitchFamily="34" charset="-122"/>
              </a:rPr>
              <a:t>异常响应周期</a:t>
            </a:r>
            <a:endParaRPr lang="en-US" altLang="zh-CN" sz="1700">
              <a:solidFill>
                <a:srgbClr val="D1390F"/>
              </a:solidFill>
              <a:latin typeface="微软雅黑" panose="020B0503020204020204" pitchFamily="34" charset="-122"/>
              <a:ea typeface="微软雅黑" panose="020B0503020204020204" pitchFamily="34" charset="-122"/>
            </a:endParaRPr>
          </a:p>
          <a:p>
            <a:pPr eaLnBrk="0" hangingPunct="0"/>
            <a:r>
              <a:rPr lang="zh-CN" altLang="en-US" sz="1700">
                <a:solidFill>
                  <a:srgbClr val="D1390F"/>
                </a:solidFill>
                <a:latin typeface="微软雅黑" panose="020B0503020204020204" pitchFamily="34" charset="-122"/>
                <a:ea typeface="微软雅黑" panose="020B0503020204020204" pitchFamily="34" charset="-122"/>
              </a:rPr>
              <a:t>执行中断隐指令</a:t>
            </a:r>
            <a:endParaRPr lang="en-US" altLang="zh-CN" sz="1700">
              <a:solidFill>
                <a:srgbClr val="D1390F"/>
              </a:solidFill>
              <a:latin typeface="微软雅黑" panose="020B0503020204020204" pitchFamily="34" charset="-122"/>
              <a:ea typeface="微软雅黑" panose="020B0503020204020204" pitchFamily="34" charset="-122"/>
            </a:endParaRPr>
          </a:p>
        </p:txBody>
      </p:sp>
      <p:sp>
        <p:nvSpPr>
          <p:cNvPr id="355487" name="Line 159">
            <a:extLst>
              <a:ext uri="{FF2B5EF4-FFF2-40B4-BE49-F238E27FC236}">
                <a16:creationId xmlns:a16="http://schemas.microsoft.com/office/drawing/2014/main" id="{033DD97D-2D04-49E7-A754-CC140E8F881D}"/>
              </a:ext>
            </a:extLst>
          </p:cNvPr>
          <p:cNvSpPr>
            <a:spLocks noChangeShapeType="1"/>
          </p:cNvSpPr>
          <p:nvPr/>
        </p:nvSpPr>
        <p:spPr bwMode="auto">
          <a:xfrm>
            <a:off x="8102600" y="739775"/>
            <a:ext cx="104775" cy="917575"/>
          </a:xfrm>
          <a:prstGeom prst="line">
            <a:avLst/>
          </a:prstGeom>
          <a:noFill/>
          <a:ln w="50800">
            <a:solidFill>
              <a:srgbClr val="FE9AA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5488" name="Line 160">
            <a:extLst>
              <a:ext uri="{FF2B5EF4-FFF2-40B4-BE49-F238E27FC236}">
                <a16:creationId xmlns:a16="http://schemas.microsoft.com/office/drawing/2014/main" id="{EB0EE778-0F7C-CA3E-8B00-11231DCF9E5E}"/>
              </a:ext>
            </a:extLst>
          </p:cNvPr>
          <p:cNvSpPr>
            <a:spLocks noChangeShapeType="1"/>
          </p:cNvSpPr>
          <p:nvPr/>
        </p:nvSpPr>
        <p:spPr bwMode="auto">
          <a:xfrm flipH="1">
            <a:off x="7896225" y="739775"/>
            <a:ext cx="104775" cy="3797300"/>
          </a:xfrm>
          <a:prstGeom prst="line">
            <a:avLst/>
          </a:prstGeom>
          <a:noFill/>
          <a:ln w="50800">
            <a:solidFill>
              <a:srgbClr val="FE9AA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59">
            <a:extLst>
              <a:ext uri="{FF2B5EF4-FFF2-40B4-BE49-F238E27FC236}">
                <a16:creationId xmlns:a16="http://schemas.microsoft.com/office/drawing/2014/main" id="{2A417287-9B0A-800D-6E42-8DF4CD49D4BA}"/>
              </a:ext>
            </a:extLst>
          </p:cNvPr>
          <p:cNvSpPr>
            <a:spLocks noChangeShapeType="1"/>
          </p:cNvSpPr>
          <p:nvPr/>
        </p:nvSpPr>
        <p:spPr bwMode="auto">
          <a:xfrm>
            <a:off x="3708400" y="1746250"/>
            <a:ext cx="3276600" cy="1016000"/>
          </a:xfrm>
          <a:prstGeom prst="line">
            <a:avLst/>
          </a:prstGeom>
          <a:noFill/>
          <a:ln w="508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59">
            <a:extLst>
              <a:ext uri="{FF2B5EF4-FFF2-40B4-BE49-F238E27FC236}">
                <a16:creationId xmlns:a16="http://schemas.microsoft.com/office/drawing/2014/main" id="{9D0D6263-091B-5D19-9EF9-88107DB4116C}"/>
              </a:ext>
            </a:extLst>
          </p:cNvPr>
          <p:cNvSpPr>
            <a:spLocks noChangeShapeType="1"/>
          </p:cNvSpPr>
          <p:nvPr/>
        </p:nvSpPr>
        <p:spPr bwMode="auto">
          <a:xfrm>
            <a:off x="5727700" y="5588000"/>
            <a:ext cx="1368425" cy="0"/>
          </a:xfrm>
          <a:prstGeom prst="line">
            <a:avLst/>
          </a:prstGeom>
          <a:noFill/>
          <a:ln w="508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5486"/>
                                        </p:tgtEl>
                                        <p:attrNameLst>
                                          <p:attrName>style.visibility</p:attrName>
                                        </p:attrNameLst>
                                      </p:cBhvr>
                                      <p:to>
                                        <p:strVal val="visible"/>
                                      </p:to>
                                    </p:set>
                                    <p:animEffect transition="in" filter="blinds(horizontal)">
                                      <p:cBhvr>
                                        <p:cTn id="7" dur="500"/>
                                        <p:tgtEl>
                                          <p:spTgt spid="355486"/>
                                        </p:tgtEl>
                                      </p:cBhvr>
                                    </p:animEffect>
                                  </p:childTnLst>
                                </p:cTn>
                              </p:par>
                              <p:par>
                                <p:cTn id="8" presetID="3" presetClass="entr" presetSubtype="10" fill="hold" nodeType="withEffect">
                                  <p:stCondLst>
                                    <p:cond delay="0"/>
                                  </p:stCondLst>
                                  <p:childTnLst>
                                    <p:set>
                                      <p:cBhvr>
                                        <p:cTn id="9" dur="1" fill="hold">
                                          <p:stCondLst>
                                            <p:cond delay="0"/>
                                          </p:stCondLst>
                                        </p:cTn>
                                        <p:tgtEl>
                                          <p:spTgt spid="355488"/>
                                        </p:tgtEl>
                                        <p:attrNameLst>
                                          <p:attrName>style.visibility</p:attrName>
                                        </p:attrNameLst>
                                      </p:cBhvr>
                                      <p:to>
                                        <p:strVal val="visible"/>
                                      </p:to>
                                    </p:set>
                                    <p:animEffect transition="in" filter="blinds(horizontal)">
                                      <p:cBhvr>
                                        <p:cTn id="10" dur="500"/>
                                        <p:tgtEl>
                                          <p:spTgt spid="355488"/>
                                        </p:tgtEl>
                                      </p:cBhvr>
                                    </p:animEffect>
                                  </p:childTnLst>
                                </p:cTn>
                              </p:par>
                              <p:par>
                                <p:cTn id="11" presetID="3" presetClass="entr" presetSubtype="10" fill="hold" nodeType="withEffect">
                                  <p:stCondLst>
                                    <p:cond delay="0"/>
                                  </p:stCondLst>
                                  <p:childTnLst>
                                    <p:set>
                                      <p:cBhvr>
                                        <p:cTn id="12" dur="1" fill="hold">
                                          <p:stCondLst>
                                            <p:cond delay="0"/>
                                          </p:stCondLst>
                                        </p:cTn>
                                        <p:tgtEl>
                                          <p:spTgt spid="355487"/>
                                        </p:tgtEl>
                                        <p:attrNameLst>
                                          <p:attrName>style.visibility</p:attrName>
                                        </p:attrNameLst>
                                      </p:cBhvr>
                                      <p:to>
                                        <p:strVal val="visible"/>
                                      </p:to>
                                    </p:set>
                                    <p:animEffect transition="in" filter="blinds(horizontal)">
                                      <p:cBhvr>
                                        <p:cTn id="13" dur="500"/>
                                        <p:tgtEl>
                                          <p:spTgt spid="355487"/>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48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a:extLst>
              <a:ext uri="{FF2B5EF4-FFF2-40B4-BE49-F238E27FC236}">
                <a16:creationId xmlns:a16="http://schemas.microsoft.com/office/drawing/2014/main" id="{C6A6DFA4-94B6-CB0F-A464-723881D4A856}"/>
              </a:ext>
            </a:extLst>
          </p:cNvPr>
          <p:cNvSpPr>
            <a:spLocks noGrp="1" noChangeArrowheads="1"/>
          </p:cNvSpPr>
          <p:nvPr>
            <p:ph type="title"/>
          </p:nvPr>
        </p:nvSpPr>
        <p:spPr>
          <a:xfrm>
            <a:off x="444500" y="203200"/>
            <a:ext cx="3473450" cy="422275"/>
          </a:xfrm>
        </p:spPr>
        <p:txBody>
          <a:bodyPr/>
          <a:lstStyle/>
          <a:p>
            <a:r>
              <a:rPr lang="zh-CN" altLang="en-US">
                <a:ea typeface="宋体" panose="02010600030101010101" pitchFamily="2" charset="-122"/>
              </a:rPr>
              <a:t>第四讲小结</a:t>
            </a:r>
          </a:p>
        </p:txBody>
      </p:sp>
      <p:sp>
        <p:nvSpPr>
          <p:cNvPr id="321539" name="Rectangle 3">
            <a:extLst>
              <a:ext uri="{FF2B5EF4-FFF2-40B4-BE49-F238E27FC236}">
                <a16:creationId xmlns:a16="http://schemas.microsoft.com/office/drawing/2014/main" id="{AF975D7F-4A79-AB4F-76CA-B6169569D797}"/>
              </a:ext>
            </a:extLst>
          </p:cNvPr>
          <p:cNvSpPr>
            <a:spLocks noGrp="1" noChangeArrowheads="1"/>
          </p:cNvSpPr>
          <p:nvPr>
            <p:ph idx="1"/>
          </p:nvPr>
        </p:nvSpPr>
        <p:spPr>
          <a:xfrm>
            <a:off x="306388" y="666750"/>
            <a:ext cx="8499475" cy="5827713"/>
          </a:xfrm>
        </p:spPr>
        <p:txBody>
          <a:bodyPr/>
          <a:lstStyle/>
          <a:p>
            <a:pPr>
              <a:spcBef>
                <a:spcPct val="20000"/>
              </a:spcBef>
            </a:pPr>
            <a:r>
              <a:rPr lang="zh-CN" altLang="en-US">
                <a:latin typeface="微软雅黑" panose="020B0503020204020204" pitchFamily="34" charset="-122"/>
                <a:ea typeface="微软雅黑" panose="020B0503020204020204" pitchFamily="34" charset="-122"/>
              </a:rPr>
              <a:t>单周期</a:t>
            </a: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和多周期</a:t>
            </a: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的成本比较：</a:t>
            </a:r>
          </a:p>
          <a:p>
            <a:pPr lvl="1">
              <a:spcBef>
                <a:spcPct val="20000"/>
              </a:spcBef>
            </a:pPr>
            <a:r>
              <a:rPr lang="zh-CN" altLang="en-US">
                <a:latin typeface="微软雅黑" panose="020B0503020204020204" pitchFamily="34" charset="-122"/>
                <a:ea typeface="微软雅黑" panose="020B0503020204020204" pitchFamily="34" charset="-122"/>
              </a:rPr>
              <a:t>单周期下功能部件不能重复使用；而多周期下可重复使用，比单周期省</a:t>
            </a:r>
          </a:p>
          <a:p>
            <a:pPr lvl="1">
              <a:spcBef>
                <a:spcPct val="20000"/>
              </a:spcBef>
            </a:pPr>
            <a:r>
              <a:rPr lang="zh-CN" altLang="en-US">
                <a:latin typeface="微软雅黑" panose="020B0503020204020204" pitchFamily="34" charset="-122"/>
                <a:ea typeface="微软雅黑" panose="020B0503020204020204" pitchFamily="34" charset="-122"/>
              </a:rPr>
              <a:t>单周期指令执行结果直接保存在</a:t>
            </a:r>
            <a:r>
              <a:rPr lang="en-US" altLang="zh-CN">
                <a:latin typeface="微软雅黑" panose="020B0503020204020204" pitchFamily="34" charset="-122"/>
                <a:ea typeface="微软雅黑" panose="020B0503020204020204" pitchFamily="34" charset="-122"/>
              </a:rPr>
              <a:t>PC</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Regfile</a:t>
            </a:r>
            <a:r>
              <a:rPr lang="zh-CN" altLang="en-US">
                <a:latin typeface="微软雅黑" panose="020B0503020204020204" pitchFamily="34" charset="-122"/>
                <a:ea typeface="微软雅黑" panose="020B0503020204020204" pitchFamily="34" charset="-122"/>
              </a:rPr>
              <a:t>和</a:t>
            </a:r>
            <a:r>
              <a:rPr lang="en-US" altLang="zh-CN">
                <a:latin typeface="微软雅黑" panose="020B0503020204020204" pitchFamily="34" charset="-122"/>
                <a:ea typeface="微软雅黑" panose="020B0503020204020204" pitchFamily="34" charset="-122"/>
              </a:rPr>
              <a:t>Memory</a:t>
            </a:r>
            <a:r>
              <a:rPr lang="zh-CN" altLang="en-US">
                <a:latin typeface="微软雅黑" panose="020B0503020204020204" pitchFamily="34" charset="-122"/>
                <a:ea typeface="微软雅黑" panose="020B0503020204020204" pitchFamily="34" charset="-122"/>
              </a:rPr>
              <a:t>；而多周期下需加一些临时寄存器保存中间结果，比单周期费</a:t>
            </a:r>
          </a:p>
          <a:p>
            <a:pPr>
              <a:spcBef>
                <a:spcPct val="20000"/>
              </a:spcBef>
            </a:pPr>
            <a:r>
              <a:rPr lang="zh-CN" altLang="en-US">
                <a:latin typeface="微软雅黑" panose="020B0503020204020204" pitchFamily="34" charset="-122"/>
                <a:ea typeface="微软雅黑" panose="020B0503020204020204" pitchFamily="34" charset="-122"/>
              </a:rPr>
              <a:t>单周期</a:t>
            </a: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和多周期</a:t>
            </a: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的性能比较：</a:t>
            </a:r>
          </a:p>
          <a:p>
            <a:pPr lvl="1">
              <a:spcBef>
                <a:spcPct val="20000"/>
              </a:spcBef>
            </a:pPr>
            <a:r>
              <a:rPr lang="zh-CN" altLang="en-US">
                <a:latin typeface="微软雅黑" panose="020B0503020204020204" pitchFamily="34" charset="-122"/>
                <a:ea typeface="微软雅黑" panose="020B0503020204020204" pitchFamily="34" charset="-122"/>
              </a:rPr>
              <a:t>单周期</a:t>
            </a: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的</a:t>
            </a:r>
            <a:r>
              <a:rPr lang="en-US" altLang="zh-CN">
                <a:latin typeface="微软雅黑" panose="020B0503020204020204" pitchFamily="34" charset="-122"/>
                <a:ea typeface="微软雅黑" panose="020B0503020204020204" pitchFamily="34" charset="-122"/>
              </a:rPr>
              <a:t>CPI</a:t>
            </a:r>
            <a:r>
              <a:rPr lang="zh-CN" altLang="en-US">
                <a:latin typeface="微软雅黑" panose="020B0503020204020204" pitchFamily="34" charset="-122"/>
                <a:ea typeface="微软雅黑" panose="020B0503020204020204" pitchFamily="34" charset="-122"/>
              </a:rPr>
              <a:t>为</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，但时钟周期为最长的</a:t>
            </a:r>
            <a:r>
              <a:rPr lang="en-US" altLang="zh-CN">
                <a:latin typeface="微软雅黑" panose="020B0503020204020204" pitchFamily="34" charset="-122"/>
                <a:ea typeface="微软雅黑" panose="020B0503020204020204" pitchFamily="34" charset="-122"/>
              </a:rPr>
              <a:t>load</a:t>
            </a:r>
            <a:r>
              <a:rPr lang="zh-CN" altLang="en-US">
                <a:latin typeface="微软雅黑" panose="020B0503020204020204" pitchFamily="34" charset="-122"/>
                <a:ea typeface="微软雅黑" panose="020B0503020204020204" pitchFamily="34" charset="-122"/>
              </a:rPr>
              <a:t>指令执行时间</a:t>
            </a:r>
          </a:p>
          <a:p>
            <a:pPr lvl="1">
              <a:spcBef>
                <a:spcPct val="20000"/>
              </a:spcBef>
            </a:pPr>
            <a:r>
              <a:rPr lang="zh-CN" altLang="en-US">
                <a:latin typeface="微软雅黑" panose="020B0503020204020204" pitchFamily="34" charset="-122"/>
                <a:ea typeface="微软雅黑" panose="020B0503020204020204" pitchFamily="34" charset="-122"/>
              </a:rPr>
              <a:t>多周期</a:t>
            </a: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的</a:t>
            </a:r>
            <a:r>
              <a:rPr lang="en-US" altLang="zh-CN">
                <a:latin typeface="微软雅黑" panose="020B0503020204020204" pitchFamily="34" charset="-122"/>
                <a:ea typeface="微软雅黑" panose="020B0503020204020204" pitchFamily="34" charset="-122"/>
              </a:rPr>
              <a:t>CPI</a:t>
            </a:r>
            <a:r>
              <a:rPr lang="zh-CN" altLang="en-US">
                <a:latin typeface="微软雅黑" panose="020B0503020204020204" pitchFamily="34" charset="-122"/>
                <a:ea typeface="微软雅黑" panose="020B0503020204020204" pitchFamily="34" charset="-122"/>
              </a:rPr>
              <a:t>是多少？时钟周期多长？</a:t>
            </a:r>
          </a:p>
          <a:p>
            <a:pPr lvl="1">
              <a:spcBef>
                <a:spcPct val="20000"/>
              </a:spcBef>
              <a:buFontTx/>
              <a:buNone/>
            </a:pPr>
            <a:r>
              <a:rPr lang="zh-CN" altLang="en-US">
                <a:latin typeface="微软雅黑" panose="020B0503020204020204" pitchFamily="34" charset="-122"/>
                <a:ea typeface="微软雅黑" panose="020B0503020204020204" pitchFamily="34" charset="-122"/>
              </a:rPr>
              <a:t>   </a:t>
            </a:r>
            <a:r>
              <a:rPr lang="zh-CN" altLang="en-US">
                <a:solidFill>
                  <a:srgbClr val="A50021"/>
                </a:solidFill>
                <a:latin typeface="微软雅黑" panose="020B0503020204020204" pitchFamily="34" charset="-122"/>
                <a:ea typeface="微软雅黑" panose="020B0503020204020204" pitchFamily="34" charset="-122"/>
              </a:rPr>
              <a:t>假定程序中</a:t>
            </a:r>
            <a:r>
              <a:rPr lang="en-US" altLang="zh-CN">
                <a:solidFill>
                  <a:srgbClr val="A50021"/>
                </a:solidFill>
                <a:latin typeface="微软雅黑" panose="020B0503020204020204" pitchFamily="34" charset="-122"/>
                <a:ea typeface="微软雅黑" panose="020B0503020204020204" pitchFamily="34" charset="-122"/>
              </a:rPr>
              <a:t>22%</a:t>
            </a:r>
            <a:r>
              <a:rPr lang="zh-CN" altLang="en-US">
                <a:solidFill>
                  <a:srgbClr val="A50021"/>
                </a:solidFill>
                <a:latin typeface="微软雅黑" panose="020B0503020204020204" pitchFamily="34" charset="-122"/>
                <a:ea typeface="微软雅黑" panose="020B0503020204020204" pitchFamily="34" charset="-122"/>
              </a:rPr>
              <a:t>为</a:t>
            </a:r>
            <a:r>
              <a:rPr lang="en-US" altLang="zh-CN">
                <a:solidFill>
                  <a:srgbClr val="A50021"/>
                </a:solidFill>
                <a:latin typeface="微软雅黑" panose="020B0503020204020204" pitchFamily="34" charset="-122"/>
                <a:ea typeface="微软雅黑" panose="020B0503020204020204" pitchFamily="34" charset="-122"/>
              </a:rPr>
              <a:t>Load</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11%</a:t>
            </a:r>
            <a:r>
              <a:rPr lang="zh-CN" altLang="en-US">
                <a:solidFill>
                  <a:srgbClr val="A50021"/>
                </a:solidFill>
                <a:latin typeface="微软雅黑" panose="020B0503020204020204" pitchFamily="34" charset="-122"/>
                <a:ea typeface="微软雅黑" panose="020B0503020204020204" pitchFamily="34" charset="-122"/>
              </a:rPr>
              <a:t>为</a:t>
            </a:r>
            <a:r>
              <a:rPr lang="en-US" altLang="zh-CN">
                <a:solidFill>
                  <a:srgbClr val="A50021"/>
                </a:solidFill>
                <a:latin typeface="微软雅黑" panose="020B0503020204020204" pitchFamily="34" charset="-122"/>
                <a:ea typeface="微软雅黑" panose="020B0503020204020204" pitchFamily="34" charset="-122"/>
              </a:rPr>
              <a:t>Store</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49%</a:t>
            </a:r>
            <a:r>
              <a:rPr lang="zh-CN" altLang="en-US">
                <a:solidFill>
                  <a:srgbClr val="A50021"/>
                </a:solidFill>
                <a:latin typeface="微软雅黑" panose="020B0503020204020204" pitchFamily="34" charset="-122"/>
                <a:ea typeface="微软雅黑" panose="020B0503020204020204" pitchFamily="34" charset="-122"/>
              </a:rPr>
              <a:t>为</a:t>
            </a:r>
            <a:r>
              <a:rPr lang="en-US" altLang="zh-CN">
                <a:solidFill>
                  <a:srgbClr val="A50021"/>
                </a:solidFill>
                <a:latin typeface="微软雅黑" panose="020B0503020204020204" pitchFamily="34" charset="-122"/>
                <a:ea typeface="微软雅黑" panose="020B0503020204020204" pitchFamily="34" charset="-122"/>
              </a:rPr>
              <a:t>R-Type</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16%</a:t>
            </a:r>
            <a:r>
              <a:rPr lang="zh-CN" altLang="en-US">
                <a:solidFill>
                  <a:srgbClr val="A50021"/>
                </a:solidFill>
                <a:latin typeface="微软雅黑" panose="020B0503020204020204" pitchFamily="34" charset="-122"/>
                <a:ea typeface="微软雅黑" panose="020B0503020204020204" pitchFamily="34" charset="-122"/>
              </a:rPr>
              <a:t>为</a:t>
            </a:r>
            <a:r>
              <a:rPr lang="en-US" altLang="zh-CN">
                <a:solidFill>
                  <a:srgbClr val="A50021"/>
                </a:solidFill>
                <a:latin typeface="微软雅黑" panose="020B0503020204020204" pitchFamily="34" charset="-122"/>
                <a:ea typeface="微软雅黑" panose="020B0503020204020204" pitchFamily="34" charset="-122"/>
              </a:rPr>
              <a:t>Branch</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2%</a:t>
            </a:r>
            <a:r>
              <a:rPr lang="zh-CN" altLang="en-US">
                <a:solidFill>
                  <a:srgbClr val="A50021"/>
                </a:solidFill>
                <a:latin typeface="微软雅黑" panose="020B0503020204020204" pitchFamily="34" charset="-122"/>
                <a:ea typeface="微软雅黑" panose="020B0503020204020204" pitchFamily="34" charset="-122"/>
              </a:rPr>
              <a:t>为</a:t>
            </a:r>
            <a:r>
              <a:rPr lang="en-US" altLang="zh-CN">
                <a:solidFill>
                  <a:srgbClr val="A50021"/>
                </a:solidFill>
                <a:latin typeface="微软雅黑" panose="020B0503020204020204" pitchFamily="34" charset="-122"/>
                <a:ea typeface="微软雅黑" panose="020B0503020204020204" pitchFamily="34" charset="-122"/>
              </a:rPr>
              <a:t>Jump</a:t>
            </a:r>
            <a:r>
              <a:rPr lang="zh-CN" altLang="en-US">
                <a:solidFill>
                  <a:srgbClr val="A50021"/>
                </a:solidFill>
                <a:latin typeface="微软雅黑" panose="020B0503020204020204" pitchFamily="34" charset="-122"/>
                <a:ea typeface="微软雅黑" panose="020B0503020204020204" pitchFamily="34" charset="-122"/>
              </a:rPr>
              <a:t>。每个状态需要一个时钟周期，</a:t>
            </a:r>
            <a:r>
              <a:rPr lang="en-US" altLang="zh-CN">
                <a:solidFill>
                  <a:srgbClr val="A50021"/>
                </a:solidFill>
                <a:latin typeface="微软雅黑" panose="020B0503020204020204" pitchFamily="34" charset="-122"/>
                <a:ea typeface="微软雅黑" panose="020B0503020204020204" pitchFamily="34" charset="-122"/>
              </a:rPr>
              <a:t>CPI</a:t>
            </a:r>
            <a:r>
              <a:rPr lang="zh-CN" altLang="en-US">
                <a:solidFill>
                  <a:srgbClr val="A50021"/>
                </a:solidFill>
                <a:latin typeface="微软雅黑" panose="020B0503020204020204" pitchFamily="34" charset="-122"/>
                <a:ea typeface="微软雅黑" panose="020B0503020204020204" pitchFamily="34" charset="-122"/>
              </a:rPr>
              <a:t>为多少？</a:t>
            </a:r>
          </a:p>
          <a:p>
            <a:pPr lvl="1">
              <a:spcBef>
                <a:spcPct val="20000"/>
              </a:spcBef>
              <a:buFontTx/>
              <a:buNone/>
            </a:pPr>
            <a:r>
              <a:rPr lang="zh-CN" altLang="en-US">
                <a:solidFill>
                  <a:srgbClr val="A50021"/>
                </a:solidFill>
                <a:latin typeface="微软雅黑" panose="020B0503020204020204" pitchFamily="34" charset="-122"/>
                <a:ea typeface="微软雅黑" panose="020B0503020204020204" pitchFamily="34" charset="-122"/>
              </a:rPr>
              <a:t>   若每种指令所需的时钟周期数为：</a:t>
            </a:r>
          </a:p>
          <a:p>
            <a:pPr lvl="1">
              <a:spcBef>
                <a:spcPct val="20000"/>
              </a:spcBef>
              <a:buFontTx/>
              <a:buNone/>
            </a:pPr>
            <a:r>
              <a:rPr lang="zh-CN" altLang="en-US">
                <a:solidFill>
                  <a:srgbClr val="A50021"/>
                </a:solidFill>
                <a:latin typeface="微软雅黑" panose="020B0503020204020204" pitchFamily="34" charset="-122"/>
                <a:ea typeface="微软雅黑" panose="020B0503020204020204" pitchFamily="34" charset="-122"/>
              </a:rPr>
              <a:t>   </a:t>
            </a:r>
            <a:r>
              <a:rPr lang="en-US" altLang="zh-CN">
                <a:solidFill>
                  <a:srgbClr val="A50021"/>
                </a:solidFill>
                <a:latin typeface="微软雅黑" panose="020B0503020204020204" pitchFamily="34" charset="-122"/>
                <a:ea typeface="微软雅黑" panose="020B0503020204020204" pitchFamily="34" charset="-122"/>
              </a:rPr>
              <a:t>Load</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5</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Store</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4</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R-Type</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4</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Branch</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3</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Jump</a:t>
            </a:r>
            <a:r>
              <a:rPr lang="zh-CN" altLang="en-US">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3  </a:t>
            </a:r>
          </a:p>
          <a:p>
            <a:pPr lvl="1">
              <a:spcBef>
                <a:spcPct val="20000"/>
              </a:spcBef>
              <a:buFontTx/>
              <a:buNone/>
            </a:pPr>
            <a:r>
              <a:rPr lang="en-US" altLang="zh-CN">
                <a:solidFill>
                  <a:srgbClr val="A50021"/>
                </a:solidFill>
                <a:latin typeface="微软雅黑" panose="020B0503020204020204" pitchFamily="34" charset="-122"/>
                <a:ea typeface="微软雅黑" panose="020B0503020204020204" pitchFamily="34" charset="-122"/>
              </a:rPr>
              <a:t>   </a:t>
            </a:r>
            <a:r>
              <a:rPr lang="zh-CN" altLang="en-US">
                <a:solidFill>
                  <a:srgbClr val="A50021"/>
                </a:solidFill>
                <a:latin typeface="微软雅黑" panose="020B0503020204020204" pitchFamily="34" charset="-122"/>
                <a:ea typeface="微软雅黑" panose="020B0503020204020204" pitchFamily="34" charset="-122"/>
              </a:rPr>
              <a:t>则</a:t>
            </a:r>
            <a:r>
              <a:rPr lang="en-US" altLang="zh-CN">
                <a:solidFill>
                  <a:srgbClr val="A50021"/>
                </a:solidFill>
                <a:latin typeface="微软雅黑" panose="020B0503020204020204" pitchFamily="34" charset="-122"/>
                <a:ea typeface="微软雅黑" panose="020B0503020204020204" pitchFamily="34" charset="-122"/>
              </a:rPr>
              <a:t>CPI</a:t>
            </a:r>
            <a:r>
              <a:rPr lang="zh-CN" altLang="en-US">
                <a:solidFill>
                  <a:srgbClr val="A50021"/>
                </a:solidFill>
                <a:latin typeface="微软雅黑" panose="020B0503020204020204" pitchFamily="34" charset="-122"/>
                <a:ea typeface="微软雅黑" panose="020B0503020204020204" pitchFamily="34" charset="-122"/>
              </a:rPr>
              <a:t>计算如下：</a:t>
            </a:r>
          </a:p>
          <a:p>
            <a:pPr lvl="1">
              <a:spcBef>
                <a:spcPct val="20000"/>
              </a:spcBef>
              <a:buFontTx/>
              <a:buNone/>
            </a:pPr>
            <a:r>
              <a:rPr lang="en-US" altLang="zh-CN">
                <a:solidFill>
                  <a:srgbClr val="A50021"/>
                </a:solidFill>
                <a:latin typeface="微软雅黑" panose="020B0503020204020204" pitchFamily="34" charset="-122"/>
                <a:ea typeface="微软雅黑" panose="020B0503020204020204" pitchFamily="34" charset="-122"/>
              </a:rPr>
              <a:t>   CPI=CPU</a:t>
            </a:r>
            <a:r>
              <a:rPr lang="zh-CN" altLang="en-US">
                <a:solidFill>
                  <a:srgbClr val="A50021"/>
                </a:solidFill>
                <a:latin typeface="微软雅黑" panose="020B0503020204020204" pitchFamily="34" charset="-122"/>
                <a:ea typeface="微软雅黑" panose="020B0503020204020204" pitchFamily="34" charset="-122"/>
              </a:rPr>
              <a:t>时钟周期数 </a:t>
            </a:r>
            <a:r>
              <a:rPr lang="en-US" altLang="zh-CN">
                <a:solidFill>
                  <a:srgbClr val="A50021"/>
                </a:solidFill>
                <a:latin typeface="微软雅黑" panose="020B0503020204020204" pitchFamily="34" charset="-122"/>
                <a:ea typeface="微软雅黑" panose="020B0503020204020204" pitchFamily="34" charset="-122"/>
              </a:rPr>
              <a:t>/ </a:t>
            </a:r>
            <a:r>
              <a:rPr lang="zh-CN" altLang="en-US">
                <a:solidFill>
                  <a:srgbClr val="A50021"/>
                </a:solidFill>
                <a:latin typeface="微软雅黑" panose="020B0503020204020204" pitchFamily="34" charset="-122"/>
                <a:ea typeface="微软雅黑" panose="020B0503020204020204" pitchFamily="34" charset="-122"/>
              </a:rPr>
              <a:t>指令数 </a:t>
            </a:r>
            <a:r>
              <a:rPr lang="en-US" altLang="zh-CN">
                <a:solidFill>
                  <a:srgbClr val="A50021"/>
                </a:solidFill>
                <a:latin typeface="微软雅黑" panose="020B0503020204020204" pitchFamily="34" charset="-122"/>
                <a:ea typeface="微软雅黑" panose="020B0503020204020204" pitchFamily="34" charset="-122"/>
              </a:rPr>
              <a:t>= </a:t>
            </a:r>
            <a:r>
              <a:rPr lang="el-GR" altLang="zh-CN">
                <a:solidFill>
                  <a:srgbClr val="A50021"/>
                </a:solidFill>
                <a:latin typeface="微软雅黑" panose="020B0503020204020204" pitchFamily="34" charset="-122"/>
                <a:ea typeface="微软雅黑" panose="020B0503020204020204" pitchFamily="34" charset="-122"/>
              </a:rPr>
              <a:t>Σ</a:t>
            </a:r>
            <a:r>
              <a:rPr lang="zh-CN" altLang="el-GR">
                <a:solidFill>
                  <a:srgbClr val="A50021"/>
                </a:solidFill>
                <a:latin typeface="微软雅黑" panose="020B0503020204020204" pitchFamily="34" charset="-122"/>
                <a:ea typeface="微软雅黑" panose="020B0503020204020204" pitchFamily="34" charset="-122"/>
              </a:rPr>
              <a:t>（指令数</a:t>
            </a:r>
            <a:r>
              <a:rPr lang="zh-CN" altLang="en-US">
                <a:solidFill>
                  <a:srgbClr val="A50021"/>
                </a:solidFill>
                <a:latin typeface="微软雅黑" panose="020B0503020204020204" pitchFamily="34" charset="-122"/>
                <a:ea typeface="微软雅黑" panose="020B0503020204020204" pitchFamily="34" charset="-122"/>
              </a:rPr>
              <a:t> </a:t>
            </a:r>
            <a:r>
              <a:rPr lang="en-US" altLang="zh-CN" baseline="-25000">
                <a:solidFill>
                  <a:srgbClr val="A50021"/>
                </a:solidFill>
                <a:latin typeface="微软雅黑" panose="020B0503020204020204" pitchFamily="34" charset="-122"/>
                <a:ea typeface="微软雅黑" panose="020B0503020204020204" pitchFamily="34" charset="-122"/>
              </a:rPr>
              <a:t>i</a:t>
            </a:r>
            <a:r>
              <a:rPr lang="en-US" altLang="zh-CN">
                <a:solidFill>
                  <a:srgbClr val="A50021"/>
                </a:solidFill>
                <a:latin typeface="微软雅黑" panose="020B0503020204020204" pitchFamily="34" charset="-122"/>
                <a:ea typeface="微软雅黑" panose="020B0503020204020204" pitchFamily="34" charset="-122"/>
              </a:rPr>
              <a:t> x CPI </a:t>
            </a:r>
            <a:r>
              <a:rPr lang="en-US" altLang="zh-CN" baseline="-25000">
                <a:solidFill>
                  <a:srgbClr val="A50021"/>
                </a:solidFill>
                <a:latin typeface="微软雅黑" panose="020B0503020204020204" pitchFamily="34" charset="-122"/>
                <a:ea typeface="微软雅黑" panose="020B0503020204020204" pitchFamily="34" charset="-122"/>
              </a:rPr>
              <a:t>i</a:t>
            </a:r>
            <a:r>
              <a:rPr lang="en-US" altLang="zh-CN">
                <a:solidFill>
                  <a:srgbClr val="A50021"/>
                </a:solidFill>
                <a:latin typeface="微软雅黑" panose="020B0503020204020204" pitchFamily="34" charset="-122"/>
                <a:ea typeface="微软雅黑" panose="020B0503020204020204" pitchFamily="34" charset="-122"/>
              </a:rPr>
              <a:t> </a:t>
            </a:r>
            <a:r>
              <a:rPr lang="zh-CN" altLang="el-GR">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 </a:t>
            </a:r>
            <a:r>
              <a:rPr lang="zh-CN" altLang="en-US">
                <a:solidFill>
                  <a:srgbClr val="A50021"/>
                </a:solidFill>
                <a:latin typeface="微软雅黑" panose="020B0503020204020204" pitchFamily="34" charset="-122"/>
                <a:ea typeface="微软雅黑" panose="020B0503020204020204" pitchFamily="34" charset="-122"/>
              </a:rPr>
              <a:t>指令数</a:t>
            </a:r>
          </a:p>
          <a:p>
            <a:pPr lvl="1">
              <a:spcBef>
                <a:spcPct val="20000"/>
              </a:spcBef>
              <a:buFontTx/>
              <a:buNone/>
            </a:pPr>
            <a:r>
              <a:rPr lang="zh-CN" altLang="en-US">
                <a:solidFill>
                  <a:srgbClr val="A50021"/>
                </a:solidFill>
                <a:latin typeface="微软雅黑" panose="020B0503020204020204" pitchFamily="34" charset="-122"/>
                <a:ea typeface="微软雅黑" panose="020B0503020204020204" pitchFamily="34" charset="-122"/>
              </a:rPr>
              <a:t>				                 </a:t>
            </a:r>
            <a:r>
              <a:rPr lang="en-US" altLang="zh-CN">
                <a:solidFill>
                  <a:srgbClr val="A50021"/>
                </a:solidFill>
                <a:latin typeface="微软雅黑" panose="020B0503020204020204" pitchFamily="34" charset="-122"/>
                <a:ea typeface="微软雅黑" panose="020B0503020204020204" pitchFamily="34" charset="-122"/>
              </a:rPr>
              <a:t>= </a:t>
            </a:r>
            <a:r>
              <a:rPr lang="el-GR" altLang="zh-CN">
                <a:solidFill>
                  <a:srgbClr val="A50021"/>
                </a:solidFill>
                <a:latin typeface="微软雅黑" panose="020B0503020204020204" pitchFamily="34" charset="-122"/>
                <a:ea typeface="微软雅黑" panose="020B0503020204020204" pitchFamily="34" charset="-122"/>
              </a:rPr>
              <a:t>Σ</a:t>
            </a:r>
            <a:r>
              <a:rPr lang="zh-CN" altLang="el-GR">
                <a:solidFill>
                  <a:srgbClr val="A50021"/>
                </a:solidFill>
                <a:latin typeface="微软雅黑" panose="020B0503020204020204" pitchFamily="34" charset="-122"/>
                <a:ea typeface="微软雅黑" panose="020B0503020204020204" pitchFamily="34" charset="-122"/>
              </a:rPr>
              <a:t>（指令数</a:t>
            </a:r>
            <a:r>
              <a:rPr lang="zh-CN" altLang="en-US">
                <a:solidFill>
                  <a:srgbClr val="A50021"/>
                </a:solidFill>
                <a:latin typeface="微软雅黑" panose="020B0503020204020204" pitchFamily="34" charset="-122"/>
                <a:ea typeface="微软雅黑" panose="020B0503020204020204" pitchFamily="34" charset="-122"/>
              </a:rPr>
              <a:t> </a:t>
            </a:r>
            <a:r>
              <a:rPr lang="en-US" altLang="zh-CN" baseline="-25000">
                <a:solidFill>
                  <a:srgbClr val="A50021"/>
                </a:solidFill>
                <a:latin typeface="微软雅黑" panose="020B0503020204020204" pitchFamily="34" charset="-122"/>
                <a:ea typeface="微软雅黑" panose="020B0503020204020204" pitchFamily="34" charset="-122"/>
              </a:rPr>
              <a:t>i</a:t>
            </a:r>
            <a:r>
              <a:rPr lang="en-US" altLang="zh-CN">
                <a:solidFill>
                  <a:srgbClr val="A50021"/>
                </a:solidFill>
                <a:latin typeface="微软雅黑" panose="020B0503020204020204" pitchFamily="34" charset="-122"/>
                <a:ea typeface="微软雅黑" panose="020B0503020204020204" pitchFamily="34" charset="-122"/>
              </a:rPr>
              <a:t> / </a:t>
            </a:r>
            <a:r>
              <a:rPr lang="zh-CN" altLang="en-US">
                <a:solidFill>
                  <a:srgbClr val="A50021"/>
                </a:solidFill>
                <a:latin typeface="微软雅黑" panose="020B0503020204020204" pitchFamily="34" charset="-122"/>
                <a:ea typeface="微软雅黑" panose="020B0503020204020204" pitchFamily="34" charset="-122"/>
              </a:rPr>
              <a:t>指令数</a:t>
            </a:r>
            <a:r>
              <a:rPr lang="en-US" altLang="zh-CN">
                <a:solidFill>
                  <a:srgbClr val="A50021"/>
                </a:solidFill>
                <a:latin typeface="微软雅黑" panose="020B0503020204020204" pitchFamily="34" charset="-122"/>
                <a:ea typeface="微软雅黑" panose="020B0503020204020204" pitchFamily="34" charset="-122"/>
              </a:rPr>
              <a:t> </a:t>
            </a:r>
            <a:r>
              <a:rPr lang="zh-CN" altLang="el-GR">
                <a:solidFill>
                  <a:srgbClr val="A50021"/>
                </a:solidFill>
                <a:latin typeface="微软雅黑" panose="020B0503020204020204" pitchFamily="34" charset="-122"/>
                <a:ea typeface="微软雅黑" panose="020B0503020204020204" pitchFamily="34" charset="-122"/>
              </a:rPr>
              <a:t>）</a:t>
            </a:r>
            <a:r>
              <a:rPr lang="en-US" altLang="zh-CN">
                <a:solidFill>
                  <a:srgbClr val="A50021"/>
                </a:solidFill>
                <a:latin typeface="微软雅黑" panose="020B0503020204020204" pitchFamily="34" charset="-122"/>
                <a:ea typeface="微软雅黑" panose="020B0503020204020204" pitchFamily="34" charset="-122"/>
              </a:rPr>
              <a:t>x</a:t>
            </a:r>
            <a:r>
              <a:rPr lang="zh-CN" altLang="el-GR">
                <a:solidFill>
                  <a:srgbClr val="A50021"/>
                </a:solidFill>
                <a:latin typeface="微软雅黑" panose="020B0503020204020204" pitchFamily="34" charset="-122"/>
                <a:ea typeface="微软雅黑" panose="020B0503020204020204" pitchFamily="34" charset="-122"/>
              </a:rPr>
              <a:t> </a:t>
            </a:r>
            <a:r>
              <a:rPr lang="en-US" altLang="zh-CN">
                <a:solidFill>
                  <a:srgbClr val="A50021"/>
                </a:solidFill>
                <a:latin typeface="微软雅黑" panose="020B0503020204020204" pitchFamily="34" charset="-122"/>
                <a:ea typeface="微软雅黑" panose="020B0503020204020204" pitchFamily="34" charset="-122"/>
              </a:rPr>
              <a:t>CPI </a:t>
            </a:r>
            <a:r>
              <a:rPr lang="en-US" altLang="zh-CN" baseline="-25000">
                <a:solidFill>
                  <a:srgbClr val="A50021"/>
                </a:solidFill>
                <a:latin typeface="微软雅黑" panose="020B0503020204020204" pitchFamily="34" charset="-122"/>
                <a:ea typeface="微软雅黑" panose="020B0503020204020204" pitchFamily="34" charset="-122"/>
              </a:rPr>
              <a:t>i</a:t>
            </a:r>
            <a:r>
              <a:rPr lang="en-US" altLang="zh-CN">
                <a:solidFill>
                  <a:srgbClr val="A50021"/>
                </a:solidFill>
                <a:latin typeface="微软雅黑" panose="020B0503020204020204" pitchFamily="34" charset="-122"/>
                <a:ea typeface="微软雅黑" panose="020B0503020204020204" pitchFamily="34" charset="-122"/>
              </a:rPr>
              <a:t> </a:t>
            </a:r>
          </a:p>
          <a:p>
            <a:pPr lvl="1">
              <a:spcBef>
                <a:spcPct val="20000"/>
              </a:spcBef>
              <a:buFontTx/>
              <a:buNone/>
            </a:pPr>
            <a:r>
              <a:rPr lang="en-US" altLang="zh-CN">
                <a:solidFill>
                  <a:srgbClr val="A50021"/>
                </a:solidFill>
                <a:latin typeface="微软雅黑" panose="020B0503020204020204" pitchFamily="34" charset="-122"/>
                <a:ea typeface="微软雅黑" panose="020B0503020204020204" pitchFamily="34" charset="-122"/>
              </a:rPr>
              <a:t>   CPI = 0.22x5+0.11x4+0.49x4+0.16x3+0.02x3 = 4.04</a:t>
            </a:r>
          </a:p>
          <a:p>
            <a:pPr lvl="1">
              <a:spcBef>
                <a:spcPct val="20000"/>
              </a:spcBef>
              <a:buFontTx/>
              <a:buNone/>
            </a:pPr>
            <a:r>
              <a:rPr lang="zh-CN" altLang="en-US">
                <a:solidFill>
                  <a:srgbClr val="A50021"/>
                </a:solidFill>
                <a:latin typeface="微软雅黑" panose="020B0503020204020204" pitchFamily="34" charset="-122"/>
                <a:ea typeface="微软雅黑" panose="020B0503020204020204" pitchFamily="34" charset="-122"/>
              </a:rPr>
              <a:t>   假设单周期时钟宽度为</a:t>
            </a:r>
            <a:r>
              <a:rPr lang="en-US" altLang="zh-CN">
                <a:solidFill>
                  <a:srgbClr val="A50021"/>
                </a:solidFill>
                <a:latin typeface="微软雅黑" panose="020B0503020204020204" pitchFamily="34" charset="-122"/>
                <a:ea typeface="微软雅黑" panose="020B0503020204020204" pitchFamily="34" charset="-122"/>
              </a:rPr>
              <a:t>1</a:t>
            </a:r>
            <a:r>
              <a:rPr lang="zh-CN" altLang="en-US">
                <a:solidFill>
                  <a:srgbClr val="A50021"/>
                </a:solidFill>
                <a:latin typeface="微软雅黑" panose="020B0503020204020204" pitchFamily="34" charset="-122"/>
                <a:ea typeface="微软雅黑" panose="020B0503020204020204" pitchFamily="34" charset="-122"/>
              </a:rPr>
              <a:t>，则多周期时钟周期约为单周期的</a:t>
            </a:r>
            <a:r>
              <a:rPr lang="en-US" altLang="zh-CN">
                <a:solidFill>
                  <a:srgbClr val="A50021"/>
                </a:solidFill>
                <a:latin typeface="微软雅黑" panose="020B0503020204020204" pitchFamily="34" charset="-122"/>
                <a:ea typeface="微软雅黑" panose="020B0503020204020204" pitchFamily="34" charset="-122"/>
              </a:rPr>
              <a:t>1/5</a:t>
            </a:r>
            <a:r>
              <a:rPr lang="zh-CN" altLang="en-US">
                <a:solidFill>
                  <a:srgbClr val="A50021"/>
                </a:solidFill>
                <a:latin typeface="微软雅黑" panose="020B0503020204020204" pitchFamily="34" charset="-122"/>
                <a:ea typeface="微软雅黑" panose="020B0503020204020204" pitchFamily="34" charset="-122"/>
              </a:rPr>
              <a:t>，所以，</a:t>
            </a:r>
          </a:p>
          <a:p>
            <a:pPr lvl="1">
              <a:spcBef>
                <a:spcPct val="20000"/>
              </a:spcBef>
              <a:buFontTx/>
              <a:buNone/>
            </a:pPr>
            <a:r>
              <a:rPr lang="zh-CN" altLang="en-US">
                <a:solidFill>
                  <a:srgbClr val="A50021"/>
                </a:solidFill>
                <a:latin typeface="微软雅黑" panose="020B0503020204020204" pitchFamily="34" charset="-122"/>
                <a:ea typeface="微软雅黑" panose="020B0503020204020204" pitchFamily="34" charset="-122"/>
              </a:rPr>
              <a:t>   多周期的总体时间约：</a:t>
            </a:r>
            <a:r>
              <a:rPr lang="en-US" altLang="zh-CN">
                <a:solidFill>
                  <a:srgbClr val="A50021"/>
                </a:solidFill>
                <a:latin typeface="微软雅黑" panose="020B0503020204020204" pitchFamily="34" charset="-122"/>
                <a:ea typeface="微软雅黑" panose="020B0503020204020204" pitchFamily="34" charset="-122"/>
              </a:rPr>
              <a:t>4.04x1/5=0.8</a:t>
            </a:r>
            <a:r>
              <a:rPr lang="zh-CN" altLang="en-US">
                <a:solidFill>
                  <a:srgbClr val="A50021"/>
                </a:solidFill>
                <a:latin typeface="微软雅黑" panose="020B0503020204020204" pitchFamily="34" charset="-122"/>
                <a:ea typeface="微软雅黑" panose="020B0503020204020204" pitchFamily="34" charset="-122"/>
              </a:rPr>
              <a:t> ；而单周期总体时间为：</a:t>
            </a:r>
            <a:r>
              <a:rPr lang="en-US" altLang="zh-CN">
                <a:solidFill>
                  <a:srgbClr val="A50021"/>
                </a:solidFill>
                <a:latin typeface="微软雅黑" panose="020B0503020204020204" pitchFamily="34" charset="-122"/>
                <a:ea typeface="微软雅黑" panose="020B0503020204020204" pitchFamily="34" charset="-122"/>
              </a:rPr>
              <a:t>1x1=1</a:t>
            </a:r>
          </a:p>
          <a:p>
            <a:pPr lvl="1">
              <a:spcBef>
                <a:spcPct val="20000"/>
              </a:spcBef>
              <a:buFontTx/>
              <a:buNone/>
            </a:pPr>
            <a:r>
              <a:rPr lang="zh-CN" altLang="en-US">
                <a:solidFill>
                  <a:srgbClr val="A50021"/>
                </a:solidFill>
                <a:latin typeface="微软雅黑" panose="020B0503020204020204" pitchFamily="34" charset="-122"/>
                <a:ea typeface="微软雅黑" panose="020B0503020204020204" pitchFamily="34" charset="-122"/>
              </a:rPr>
              <a:t>    由此看出：多周期比单周期效率高！</a:t>
            </a:r>
            <a:endParaRPr lang="zh-CN" altLang="el-GR">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1539">
                                            <p:txEl>
                                              <p:pRg st="1" end="1"/>
                                            </p:txEl>
                                          </p:spTgt>
                                        </p:tgtEl>
                                        <p:attrNameLst>
                                          <p:attrName>style.visibility</p:attrName>
                                        </p:attrNameLst>
                                      </p:cBhvr>
                                      <p:to>
                                        <p:strVal val="visible"/>
                                      </p:to>
                                    </p:set>
                                    <p:animEffect transition="in" filter="blinds(horizontal)">
                                      <p:cBhvr>
                                        <p:cTn id="7" dur="500"/>
                                        <p:tgtEl>
                                          <p:spTgt spid="3215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1539">
                                            <p:txEl>
                                              <p:pRg st="2" end="2"/>
                                            </p:txEl>
                                          </p:spTgt>
                                        </p:tgtEl>
                                        <p:attrNameLst>
                                          <p:attrName>style.visibility</p:attrName>
                                        </p:attrNameLst>
                                      </p:cBhvr>
                                      <p:to>
                                        <p:strVal val="visible"/>
                                      </p:to>
                                    </p:set>
                                    <p:animEffect transition="in" filter="blinds(horizontal)">
                                      <p:cBhvr>
                                        <p:cTn id="12" dur="500"/>
                                        <p:tgtEl>
                                          <p:spTgt spid="3215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1539">
                                            <p:txEl>
                                              <p:pRg st="4" end="4"/>
                                            </p:txEl>
                                          </p:spTgt>
                                        </p:tgtEl>
                                        <p:attrNameLst>
                                          <p:attrName>style.visibility</p:attrName>
                                        </p:attrNameLst>
                                      </p:cBhvr>
                                      <p:to>
                                        <p:strVal val="visible"/>
                                      </p:to>
                                    </p:set>
                                    <p:animEffect transition="in" filter="blinds(horizontal)">
                                      <p:cBhvr>
                                        <p:cTn id="17" dur="500"/>
                                        <p:tgtEl>
                                          <p:spTgt spid="32153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1539">
                                            <p:txEl>
                                              <p:pRg st="5" end="5"/>
                                            </p:txEl>
                                          </p:spTgt>
                                        </p:tgtEl>
                                        <p:attrNameLst>
                                          <p:attrName>style.visibility</p:attrName>
                                        </p:attrNameLst>
                                      </p:cBhvr>
                                      <p:to>
                                        <p:strVal val="visible"/>
                                      </p:to>
                                    </p:set>
                                    <p:animEffect transition="in" filter="blinds(horizontal)">
                                      <p:cBhvr>
                                        <p:cTn id="22" dur="500"/>
                                        <p:tgtEl>
                                          <p:spTgt spid="321539">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21539">
                                            <p:txEl>
                                              <p:pRg st="6" end="6"/>
                                            </p:txEl>
                                          </p:spTgt>
                                        </p:tgtEl>
                                        <p:attrNameLst>
                                          <p:attrName>style.visibility</p:attrName>
                                        </p:attrNameLst>
                                      </p:cBhvr>
                                      <p:to>
                                        <p:strVal val="visible"/>
                                      </p:to>
                                    </p:set>
                                    <p:animEffect transition="in" filter="blinds(horizontal)">
                                      <p:cBhvr>
                                        <p:cTn id="27" dur="500"/>
                                        <p:tgtEl>
                                          <p:spTgt spid="32153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21539">
                                            <p:txEl>
                                              <p:pRg st="7" end="7"/>
                                            </p:txEl>
                                          </p:spTgt>
                                        </p:tgtEl>
                                        <p:attrNameLst>
                                          <p:attrName>style.visibility</p:attrName>
                                        </p:attrNameLst>
                                      </p:cBhvr>
                                      <p:to>
                                        <p:strVal val="visible"/>
                                      </p:to>
                                    </p:set>
                                    <p:animEffect transition="in" filter="blinds(horizontal)">
                                      <p:cBhvr>
                                        <p:cTn id="32" dur="500"/>
                                        <p:tgtEl>
                                          <p:spTgt spid="321539">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21539">
                                            <p:txEl>
                                              <p:pRg st="8" end="8"/>
                                            </p:txEl>
                                          </p:spTgt>
                                        </p:tgtEl>
                                        <p:attrNameLst>
                                          <p:attrName>style.visibility</p:attrName>
                                        </p:attrNameLst>
                                      </p:cBhvr>
                                      <p:to>
                                        <p:strVal val="visible"/>
                                      </p:to>
                                    </p:set>
                                    <p:animEffect transition="in" filter="blinds(horizontal)">
                                      <p:cBhvr>
                                        <p:cTn id="37" dur="500"/>
                                        <p:tgtEl>
                                          <p:spTgt spid="321539">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21539">
                                            <p:txEl>
                                              <p:pRg st="9" end="9"/>
                                            </p:txEl>
                                          </p:spTgt>
                                        </p:tgtEl>
                                        <p:attrNameLst>
                                          <p:attrName>style.visibility</p:attrName>
                                        </p:attrNameLst>
                                      </p:cBhvr>
                                      <p:to>
                                        <p:strVal val="visible"/>
                                      </p:to>
                                    </p:set>
                                    <p:animEffect transition="in" filter="blinds(horizontal)">
                                      <p:cBhvr>
                                        <p:cTn id="42" dur="500"/>
                                        <p:tgtEl>
                                          <p:spTgt spid="321539">
                                            <p:txEl>
                                              <p:pRg st="9" end="9"/>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321539">
                                            <p:txEl>
                                              <p:pRg st="10" end="10"/>
                                            </p:txEl>
                                          </p:spTgt>
                                        </p:tgtEl>
                                        <p:attrNameLst>
                                          <p:attrName>style.visibility</p:attrName>
                                        </p:attrNameLst>
                                      </p:cBhvr>
                                      <p:to>
                                        <p:strVal val="visible"/>
                                      </p:to>
                                    </p:set>
                                    <p:animEffect transition="in" filter="blinds(horizontal)">
                                      <p:cBhvr>
                                        <p:cTn id="45" dur="500"/>
                                        <p:tgtEl>
                                          <p:spTgt spid="321539">
                                            <p:txEl>
                                              <p:pRg st="10" end="10"/>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321539">
                                            <p:txEl>
                                              <p:pRg st="11" end="11"/>
                                            </p:txEl>
                                          </p:spTgt>
                                        </p:tgtEl>
                                        <p:attrNameLst>
                                          <p:attrName>style.visibility</p:attrName>
                                        </p:attrNameLst>
                                      </p:cBhvr>
                                      <p:to>
                                        <p:strVal val="visible"/>
                                      </p:to>
                                    </p:set>
                                    <p:animEffect transition="in" filter="blinds(horizontal)">
                                      <p:cBhvr>
                                        <p:cTn id="48" dur="500"/>
                                        <p:tgtEl>
                                          <p:spTgt spid="321539">
                                            <p:txEl>
                                              <p:pRg st="11" end="11"/>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321539">
                                            <p:txEl>
                                              <p:pRg st="12" end="12"/>
                                            </p:txEl>
                                          </p:spTgt>
                                        </p:tgtEl>
                                        <p:attrNameLst>
                                          <p:attrName>style.visibility</p:attrName>
                                        </p:attrNameLst>
                                      </p:cBhvr>
                                      <p:to>
                                        <p:strVal val="visible"/>
                                      </p:to>
                                    </p:set>
                                    <p:animEffect transition="in" filter="blinds(horizontal)">
                                      <p:cBhvr>
                                        <p:cTn id="53" dur="500"/>
                                        <p:tgtEl>
                                          <p:spTgt spid="321539">
                                            <p:txEl>
                                              <p:pRg st="12" end="12"/>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321539">
                                            <p:txEl>
                                              <p:pRg st="13" end="13"/>
                                            </p:txEl>
                                          </p:spTgt>
                                        </p:tgtEl>
                                        <p:attrNameLst>
                                          <p:attrName>style.visibility</p:attrName>
                                        </p:attrNameLst>
                                      </p:cBhvr>
                                      <p:to>
                                        <p:strVal val="visible"/>
                                      </p:to>
                                    </p:set>
                                    <p:animEffect transition="in" filter="blinds(horizontal)">
                                      <p:cBhvr>
                                        <p:cTn id="58" dur="500"/>
                                        <p:tgtEl>
                                          <p:spTgt spid="321539">
                                            <p:txEl>
                                              <p:pRg st="13" end="13"/>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321539">
                                            <p:txEl>
                                              <p:pRg st="14" end="14"/>
                                            </p:txEl>
                                          </p:spTgt>
                                        </p:tgtEl>
                                        <p:attrNameLst>
                                          <p:attrName>style.visibility</p:attrName>
                                        </p:attrNameLst>
                                      </p:cBhvr>
                                      <p:to>
                                        <p:strVal val="visible"/>
                                      </p:to>
                                    </p:set>
                                    <p:animEffect transition="in" filter="blinds(horizontal)">
                                      <p:cBhvr>
                                        <p:cTn id="63" dur="500"/>
                                        <p:tgtEl>
                                          <p:spTgt spid="321539">
                                            <p:txEl>
                                              <p:pRg st="14" end="14"/>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321539">
                                            <p:txEl>
                                              <p:pRg st="15" end="15"/>
                                            </p:txEl>
                                          </p:spTgt>
                                        </p:tgtEl>
                                        <p:attrNameLst>
                                          <p:attrName>style.visibility</p:attrName>
                                        </p:attrNameLst>
                                      </p:cBhvr>
                                      <p:to>
                                        <p:strVal val="visible"/>
                                      </p:to>
                                    </p:set>
                                    <p:animEffect transition="in" filter="blinds(horizontal)">
                                      <p:cBhvr>
                                        <p:cTn id="68" dur="500"/>
                                        <p:tgtEl>
                                          <p:spTgt spid="32153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2">
            <a:extLst>
              <a:ext uri="{FF2B5EF4-FFF2-40B4-BE49-F238E27FC236}">
                <a16:creationId xmlns:a16="http://schemas.microsoft.com/office/drawing/2014/main" id="{3CED3D23-B73C-FC4E-2648-AF05CE851E54}"/>
              </a:ext>
            </a:extLst>
          </p:cNvPr>
          <p:cNvSpPr>
            <a:spLocks noGrp="1" noChangeArrowheads="1"/>
          </p:cNvSpPr>
          <p:nvPr>
            <p:ph type="title"/>
          </p:nvPr>
        </p:nvSpPr>
        <p:spPr/>
        <p:txBody>
          <a:bodyPr/>
          <a:lstStyle/>
          <a:p>
            <a:r>
              <a:rPr lang="zh-CN" altLang="en-US">
                <a:ea typeface="宋体" panose="02010600030101010101" pitchFamily="2" charset="-122"/>
              </a:rPr>
              <a:t>单多周期计算机的性能</a:t>
            </a:r>
          </a:p>
        </p:txBody>
      </p:sp>
      <p:sp>
        <p:nvSpPr>
          <p:cNvPr id="200706" name="Rectangle 3">
            <a:extLst>
              <a:ext uri="{FF2B5EF4-FFF2-40B4-BE49-F238E27FC236}">
                <a16:creationId xmlns:a16="http://schemas.microsoft.com/office/drawing/2014/main" id="{380B6CCC-5933-9DFE-8F2D-BF62A772D865}"/>
              </a:ext>
            </a:extLst>
          </p:cNvPr>
          <p:cNvSpPr>
            <a:spLocks noGrp="1" noChangeArrowheads="1"/>
          </p:cNvSpPr>
          <p:nvPr>
            <p:ph type="body" sz="half" idx="1"/>
          </p:nvPr>
        </p:nvSpPr>
        <p:spPr>
          <a:xfrm>
            <a:off x="495300" y="714375"/>
            <a:ext cx="8648700" cy="738188"/>
          </a:xfrm>
        </p:spPr>
        <p:txBody>
          <a:bodyPr/>
          <a:lstStyle/>
          <a:p>
            <a:pPr>
              <a:buFontTx/>
              <a:buNone/>
            </a:pPr>
            <a:r>
              <a:rPr lang="en-US" altLang="zh-CN" sz="1900">
                <a:solidFill>
                  <a:schemeClr val="accent2"/>
                </a:solidFill>
                <a:latin typeface="微软雅黑" panose="020B0503020204020204" pitchFamily="34" charset="-122"/>
                <a:ea typeface="微软雅黑" panose="020B0503020204020204" pitchFamily="34" charset="-122"/>
              </a:rPr>
              <a:t>CPU</a:t>
            </a:r>
            <a:r>
              <a:rPr lang="zh-CN" altLang="en-US" sz="1900">
                <a:solidFill>
                  <a:schemeClr val="accent2"/>
                </a:solidFill>
                <a:latin typeface="微软雅黑" panose="020B0503020204020204" pitchFamily="34" charset="-122"/>
                <a:ea typeface="微软雅黑" panose="020B0503020204020204" pitchFamily="34" charset="-122"/>
              </a:rPr>
              <a:t>执行时间</a:t>
            </a:r>
            <a:r>
              <a:rPr lang="en-US" altLang="zh-CN" sz="1900">
                <a:solidFill>
                  <a:schemeClr val="accent2"/>
                </a:solidFill>
                <a:latin typeface="微软雅黑" panose="020B0503020204020204" pitchFamily="34" charset="-122"/>
                <a:ea typeface="微软雅黑" panose="020B0503020204020204" pitchFamily="34" charset="-122"/>
              </a:rPr>
              <a:t>=</a:t>
            </a:r>
            <a:r>
              <a:rPr lang="zh-CN" altLang="en-US" sz="1900">
                <a:solidFill>
                  <a:schemeClr val="accent2"/>
                </a:solidFill>
                <a:latin typeface="微软雅黑" panose="020B0503020204020204" pitchFamily="34" charset="-122"/>
                <a:ea typeface="微软雅黑" panose="020B0503020204020204" pitchFamily="34" charset="-122"/>
              </a:rPr>
              <a:t>指令条数 </a:t>
            </a:r>
            <a:r>
              <a:rPr lang="en-US" altLang="zh-CN" sz="1900">
                <a:solidFill>
                  <a:schemeClr val="accent2"/>
                </a:solidFill>
                <a:latin typeface="微软雅黑" panose="020B0503020204020204" pitchFamily="34" charset="-122"/>
                <a:ea typeface="微软雅黑" panose="020B0503020204020204" pitchFamily="34" charset="-122"/>
              </a:rPr>
              <a:t>x CPI x </a:t>
            </a:r>
            <a:r>
              <a:rPr lang="zh-CN" altLang="en-US" sz="1900">
                <a:solidFill>
                  <a:schemeClr val="accent2"/>
                </a:solidFill>
                <a:latin typeface="微软雅黑" panose="020B0503020204020204" pitchFamily="34" charset="-122"/>
                <a:ea typeface="微软雅黑" panose="020B0503020204020204" pitchFamily="34" charset="-122"/>
              </a:rPr>
              <a:t>时钟周期</a:t>
            </a:r>
            <a:endParaRPr lang="en-US" altLang="zh-CN" sz="1900">
              <a:solidFill>
                <a:schemeClr val="accent2"/>
              </a:solidFill>
              <a:latin typeface="微软雅黑" panose="020B0503020204020204" pitchFamily="34" charset="-122"/>
              <a:ea typeface="微软雅黑" panose="020B0503020204020204" pitchFamily="34" charset="-122"/>
            </a:endParaRPr>
          </a:p>
          <a:p>
            <a:pPr>
              <a:buFontTx/>
              <a:buNone/>
            </a:pPr>
            <a:r>
              <a:rPr lang="zh-CN" altLang="en-US" sz="1900">
                <a:solidFill>
                  <a:schemeClr val="accent2"/>
                </a:solidFill>
                <a:latin typeface="微软雅黑" panose="020B0503020204020204" pitchFamily="34" charset="-122"/>
                <a:ea typeface="微软雅黑" panose="020B0503020204020204" pitchFamily="34" charset="-122"/>
              </a:rPr>
              <a:t>指令条数是一样的。所以只需要计算平均</a:t>
            </a:r>
            <a:r>
              <a:rPr lang="en-US" altLang="zh-CN" sz="1900">
                <a:solidFill>
                  <a:schemeClr val="accent2"/>
                </a:solidFill>
                <a:latin typeface="微软雅黑" panose="020B0503020204020204" pitchFamily="34" charset="-122"/>
                <a:ea typeface="微软雅黑" panose="020B0503020204020204" pitchFamily="34" charset="-122"/>
              </a:rPr>
              <a:t>CPI</a:t>
            </a:r>
            <a:r>
              <a:rPr lang="zh-CN" altLang="en-US" sz="1900">
                <a:solidFill>
                  <a:schemeClr val="accent2"/>
                </a:solidFill>
                <a:latin typeface="微软雅黑" panose="020B0503020204020204" pitchFamily="34" charset="-122"/>
                <a:ea typeface="微软雅黑" panose="020B0503020204020204" pitchFamily="34" charset="-122"/>
              </a:rPr>
              <a:t>和时钟周期</a:t>
            </a:r>
          </a:p>
        </p:txBody>
      </p:sp>
      <p:sp>
        <p:nvSpPr>
          <p:cNvPr id="200707" name="Text Box 9">
            <a:extLst>
              <a:ext uri="{FF2B5EF4-FFF2-40B4-BE49-F238E27FC236}">
                <a16:creationId xmlns:a16="http://schemas.microsoft.com/office/drawing/2014/main" id="{846048BE-8BAE-F3BF-C667-4D68EE890BDF}"/>
              </a:ext>
            </a:extLst>
          </p:cNvPr>
          <p:cNvSpPr txBox="1">
            <a:spLocks noChangeArrowheads="1"/>
          </p:cNvSpPr>
          <p:nvPr/>
        </p:nvSpPr>
        <p:spPr bwMode="auto">
          <a:xfrm>
            <a:off x="384175" y="4043363"/>
            <a:ext cx="53419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sz="1900">
                <a:solidFill>
                  <a:srgbClr val="009900"/>
                </a:solidFill>
                <a:latin typeface="微软雅黑" panose="020B0503020204020204" pitchFamily="34" charset="-122"/>
                <a:ea typeface="微软雅黑" panose="020B0503020204020204" pitchFamily="34" charset="-122"/>
              </a:rPr>
              <a:t>多周期</a:t>
            </a:r>
          </a:p>
        </p:txBody>
      </p:sp>
      <p:sp>
        <p:nvSpPr>
          <p:cNvPr id="200708" name="内容占位符 6">
            <a:extLst>
              <a:ext uri="{FF2B5EF4-FFF2-40B4-BE49-F238E27FC236}">
                <a16:creationId xmlns:a16="http://schemas.microsoft.com/office/drawing/2014/main" id="{89DA0FB5-9E2F-97B9-7B0D-661E400E085F}"/>
              </a:ext>
            </a:extLst>
          </p:cNvPr>
          <p:cNvSpPr>
            <a:spLocks noGrp="1" noChangeArrowheads="1"/>
          </p:cNvSpPr>
          <p:nvPr>
            <p:ph sz="quarter" idx="2"/>
          </p:nvPr>
        </p:nvSpPr>
        <p:spPr/>
        <p:txBody>
          <a:bodyPr/>
          <a:lstStyle/>
          <a:p>
            <a:endParaRPr lang="zh-CN" altLang="en-US" sz="2400">
              <a:ea typeface="宋体" panose="02010600030101010101" pitchFamily="2" charset="-122"/>
            </a:endParaRPr>
          </a:p>
        </p:txBody>
      </p:sp>
      <p:sp>
        <p:nvSpPr>
          <p:cNvPr id="200709" name="内容占位符 8">
            <a:extLst>
              <a:ext uri="{FF2B5EF4-FFF2-40B4-BE49-F238E27FC236}">
                <a16:creationId xmlns:a16="http://schemas.microsoft.com/office/drawing/2014/main" id="{72BA4D15-A7B2-2CBD-765F-95E541EEAD73}"/>
              </a:ext>
            </a:extLst>
          </p:cNvPr>
          <p:cNvSpPr>
            <a:spLocks noGrp="1" noChangeArrowheads="1"/>
          </p:cNvSpPr>
          <p:nvPr>
            <p:ph sz="quarter" idx="3"/>
          </p:nvPr>
        </p:nvSpPr>
        <p:spPr/>
        <p:txBody>
          <a:bodyPr/>
          <a:lstStyle/>
          <a:p>
            <a:endParaRPr lang="zh-CN" altLang="en-US" sz="2400">
              <a:ea typeface="宋体" panose="02010600030101010101" pitchFamily="2" charset="-122"/>
            </a:endParaRPr>
          </a:p>
        </p:txBody>
      </p:sp>
      <p:pic>
        <p:nvPicPr>
          <p:cNvPr id="200710" name="Picture 9">
            <a:extLst>
              <a:ext uri="{FF2B5EF4-FFF2-40B4-BE49-F238E27FC236}">
                <a16:creationId xmlns:a16="http://schemas.microsoft.com/office/drawing/2014/main" id="{A16D5583-5AD8-69A6-CA8A-5F6571E0D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4402138"/>
            <a:ext cx="756285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11" name="Text Box 9">
            <a:extLst>
              <a:ext uri="{FF2B5EF4-FFF2-40B4-BE49-F238E27FC236}">
                <a16:creationId xmlns:a16="http://schemas.microsoft.com/office/drawing/2014/main" id="{AD1BEA40-DC5E-5C4D-18B1-ACEA87166C01}"/>
              </a:ext>
            </a:extLst>
          </p:cNvPr>
          <p:cNvSpPr txBox="1">
            <a:spLocks noChangeArrowheads="1"/>
          </p:cNvSpPr>
          <p:nvPr/>
        </p:nvSpPr>
        <p:spPr bwMode="auto">
          <a:xfrm>
            <a:off x="438150" y="1481138"/>
            <a:ext cx="53419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sz="1900">
                <a:solidFill>
                  <a:srgbClr val="009900"/>
                </a:solidFill>
                <a:latin typeface="微软雅黑" panose="020B0503020204020204" pitchFamily="34" charset="-122"/>
                <a:ea typeface="微软雅黑" panose="020B0503020204020204" pitchFamily="34" charset="-122"/>
              </a:rPr>
              <a:t>单周期</a:t>
            </a:r>
          </a:p>
        </p:txBody>
      </p:sp>
      <p:pic>
        <p:nvPicPr>
          <p:cNvPr id="200712" name="Picture 10">
            <a:extLst>
              <a:ext uri="{FF2B5EF4-FFF2-40B4-BE49-F238E27FC236}">
                <a16:creationId xmlns:a16="http://schemas.microsoft.com/office/drawing/2014/main" id="{32FB7BBE-2A8E-500F-7929-EAD034F57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1831975"/>
            <a:ext cx="832485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a:extLst>
              <a:ext uri="{FF2B5EF4-FFF2-40B4-BE49-F238E27FC236}">
                <a16:creationId xmlns:a16="http://schemas.microsoft.com/office/drawing/2014/main" id="{29BB5EC9-F54F-B411-D875-657B01B55A23}"/>
              </a:ext>
            </a:extLst>
          </p:cNvPr>
          <p:cNvSpPr>
            <a:spLocks noGrp="1" noChangeArrowheads="1"/>
          </p:cNvSpPr>
          <p:nvPr>
            <p:ph type="title"/>
          </p:nvPr>
        </p:nvSpPr>
        <p:spPr/>
        <p:txBody>
          <a:bodyPr/>
          <a:lstStyle/>
          <a:p>
            <a:r>
              <a:rPr lang="zh-CN" altLang="en-US">
                <a:ea typeface="宋体" panose="02010600030101010101" pitchFamily="2" charset="-122"/>
              </a:rPr>
              <a:t>单多周期计算机的性能</a:t>
            </a:r>
          </a:p>
        </p:txBody>
      </p:sp>
      <p:sp>
        <p:nvSpPr>
          <p:cNvPr id="201730" name="Rectangle 3">
            <a:extLst>
              <a:ext uri="{FF2B5EF4-FFF2-40B4-BE49-F238E27FC236}">
                <a16:creationId xmlns:a16="http://schemas.microsoft.com/office/drawing/2014/main" id="{81B6E2B0-44B9-1C4E-1EAC-0F96FCE6C060}"/>
              </a:ext>
            </a:extLst>
          </p:cNvPr>
          <p:cNvSpPr>
            <a:spLocks noGrp="1" noChangeArrowheads="1"/>
          </p:cNvSpPr>
          <p:nvPr>
            <p:ph idx="1"/>
          </p:nvPr>
        </p:nvSpPr>
        <p:spPr>
          <a:xfrm>
            <a:off x="261938" y="865188"/>
            <a:ext cx="8807450" cy="2020887"/>
          </a:xfrm>
        </p:spPr>
        <p:txBody>
          <a:bodyPr/>
          <a:lstStyle/>
          <a:p>
            <a:pPr>
              <a:buFontTx/>
              <a:buNone/>
            </a:pPr>
            <a:r>
              <a:rPr lang="zh-CN" altLang="en-US" sz="2000">
                <a:latin typeface="微软雅黑" panose="020B0503020204020204" pitchFamily="34" charset="-122"/>
                <a:ea typeface="微软雅黑" panose="020B0503020204020204" pitchFamily="34" charset="-122"/>
              </a:rPr>
              <a:t>对于单周期，时钟周期由</a:t>
            </a:r>
            <a:r>
              <a:rPr lang="en-US" altLang="zh-CN" sz="2000">
                <a:latin typeface="微软雅黑" panose="020B0503020204020204" pitchFamily="34" charset="-122"/>
                <a:ea typeface="微软雅黑" panose="020B0503020204020204" pitchFamily="34" charset="-122"/>
              </a:rPr>
              <a:t>load</a:t>
            </a:r>
            <a:r>
              <a:rPr lang="zh-CN" altLang="en-US" sz="2000">
                <a:latin typeface="微软雅黑" panose="020B0503020204020204" pitchFamily="34" charset="-122"/>
                <a:ea typeface="微软雅黑" panose="020B0503020204020204" pitchFamily="34" charset="-122"/>
              </a:rPr>
              <a:t>指令定为</a:t>
            </a:r>
            <a:r>
              <a:rPr lang="en-US" altLang="zh-CN" sz="2000">
                <a:latin typeface="微软雅黑" panose="020B0503020204020204" pitchFamily="34" charset="-122"/>
                <a:ea typeface="微软雅黑" panose="020B0503020204020204" pitchFamily="34" charset="-122"/>
              </a:rPr>
              <a:t>600ps</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CPI=1</a:t>
            </a:r>
          </a:p>
          <a:p>
            <a:pPr>
              <a:buFontTx/>
              <a:buNone/>
            </a:pPr>
            <a:r>
              <a:rPr lang="zh-CN" altLang="en-US" sz="2000">
                <a:solidFill>
                  <a:schemeClr val="accent2"/>
                </a:solidFill>
                <a:latin typeface="微软雅黑" panose="020B0503020204020204" pitchFamily="34" charset="-122"/>
                <a:ea typeface="微软雅黑" panose="020B0503020204020204" pitchFamily="34" charset="-122"/>
              </a:rPr>
              <a:t>对于多周期，时钟周期取最长阶段所需时间，</a:t>
            </a:r>
            <a:r>
              <a:rPr lang="en-US" altLang="zh-CN" sz="2000">
                <a:solidFill>
                  <a:schemeClr val="accent2"/>
                </a:solidFill>
                <a:latin typeface="微软雅黑" panose="020B0503020204020204" pitchFamily="34" charset="-122"/>
                <a:ea typeface="微软雅黑" panose="020B0503020204020204" pitchFamily="34" charset="-122"/>
              </a:rPr>
              <a:t>200ps</a:t>
            </a:r>
          </a:p>
          <a:p>
            <a:pPr>
              <a:buFontTx/>
              <a:buNone/>
            </a:pPr>
            <a:r>
              <a:rPr lang="en-US" altLang="zh-CN" sz="2000">
                <a:solidFill>
                  <a:schemeClr val="accent2"/>
                </a:solidFill>
                <a:latin typeface="微软雅黑" panose="020B0503020204020204" pitchFamily="34" charset="-122"/>
                <a:ea typeface="微软雅黑" panose="020B0503020204020204" pitchFamily="34" charset="-122"/>
              </a:rPr>
              <a:t>			</a:t>
            </a:r>
            <a:r>
              <a:rPr lang="zh-CN" altLang="en-US" sz="2000">
                <a:solidFill>
                  <a:schemeClr val="accent2"/>
                </a:solidFill>
                <a:latin typeface="微软雅黑" panose="020B0503020204020204" pitchFamily="34" charset="-122"/>
                <a:ea typeface="微软雅黑" panose="020B0503020204020204" pitchFamily="34" charset="-122"/>
              </a:rPr>
              <a:t>根据各类指令的频度，计算出平均</a:t>
            </a:r>
            <a:r>
              <a:rPr lang="en-US" altLang="zh-CN" sz="2000">
                <a:solidFill>
                  <a:schemeClr val="accent2"/>
                </a:solidFill>
                <a:latin typeface="微软雅黑" panose="020B0503020204020204" pitchFamily="34" charset="-122"/>
                <a:ea typeface="微软雅黑" panose="020B0503020204020204" pitchFamily="34" charset="-122"/>
              </a:rPr>
              <a:t>CPI</a:t>
            </a:r>
            <a:r>
              <a:rPr lang="zh-CN" altLang="en-US" sz="2000">
                <a:solidFill>
                  <a:schemeClr val="accent2"/>
                </a:solidFill>
                <a:latin typeface="微软雅黑" panose="020B0503020204020204" pitchFamily="34" charset="-122"/>
                <a:ea typeface="微软雅黑" panose="020B0503020204020204" pitchFamily="34" charset="-122"/>
              </a:rPr>
              <a:t>为</a:t>
            </a:r>
            <a:r>
              <a:rPr lang="en-US" altLang="zh-CN" sz="2000">
                <a:solidFill>
                  <a:schemeClr val="accent2"/>
                </a:solidFill>
                <a:latin typeface="微软雅黑" panose="020B0503020204020204" pitchFamily="34" charset="-122"/>
                <a:ea typeface="微软雅黑" panose="020B0503020204020204" pitchFamily="34" charset="-122"/>
              </a:rPr>
              <a:t>3.98.</a:t>
            </a:r>
            <a:endParaRPr lang="zh-CN" altLang="en-US" sz="2000">
              <a:solidFill>
                <a:schemeClr val="accent2"/>
              </a:solidFill>
              <a:latin typeface="微软雅黑" panose="020B0503020204020204" pitchFamily="34" charset="-122"/>
              <a:ea typeface="微软雅黑" panose="020B0503020204020204" pitchFamily="34" charset="-122"/>
            </a:endParaRPr>
          </a:p>
          <a:p>
            <a:pPr>
              <a:buFontTx/>
              <a:buNone/>
            </a:pPr>
            <a:endParaRPr lang="en-US" altLang="zh-CN" sz="2000">
              <a:latin typeface="微软雅黑" panose="020B0503020204020204" pitchFamily="34" charset="-122"/>
              <a:ea typeface="微软雅黑" panose="020B0503020204020204" pitchFamily="34" charset="-122"/>
            </a:endParaRPr>
          </a:p>
          <a:p>
            <a:pPr>
              <a:buFontTx/>
              <a:buNone/>
            </a:pP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性能比</a:t>
            </a:r>
            <a:r>
              <a:rPr lang="en-US" altLang="zh-CN" sz="2000">
                <a:latin typeface="微软雅黑" panose="020B0503020204020204" pitchFamily="34" charset="-122"/>
                <a:ea typeface="微软雅黑" panose="020B0503020204020204" pitchFamily="34" charset="-122"/>
              </a:rPr>
              <a:t>=                                           =                      =  0.75</a:t>
            </a:r>
          </a:p>
        </p:txBody>
      </p:sp>
      <p:sp>
        <p:nvSpPr>
          <p:cNvPr id="201731" name="Text Box 4">
            <a:extLst>
              <a:ext uri="{FF2B5EF4-FFF2-40B4-BE49-F238E27FC236}">
                <a16:creationId xmlns:a16="http://schemas.microsoft.com/office/drawing/2014/main" id="{DBCD72C6-0795-3C0C-0ED4-0179B2B96297}"/>
              </a:ext>
            </a:extLst>
          </p:cNvPr>
          <p:cNvSpPr txBox="1">
            <a:spLocks noChangeArrowheads="1"/>
          </p:cNvSpPr>
          <p:nvPr/>
        </p:nvSpPr>
        <p:spPr bwMode="auto">
          <a:xfrm>
            <a:off x="1984375" y="2308225"/>
            <a:ext cx="303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sz="2000">
                <a:latin typeface="微软雅黑" panose="020B0503020204020204" pitchFamily="34" charset="-122"/>
                <a:ea typeface="微软雅黑" panose="020B0503020204020204" pitchFamily="34" charset="-122"/>
              </a:rPr>
              <a:t>方式</a:t>
            </a: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的</a:t>
            </a: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执行时间</a:t>
            </a:r>
          </a:p>
        </p:txBody>
      </p:sp>
      <p:sp>
        <p:nvSpPr>
          <p:cNvPr id="201732" name="Text Box 5">
            <a:extLst>
              <a:ext uri="{FF2B5EF4-FFF2-40B4-BE49-F238E27FC236}">
                <a16:creationId xmlns:a16="http://schemas.microsoft.com/office/drawing/2014/main" id="{B2349489-79E3-C358-8540-AB00AEC52AC7}"/>
              </a:ext>
            </a:extLst>
          </p:cNvPr>
          <p:cNvSpPr txBox="1">
            <a:spLocks noChangeArrowheads="1"/>
          </p:cNvSpPr>
          <p:nvPr/>
        </p:nvSpPr>
        <p:spPr bwMode="auto">
          <a:xfrm>
            <a:off x="1963738" y="2690813"/>
            <a:ext cx="3097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sz="2000">
                <a:solidFill>
                  <a:schemeClr val="accent2"/>
                </a:solidFill>
                <a:latin typeface="微软雅黑" panose="020B0503020204020204" pitchFamily="34" charset="-122"/>
                <a:ea typeface="微软雅黑" panose="020B0503020204020204" pitchFamily="34" charset="-122"/>
              </a:rPr>
              <a:t>方式</a:t>
            </a:r>
            <a:r>
              <a:rPr lang="en-US" altLang="zh-CN" sz="2000">
                <a:solidFill>
                  <a:schemeClr val="accent2"/>
                </a:solidFill>
                <a:latin typeface="微软雅黑" panose="020B0503020204020204" pitchFamily="34" charset="-122"/>
                <a:ea typeface="微软雅黑" panose="020B0503020204020204" pitchFamily="34" charset="-122"/>
              </a:rPr>
              <a:t>(2)</a:t>
            </a:r>
            <a:r>
              <a:rPr lang="zh-CN" altLang="en-US" sz="2000">
                <a:solidFill>
                  <a:schemeClr val="accent2"/>
                </a:solidFill>
                <a:latin typeface="微软雅黑" panose="020B0503020204020204" pitchFamily="34" charset="-122"/>
                <a:ea typeface="微软雅黑" panose="020B0503020204020204" pitchFamily="34" charset="-122"/>
              </a:rPr>
              <a:t>的</a:t>
            </a:r>
            <a:r>
              <a:rPr lang="en-US" altLang="zh-CN" sz="2000">
                <a:solidFill>
                  <a:schemeClr val="accent2"/>
                </a:solidFill>
                <a:latin typeface="微软雅黑" panose="020B0503020204020204" pitchFamily="34" charset="-122"/>
                <a:ea typeface="微软雅黑" panose="020B0503020204020204" pitchFamily="34" charset="-122"/>
              </a:rPr>
              <a:t>CPU</a:t>
            </a:r>
            <a:r>
              <a:rPr lang="zh-CN" altLang="en-US" sz="2000">
                <a:solidFill>
                  <a:schemeClr val="accent2"/>
                </a:solidFill>
                <a:latin typeface="微软雅黑" panose="020B0503020204020204" pitchFamily="34" charset="-122"/>
                <a:ea typeface="微软雅黑" panose="020B0503020204020204" pitchFamily="34" charset="-122"/>
              </a:rPr>
              <a:t>执行时间</a:t>
            </a:r>
          </a:p>
        </p:txBody>
      </p:sp>
      <p:sp>
        <p:nvSpPr>
          <p:cNvPr id="201733" name="Line 6">
            <a:extLst>
              <a:ext uri="{FF2B5EF4-FFF2-40B4-BE49-F238E27FC236}">
                <a16:creationId xmlns:a16="http://schemas.microsoft.com/office/drawing/2014/main" id="{AF914B1A-58F7-6981-E23F-83B57E117538}"/>
              </a:ext>
            </a:extLst>
          </p:cNvPr>
          <p:cNvSpPr>
            <a:spLocks noChangeShapeType="1"/>
          </p:cNvSpPr>
          <p:nvPr/>
        </p:nvSpPr>
        <p:spPr bwMode="auto">
          <a:xfrm>
            <a:off x="1955800" y="2686050"/>
            <a:ext cx="2914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734" name="Text Box 10">
            <a:extLst>
              <a:ext uri="{FF2B5EF4-FFF2-40B4-BE49-F238E27FC236}">
                <a16:creationId xmlns:a16="http://schemas.microsoft.com/office/drawing/2014/main" id="{1782F17A-5AF1-9B7E-4FA8-CCBE39D2ADCF}"/>
              </a:ext>
            </a:extLst>
          </p:cNvPr>
          <p:cNvSpPr txBox="1">
            <a:spLocks noChangeArrowheads="1"/>
          </p:cNvSpPr>
          <p:nvPr/>
        </p:nvSpPr>
        <p:spPr bwMode="auto">
          <a:xfrm>
            <a:off x="5748338" y="2308225"/>
            <a:ext cx="668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en-US" altLang="zh-CN" sz="2000">
                <a:ea typeface="宋体" panose="02010600030101010101" pitchFamily="2" charset="-122"/>
              </a:rPr>
              <a:t>600</a:t>
            </a:r>
          </a:p>
        </p:txBody>
      </p:sp>
      <p:sp>
        <p:nvSpPr>
          <p:cNvPr id="201735" name="Text Box 11">
            <a:extLst>
              <a:ext uri="{FF2B5EF4-FFF2-40B4-BE49-F238E27FC236}">
                <a16:creationId xmlns:a16="http://schemas.microsoft.com/office/drawing/2014/main" id="{C9A756E5-BA1E-AE17-B360-31828103AA74}"/>
              </a:ext>
            </a:extLst>
          </p:cNvPr>
          <p:cNvSpPr txBox="1">
            <a:spLocks noChangeArrowheads="1"/>
          </p:cNvSpPr>
          <p:nvPr/>
        </p:nvSpPr>
        <p:spPr bwMode="auto">
          <a:xfrm>
            <a:off x="5462588" y="2690813"/>
            <a:ext cx="1522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en-US" altLang="zh-CN" sz="2000">
                <a:solidFill>
                  <a:schemeClr val="accent2"/>
                </a:solidFill>
                <a:ea typeface="宋体" panose="02010600030101010101" pitchFamily="2" charset="-122"/>
              </a:rPr>
              <a:t>3.98x200</a:t>
            </a:r>
          </a:p>
        </p:txBody>
      </p:sp>
      <p:sp>
        <p:nvSpPr>
          <p:cNvPr id="201736" name="Line 12">
            <a:extLst>
              <a:ext uri="{FF2B5EF4-FFF2-40B4-BE49-F238E27FC236}">
                <a16:creationId xmlns:a16="http://schemas.microsoft.com/office/drawing/2014/main" id="{A3988151-98EB-ECE3-B1DB-17EFF9858BE2}"/>
              </a:ext>
            </a:extLst>
          </p:cNvPr>
          <p:cNvSpPr>
            <a:spLocks noChangeShapeType="1"/>
          </p:cNvSpPr>
          <p:nvPr/>
        </p:nvSpPr>
        <p:spPr bwMode="auto">
          <a:xfrm>
            <a:off x="5527675" y="2686050"/>
            <a:ext cx="10747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893" name="Text Box 13">
            <a:extLst>
              <a:ext uri="{FF2B5EF4-FFF2-40B4-BE49-F238E27FC236}">
                <a16:creationId xmlns:a16="http://schemas.microsoft.com/office/drawing/2014/main" id="{FDE0FAAB-846C-8F3C-F922-072ECD9653B4}"/>
              </a:ext>
            </a:extLst>
          </p:cNvPr>
          <p:cNvSpPr txBox="1">
            <a:spLocks noChangeArrowheads="1"/>
          </p:cNvSpPr>
          <p:nvPr/>
        </p:nvSpPr>
        <p:spPr bwMode="auto">
          <a:xfrm>
            <a:off x="1630363" y="3981450"/>
            <a:ext cx="69532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spcBef>
                <a:spcPct val="50000"/>
              </a:spcBef>
            </a:pPr>
            <a:r>
              <a:rPr lang="zh-CN" altLang="en-US" sz="2000">
                <a:solidFill>
                  <a:srgbClr val="A50021"/>
                </a:solidFill>
                <a:latin typeface="微软雅黑" panose="020B0503020204020204" pitchFamily="34" charset="-122"/>
                <a:ea typeface="微软雅黑" panose="020B0503020204020204" pitchFamily="34" charset="-122"/>
              </a:rPr>
              <a:t>所以，多周期的性能不一定比单周期好！</a:t>
            </a:r>
            <a:endParaRPr lang="en-US" altLang="zh-CN" sz="2000">
              <a:solidFill>
                <a:srgbClr val="A50021"/>
              </a:solidFill>
              <a:latin typeface="微软雅黑" panose="020B0503020204020204" pitchFamily="34" charset="-122"/>
              <a:ea typeface="微软雅黑" panose="020B0503020204020204" pitchFamily="34" charset="-122"/>
            </a:endParaRPr>
          </a:p>
          <a:p>
            <a:pPr>
              <a:spcBef>
                <a:spcPct val="50000"/>
              </a:spcBef>
            </a:pPr>
            <a:r>
              <a:rPr lang="zh-CN" altLang="en-US" sz="2000">
                <a:solidFill>
                  <a:srgbClr val="A50021"/>
                </a:solidFill>
                <a:latin typeface="微软雅黑" panose="020B0503020204020204" pitchFamily="34" charset="-122"/>
                <a:ea typeface="微软雅黑" panose="020B0503020204020204" pitchFamily="34" charset="-122"/>
              </a:rPr>
              <a:t>关键就在于划分阶段是否均匀。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893"/>
                                        </p:tgtEl>
                                        <p:attrNameLst>
                                          <p:attrName>style.visibility</p:attrName>
                                        </p:attrNameLst>
                                      </p:cBhvr>
                                      <p:to>
                                        <p:strVal val="visible"/>
                                      </p:to>
                                    </p:set>
                                    <p:animEffect transition="in" filter="blinds(horizontal)">
                                      <p:cBhvr>
                                        <p:cTn id="7" dur="500"/>
                                        <p:tgtEl>
                                          <p:spTgt spid="378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a:extLst>
              <a:ext uri="{FF2B5EF4-FFF2-40B4-BE49-F238E27FC236}">
                <a16:creationId xmlns:a16="http://schemas.microsoft.com/office/drawing/2014/main" id="{7A63F204-EBC4-1523-CD3F-A742D1C1F0FB}"/>
              </a:ext>
            </a:extLst>
          </p:cNvPr>
          <p:cNvSpPr>
            <a:spLocks noGrp="1" noChangeArrowheads="1"/>
          </p:cNvSpPr>
          <p:nvPr>
            <p:ph type="title"/>
          </p:nvPr>
        </p:nvSpPr>
        <p:spPr/>
        <p:txBody>
          <a:bodyPr/>
          <a:lstStyle/>
          <a:p>
            <a:r>
              <a:rPr lang="zh-CN" altLang="en-US">
                <a:ea typeface="宋体" panose="02010600030101010101" pitchFamily="2" charset="-122"/>
              </a:rPr>
              <a:t>实例：</a:t>
            </a:r>
            <a:r>
              <a:rPr lang="en-US" altLang="zh-CN">
                <a:ea typeface="宋体" panose="02010600030101010101" pitchFamily="2" charset="-122"/>
              </a:rPr>
              <a:t>IA-32</a:t>
            </a:r>
            <a:r>
              <a:rPr lang="zh-CN" altLang="en-US">
                <a:ea typeface="宋体" panose="02010600030101010101" pitchFamily="2" charset="-122"/>
              </a:rPr>
              <a:t>处理器的实现</a:t>
            </a:r>
          </a:p>
        </p:txBody>
      </p:sp>
      <p:sp>
        <p:nvSpPr>
          <p:cNvPr id="366595" name="Rectangle 3">
            <a:extLst>
              <a:ext uri="{FF2B5EF4-FFF2-40B4-BE49-F238E27FC236}">
                <a16:creationId xmlns:a16="http://schemas.microsoft.com/office/drawing/2014/main" id="{242CF58C-52E6-FFE5-D517-4B57F27317F7}"/>
              </a:ext>
            </a:extLst>
          </p:cNvPr>
          <p:cNvSpPr>
            <a:spLocks noGrp="1" noChangeArrowheads="1"/>
          </p:cNvSpPr>
          <p:nvPr>
            <p:ph idx="1"/>
          </p:nvPr>
        </p:nvSpPr>
        <p:spPr>
          <a:xfrm>
            <a:off x="215900" y="855663"/>
            <a:ext cx="8686800" cy="5970587"/>
          </a:xfrm>
        </p:spPr>
        <p:txBody>
          <a:bodyPr/>
          <a:lstStyle/>
          <a:p>
            <a:pPr>
              <a:lnSpc>
                <a:spcPts val="2700"/>
              </a:lnSpc>
              <a:spcBef>
                <a:spcPct val="10000"/>
              </a:spcBef>
            </a:pPr>
            <a:r>
              <a:rPr lang="zh-CN" altLang="en-US" sz="1900">
                <a:latin typeface="微软雅黑" panose="020B0503020204020204" pitchFamily="34" charset="-122"/>
                <a:ea typeface="微软雅黑" panose="020B0503020204020204" pitchFamily="34" charset="-122"/>
              </a:rPr>
              <a:t>问题：</a:t>
            </a:r>
            <a:r>
              <a:rPr lang="en-US" altLang="zh-CN" sz="1900">
                <a:latin typeface="微软雅黑" panose="020B0503020204020204" pitchFamily="34" charset="-122"/>
                <a:ea typeface="微软雅黑" panose="020B0503020204020204" pitchFamily="34" charset="-122"/>
              </a:rPr>
              <a:t>IA-32</a:t>
            </a:r>
            <a:r>
              <a:rPr lang="zh-CN" altLang="en-US" sz="1900">
                <a:latin typeface="微软雅黑" panose="020B0503020204020204" pitchFamily="34" charset="-122"/>
                <a:ea typeface="微软雅黑" panose="020B0503020204020204" pitchFamily="34" charset="-122"/>
              </a:rPr>
              <a:t>处理器适合用单周期还是多周期方式来实现？</a:t>
            </a:r>
          </a:p>
          <a:p>
            <a:pPr lvl="1">
              <a:lnSpc>
                <a:spcPts val="2700"/>
              </a:lnSpc>
              <a:spcBef>
                <a:spcPct val="10000"/>
              </a:spcBef>
            </a:pPr>
            <a:r>
              <a:rPr lang="zh-CN" altLang="en-US" sz="1900">
                <a:latin typeface="微软雅黑" panose="020B0503020204020204" pitchFamily="34" charset="-122"/>
                <a:ea typeface="微软雅黑" panose="020B0503020204020204" pitchFamily="34" charset="-122"/>
              </a:rPr>
              <a:t>单周期方式：</a:t>
            </a:r>
          </a:p>
          <a:p>
            <a:pPr lvl="2">
              <a:lnSpc>
                <a:spcPts val="2700"/>
              </a:lnSpc>
              <a:spcBef>
                <a:spcPct val="10000"/>
              </a:spcBef>
            </a:pPr>
            <a:r>
              <a:rPr lang="zh-CN" altLang="en-US" sz="1900">
                <a:latin typeface="微软雅黑" panose="020B0503020204020204" pitchFamily="34" charset="-122"/>
                <a:ea typeface="微软雅黑" panose="020B0503020204020204" pitchFamily="34" charset="-122"/>
              </a:rPr>
              <a:t>每条指令都按最复杂指令时间执行</a:t>
            </a:r>
            <a:r>
              <a:rPr lang="zh-CN" altLang="en-US" sz="1900">
                <a:solidFill>
                  <a:srgbClr val="1E7C34"/>
                </a:solidFill>
                <a:latin typeface="微软雅黑" panose="020B0503020204020204" pitchFamily="34" charset="-122"/>
                <a:ea typeface="微软雅黑" panose="020B0503020204020204" pitchFamily="34" charset="-122"/>
              </a:rPr>
              <a:t>（指令执行效率低！）</a:t>
            </a:r>
          </a:p>
          <a:p>
            <a:pPr lvl="2">
              <a:lnSpc>
                <a:spcPts val="2700"/>
              </a:lnSpc>
              <a:spcBef>
                <a:spcPct val="10000"/>
              </a:spcBef>
            </a:pPr>
            <a:r>
              <a:rPr lang="zh-CN" altLang="en-US" sz="1900">
                <a:latin typeface="微软雅黑" panose="020B0503020204020204" pitchFamily="34" charset="-122"/>
                <a:ea typeface="微软雅黑" panose="020B0503020204020204" pitchFamily="34" charset="-122"/>
              </a:rPr>
              <a:t>功能部件不能重复使用，对于一条具有多个复杂寻址的指令来说，可能要用到相当多个</a:t>
            </a:r>
            <a:r>
              <a:rPr lang="en-US" altLang="zh-CN" sz="1900">
                <a:latin typeface="微软雅黑" panose="020B0503020204020204" pitchFamily="34" charset="-122"/>
                <a:ea typeface="微软雅黑" panose="020B0503020204020204" pitchFamily="34" charset="-122"/>
              </a:rPr>
              <a:t>ALU</a:t>
            </a:r>
            <a:r>
              <a:rPr lang="zh-CN" altLang="en-US" sz="1900">
                <a:latin typeface="微软雅黑" panose="020B0503020204020204" pitchFamily="34" charset="-122"/>
                <a:ea typeface="微软雅黑" panose="020B0503020204020204" pitchFamily="34" charset="-122"/>
              </a:rPr>
              <a:t>。</a:t>
            </a:r>
            <a:r>
              <a:rPr lang="zh-CN" altLang="en-US" sz="1900">
                <a:solidFill>
                  <a:srgbClr val="1E7C34"/>
                </a:solidFill>
                <a:latin typeface="微软雅黑" panose="020B0503020204020204" pitchFamily="34" charset="-122"/>
                <a:ea typeface="微软雅黑" panose="020B0503020204020204" pitchFamily="34" charset="-122"/>
              </a:rPr>
              <a:t>（成本高！）</a:t>
            </a:r>
          </a:p>
          <a:p>
            <a:pPr lvl="1">
              <a:lnSpc>
                <a:spcPts val="2700"/>
              </a:lnSpc>
              <a:spcBef>
                <a:spcPct val="10000"/>
              </a:spcBef>
            </a:pPr>
            <a:r>
              <a:rPr lang="zh-CN" altLang="en-US" sz="1900">
                <a:latin typeface="微软雅黑" panose="020B0503020204020204" pitchFamily="34" charset="-122"/>
                <a:ea typeface="微软雅黑" panose="020B0503020204020204" pitchFamily="34" charset="-122"/>
              </a:rPr>
              <a:t>多周期方式：</a:t>
            </a:r>
          </a:p>
          <a:p>
            <a:pPr lvl="2">
              <a:lnSpc>
                <a:spcPts val="2700"/>
              </a:lnSpc>
              <a:spcBef>
                <a:spcPct val="10000"/>
              </a:spcBef>
            </a:pPr>
            <a:r>
              <a:rPr lang="zh-CN" altLang="en-US" sz="1900">
                <a:latin typeface="微软雅黑" panose="020B0503020204020204" pitchFamily="34" charset="-122"/>
                <a:ea typeface="微软雅黑" panose="020B0503020204020204" pitchFamily="34" charset="-122"/>
              </a:rPr>
              <a:t>各指令执行时间可不同，简单指令</a:t>
            </a:r>
            <a:r>
              <a:rPr lang="en-US" altLang="zh-CN" sz="1900">
                <a:latin typeface="微软雅黑" panose="020B0503020204020204" pitchFamily="34" charset="-122"/>
                <a:ea typeface="微软雅黑" panose="020B0503020204020204" pitchFamily="34" charset="-122"/>
              </a:rPr>
              <a:t>3-4</a:t>
            </a:r>
            <a:r>
              <a:rPr lang="zh-CN" altLang="en-US" sz="1900">
                <a:latin typeface="微软雅黑" panose="020B0503020204020204" pitchFamily="34" charset="-122"/>
                <a:ea typeface="微软雅黑" panose="020B0503020204020204" pitchFamily="34" charset="-122"/>
              </a:rPr>
              <a:t>个时钟，复杂指令几十个时钟</a:t>
            </a:r>
          </a:p>
          <a:p>
            <a:pPr lvl="2">
              <a:lnSpc>
                <a:spcPts val="2700"/>
              </a:lnSpc>
              <a:spcBef>
                <a:spcPct val="10000"/>
              </a:spcBef>
              <a:buFontTx/>
              <a:buNone/>
            </a:pPr>
            <a:r>
              <a:rPr lang="zh-CN" altLang="en-US" sz="1900">
                <a:latin typeface="微软雅黑" panose="020B0503020204020204" pitchFamily="34" charset="-122"/>
                <a:ea typeface="微软雅黑" panose="020B0503020204020204" pitchFamily="34" charset="-122"/>
              </a:rPr>
              <a:t>     </a:t>
            </a:r>
            <a:r>
              <a:rPr lang="zh-CN" altLang="en-US" sz="1900">
                <a:solidFill>
                  <a:srgbClr val="1E7C34"/>
                </a:solidFill>
                <a:latin typeface="微软雅黑" panose="020B0503020204020204" pitchFamily="34" charset="-122"/>
                <a:ea typeface="微软雅黑" panose="020B0503020204020204" pitchFamily="34" charset="-122"/>
              </a:rPr>
              <a:t>（指令执行效率高！）</a:t>
            </a:r>
          </a:p>
          <a:p>
            <a:pPr lvl="2">
              <a:lnSpc>
                <a:spcPts val="2700"/>
              </a:lnSpc>
              <a:spcBef>
                <a:spcPct val="10000"/>
              </a:spcBef>
            </a:pPr>
            <a:r>
              <a:rPr lang="zh-CN" altLang="en-US" sz="1900">
                <a:latin typeface="微软雅黑" panose="020B0503020204020204" pitchFamily="34" charset="-122"/>
                <a:ea typeface="微软雅黑" panose="020B0503020204020204" pitchFamily="34" charset="-122"/>
              </a:rPr>
              <a:t>功能部件可以在一条指令执行过程中重复使用，这对于一条指令中具有多个复杂寻址的指令，非常有好处</a:t>
            </a:r>
            <a:r>
              <a:rPr lang="zh-CN" altLang="en-US" sz="1900">
                <a:solidFill>
                  <a:srgbClr val="1E7C34"/>
                </a:solidFill>
                <a:latin typeface="微软雅黑" panose="020B0503020204020204" pitchFamily="34" charset="-122"/>
                <a:ea typeface="微软雅黑" panose="020B0503020204020204" pitchFamily="34" charset="-122"/>
              </a:rPr>
              <a:t>（成本低！）</a:t>
            </a:r>
          </a:p>
          <a:p>
            <a:pPr>
              <a:lnSpc>
                <a:spcPts val="2700"/>
              </a:lnSpc>
              <a:spcBef>
                <a:spcPct val="10000"/>
              </a:spcBef>
            </a:pPr>
            <a:r>
              <a:rPr lang="zh-CN" altLang="en-US" sz="1900">
                <a:latin typeface="微软雅黑" panose="020B0503020204020204" pitchFamily="34" charset="-122"/>
                <a:ea typeface="微软雅黑" panose="020B0503020204020204" pitchFamily="34" charset="-122"/>
              </a:rPr>
              <a:t>问题：</a:t>
            </a:r>
            <a:r>
              <a:rPr lang="en-US" altLang="zh-CN" sz="1900">
                <a:latin typeface="微软雅黑" panose="020B0503020204020204" pitchFamily="34" charset="-122"/>
                <a:ea typeface="微软雅黑" panose="020B0503020204020204" pitchFamily="34" charset="-122"/>
              </a:rPr>
              <a:t>IA-32</a:t>
            </a:r>
            <a:r>
              <a:rPr lang="zh-CN" altLang="en-US" sz="1900">
                <a:latin typeface="微软雅黑" panose="020B0503020204020204" pitchFamily="34" charset="-122"/>
                <a:ea typeface="微软雅黑" panose="020B0503020204020204" pitchFamily="34" charset="-122"/>
              </a:rPr>
              <a:t>处理器适合用硬连线路控制器还是微程序控制器来实现？</a:t>
            </a:r>
          </a:p>
          <a:p>
            <a:pPr lvl="1">
              <a:lnSpc>
                <a:spcPts val="2700"/>
              </a:lnSpc>
              <a:spcBef>
                <a:spcPct val="10000"/>
              </a:spcBef>
            </a:pPr>
            <a:r>
              <a:rPr lang="en-US" altLang="zh-CN" sz="1900">
                <a:latin typeface="微软雅黑" panose="020B0503020204020204" pitchFamily="34" charset="-122"/>
                <a:ea typeface="微软雅黑" panose="020B0503020204020204" pitchFamily="34" charset="-122"/>
              </a:rPr>
              <a:t>Hardwired Control</a:t>
            </a:r>
            <a:r>
              <a:rPr lang="zh-CN" altLang="en-US" sz="1900">
                <a:latin typeface="微软雅黑" panose="020B0503020204020204" pitchFamily="34" charset="-122"/>
                <a:ea typeface="微软雅黑" panose="020B0503020204020204" pitchFamily="34" charset="-122"/>
              </a:rPr>
              <a:t>：速度快，但无法实现复杂指令</a:t>
            </a:r>
          </a:p>
          <a:p>
            <a:pPr lvl="1">
              <a:lnSpc>
                <a:spcPts val="2700"/>
              </a:lnSpc>
              <a:spcBef>
                <a:spcPct val="10000"/>
              </a:spcBef>
            </a:pPr>
            <a:r>
              <a:rPr lang="en-US" altLang="zh-CN" sz="1900">
                <a:latin typeface="微软雅黑" panose="020B0503020204020204" pitchFamily="34" charset="-122"/>
                <a:ea typeface="微软雅黑" panose="020B0503020204020204" pitchFamily="34" charset="-122"/>
              </a:rPr>
              <a:t>Microprogrammed control</a:t>
            </a:r>
            <a:r>
              <a:rPr lang="zh-CN" altLang="en-US" sz="1900">
                <a:latin typeface="微软雅黑" panose="020B0503020204020204" pitchFamily="34" charset="-122"/>
                <a:ea typeface="微软雅黑" panose="020B0503020204020204" pitchFamily="34" charset="-122"/>
              </a:rPr>
              <a:t>：容易实现复杂指令，但速度慢</a:t>
            </a:r>
            <a:endParaRPr lang="en-US" altLang="zh-CN" sz="1900">
              <a:latin typeface="微软雅黑" panose="020B0503020204020204" pitchFamily="34" charset="-122"/>
              <a:ea typeface="微软雅黑" panose="020B0503020204020204" pitchFamily="34" charset="-122"/>
            </a:endParaRPr>
          </a:p>
          <a:p>
            <a:pPr>
              <a:lnSpc>
                <a:spcPts val="2700"/>
              </a:lnSpc>
              <a:spcBef>
                <a:spcPct val="10000"/>
              </a:spcBef>
            </a:pPr>
            <a:r>
              <a:rPr lang="zh-CN" altLang="en-US" sz="1900">
                <a:latin typeface="微软雅黑" panose="020B0503020204020204" pitchFamily="34" charset="-122"/>
                <a:ea typeface="微软雅黑" panose="020B0503020204020204" pitchFamily="34" charset="-122"/>
              </a:rPr>
              <a:t>从</a:t>
            </a:r>
            <a:r>
              <a:rPr lang="en-US" altLang="zh-CN" sz="1900">
                <a:latin typeface="微软雅黑" panose="020B0503020204020204" pitchFamily="34" charset="-122"/>
                <a:ea typeface="微软雅黑" panose="020B0503020204020204" pitchFamily="34" charset="-122"/>
              </a:rPr>
              <a:t>80x486</a:t>
            </a:r>
            <a:r>
              <a:rPr lang="zh-CN" altLang="en-US" sz="1900">
                <a:latin typeface="微软雅黑" panose="020B0503020204020204" pitchFamily="34" charset="-122"/>
                <a:ea typeface="微软雅黑" panose="020B0503020204020204" pitchFamily="34" charset="-122"/>
              </a:rPr>
              <a:t>开始，采用了一种折中的方式：</a:t>
            </a:r>
          </a:p>
          <a:p>
            <a:pPr lvl="1">
              <a:lnSpc>
                <a:spcPts val="2700"/>
              </a:lnSpc>
              <a:spcBef>
                <a:spcPct val="10000"/>
              </a:spcBef>
            </a:pPr>
            <a:r>
              <a:rPr lang="zh-CN" altLang="en-US" sz="1900">
                <a:latin typeface="微软雅黑" panose="020B0503020204020204" pitchFamily="34" charset="-122"/>
                <a:ea typeface="微软雅黑" panose="020B0503020204020204" pitchFamily="34" charset="-122"/>
              </a:rPr>
              <a:t>简单指令用</a:t>
            </a:r>
            <a:r>
              <a:rPr lang="en-US" altLang="zh-CN" sz="1900">
                <a:latin typeface="微软雅黑" panose="020B0503020204020204" pitchFamily="34" charset="-122"/>
                <a:ea typeface="微软雅黑" panose="020B0503020204020204" pitchFamily="34" charset="-122"/>
              </a:rPr>
              <a:t>Hardwired Control</a:t>
            </a:r>
          </a:p>
          <a:p>
            <a:pPr lvl="1">
              <a:lnSpc>
                <a:spcPts val="2700"/>
              </a:lnSpc>
              <a:spcBef>
                <a:spcPct val="10000"/>
              </a:spcBef>
            </a:pPr>
            <a:r>
              <a:rPr lang="zh-CN" altLang="en-US" sz="1900">
                <a:latin typeface="微软雅黑" panose="020B0503020204020204" pitchFamily="34" charset="-122"/>
                <a:ea typeface="微软雅黑" panose="020B0503020204020204" pitchFamily="34" charset="-122"/>
              </a:rPr>
              <a:t>复杂指令用</a:t>
            </a:r>
            <a:r>
              <a:rPr lang="en-US" altLang="zh-CN" sz="1900">
                <a:latin typeface="微软雅黑" panose="020B0503020204020204" pitchFamily="34" charset="-122"/>
                <a:ea typeface="微软雅黑" panose="020B0503020204020204" pitchFamily="34" charset="-122"/>
              </a:rPr>
              <a:t>microcoded control</a:t>
            </a:r>
            <a:r>
              <a:rPr lang="zh-CN" altLang="en-US" sz="1900">
                <a:latin typeface="微软雅黑" panose="020B0503020204020204" pitchFamily="34" charset="-122"/>
                <a:ea typeface="微软雅黑" panose="020B0503020204020204" pitchFamily="34" charset="-122"/>
              </a:rPr>
              <a:t>，不需为复杂指令构造复杂的控制电路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6595">
                                            <p:txEl>
                                              <p:pRg st="1" end="1"/>
                                            </p:txEl>
                                          </p:spTgt>
                                        </p:tgtEl>
                                        <p:attrNameLst>
                                          <p:attrName>style.visibility</p:attrName>
                                        </p:attrNameLst>
                                      </p:cBhvr>
                                      <p:to>
                                        <p:strVal val="visible"/>
                                      </p:to>
                                    </p:set>
                                    <p:animEffect transition="in" filter="blinds(horizontal)">
                                      <p:cBhvr>
                                        <p:cTn id="7" dur="500"/>
                                        <p:tgtEl>
                                          <p:spTgt spid="3665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6595">
                                            <p:txEl>
                                              <p:pRg st="2" end="2"/>
                                            </p:txEl>
                                          </p:spTgt>
                                        </p:tgtEl>
                                        <p:attrNameLst>
                                          <p:attrName>style.visibility</p:attrName>
                                        </p:attrNameLst>
                                      </p:cBhvr>
                                      <p:to>
                                        <p:strVal val="visible"/>
                                      </p:to>
                                    </p:set>
                                    <p:animEffect transition="in" filter="blinds(horizontal)">
                                      <p:cBhvr>
                                        <p:cTn id="12" dur="500"/>
                                        <p:tgtEl>
                                          <p:spTgt spid="36659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6595">
                                            <p:txEl>
                                              <p:pRg st="3" end="3"/>
                                            </p:txEl>
                                          </p:spTgt>
                                        </p:tgtEl>
                                        <p:attrNameLst>
                                          <p:attrName>style.visibility</p:attrName>
                                        </p:attrNameLst>
                                      </p:cBhvr>
                                      <p:to>
                                        <p:strVal val="visible"/>
                                      </p:to>
                                    </p:set>
                                    <p:animEffect transition="in" filter="blinds(horizontal)">
                                      <p:cBhvr>
                                        <p:cTn id="17" dur="500"/>
                                        <p:tgtEl>
                                          <p:spTgt spid="36659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6595">
                                            <p:txEl>
                                              <p:pRg st="4" end="4"/>
                                            </p:txEl>
                                          </p:spTgt>
                                        </p:tgtEl>
                                        <p:attrNameLst>
                                          <p:attrName>style.visibility</p:attrName>
                                        </p:attrNameLst>
                                      </p:cBhvr>
                                      <p:to>
                                        <p:strVal val="visible"/>
                                      </p:to>
                                    </p:set>
                                    <p:animEffect transition="in" filter="blinds(horizontal)">
                                      <p:cBhvr>
                                        <p:cTn id="22" dur="500"/>
                                        <p:tgtEl>
                                          <p:spTgt spid="36659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66595">
                                            <p:txEl>
                                              <p:pRg st="5" end="5"/>
                                            </p:txEl>
                                          </p:spTgt>
                                        </p:tgtEl>
                                        <p:attrNameLst>
                                          <p:attrName>style.visibility</p:attrName>
                                        </p:attrNameLst>
                                      </p:cBhvr>
                                      <p:to>
                                        <p:strVal val="visible"/>
                                      </p:to>
                                    </p:set>
                                    <p:animEffect transition="in" filter="blinds(horizontal)">
                                      <p:cBhvr>
                                        <p:cTn id="27" dur="500"/>
                                        <p:tgtEl>
                                          <p:spTgt spid="366595">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66595">
                                            <p:txEl>
                                              <p:pRg st="6" end="6"/>
                                            </p:txEl>
                                          </p:spTgt>
                                        </p:tgtEl>
                                        <p:attrNameLst>
                                          <p:attrName>style.visibility</p:attrName>
                                        </p:attrNameLst>
                                      </p:cBhvr>
                                      <p:to>
                                        <p:strVal val="visible"/>
                                      </p:to>
                                    </p:set>
                                    <p:animEffect transition="in" filter="blinds(horizontal)">
                                      <p:cBhvr>
                                        <p:cTn id="30" dur="500"/>
                                        <p:tgtEl>
                                          <p:spTgt spid="366595">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66595">
                                            <p:txEl>
                                              <p:pRg st="7" end="7"/>
                                            </p:txEl>
                                          </p:spTgt>
                                        </p:tgtEl>
                                        <p:attrNameLst>
                                          <p:attrName>style.visibility</p:attrName>
                                        </p:attrNameLst>
                                      </p:cBhvr>
                                      <p:to>
                                        <p:strVal val="visible"/>
                                      </p:to>
                                    </p:set>
                                    <p:animEffect transition="in" filter="blinds(horizontal)">
                                      <p:cBhvr>
                                        <p:cTn id="35" dur="500"/>
                                        <p:tgtEl>
                                          <p:spTgt spid="366595">
                                            <p:txEl>
                                              <p:pRg st="7" end="7"/>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66595">
                                            <p:txEl>
                                              <p:pRg st="9" end="9"/>
                                            </p:txEl>
                                          </p:spTgt>
                                        </p:tgtEl>
                                        <p:attrNameLst>
                                          <p:attrName>style.visibility</p:attrName>
                                        </p:attrNameLst>
                                      </p:cBhvr>
                                      <p:to>
                                        <p:strVal val="visible"/>
                                      </p:to>
                                    </p:set>
                                    <p:animEffect transition="in" filter="blinds(horizontal)">
                                      <p:cBhvr>
                                        <p:cTn id="40" dur="500"/>
                                        <p:tgtEl>
                                          <p:spTgt spid="366595">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366595">
                                            <p:txEl>
                                              <p:pRg st="10" end="10"/>
                                            </p:txEl>
                                          </p:spTgt>
                                        </p:tgtEl>
                                        <p:attrNameLst>
                                          <p:attrName>style.visibility</p:attrName>
                                        </p:attrNameLst>
                                      </p:cBhvr>
                                      <p:to>
                                        <p:strVal val="visible"/>
                                      </p:to>
                                    </p:set>
                                    <p:animEffect transition="in" filter="blinds(horizontal)">
                                      <p:cBhvr>
                                        <p:cTn id="45" dur="500"/>
                                        <p:tgtEl>
                                          <p:spTgt spid="366595">
                                            <p:txEl>
                                              <p:pRg st="10" end="1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366595">
                                            <p:txEl>
                                              <p:pRg st="11" end="11"/>
                                            </p:txEl>
                                          </p:spTgt>
                                        </p:tgtEl>
                                        <p:attrNameLst>
                                          <p:attrName>style.visibility</p:attrName>
                                        </p:attrNameLst>
                                      </p:cBhvr>
                                      <p:to>
                                        <p:strVal val="visible"/>
                                      </p:to>
                                    </p:set>
                                    <p:animEffect transition="in" filter="blinds(horizontal)">
                                      <p:cBhvr>
                                        <p:cTn id="50" dur="500"/>
                                        <p:tgtEl>
                                          <p:spTgt spid="366595">
                                            <p:txEl>
                                              <p:pRg st="11" end="1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366595">
                                            <p:txEl>
                                              <p:pRg st="12" end="12"/>
                                            </p:txEl>
                                          </p:spTgt>
                                        </p:tgtEl>
                                        <p:attrNameLst>
                                          <p:attrName>style.visibility</p:attrName>
                                        </p:attrNameLst>
                                      </p:cBhvr>
                                      <p:to>
                                        <p:strVal val="visible"/>
                                      </p:to>
                                    </p:set>
                                    <p:animEffect transition="in" filter="blinds(horizontal)">
                                      <p:cBhvr>
                                        <p:cTn id="55" dur="500"/>
                                        <p:tgtEl>
                                          <p:spTgt spid="366595">
                                            <p:txEl>
                                              <p:pRg st="12" end="12"/>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366595">
                                            <p:txEl>
                                              <p:pRg st="13" end="13"/>
                                            </p:txEl>
                                          </p:spTgt>
                                        </p:tgtEl>
                                        <p:attrNameLst>
                                          <p:attrName>style.visibility</p:attrName>
                                        </p:attrNameLst>
                                      </p:cBhvr>
                                      <p:to>
                                        <p:strVal val="visible"/>
                                      </p:to>
                                    </p:set>
                                    <p:animEffect transition="in" filter="blinds(horizontal)">
                                      <p:cBhvr>
                                        <p:cTn id="60" dur="500"/>
                                        <p:tgtEl>
                                          <p:spTgt spid="36659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a:extLst>
              <a:ext uri="{FF2B5EF4-FFF2-40B4-BE49-F238E27FC236}">
                <a16:creationId xmlns:a16="http://schemas.microsoft.com/office/drawing/2014/main" id="{D870C897-3F6C-182D-A51E-6C9D17379C3D}"/>
              </a:ext>
            </a:extLst>
          </p:cNvPr>
          <p:cNvSpPr>
            <a:spLocks noGrp="1" noChangeArrowheads="1"/>
          </p:cNvSpPr>
          <p:nvPr>
            <p:ph type="title"/>
          </p:nvPr>
        </p:nvSpPr>
        <p:spPr/>
        <p:txBody>
          <a:bodyPr/>
          <a:lstStyle/>
          <a:p>
            <a:r>
              <a:rPr lang="zh-CN" altLang="en-US">
                <a:ea typeface="宋体" panose="02010600030101010101" pitchFamily="2" charset="-122"/>
              </a:rPr>
              <a:t>前四讲总结</a:t>
            </a:r>
            <a:r>
              <a:rPr lang="en-US" altLang="zh-CN">
                <a:ea typeface="宋体" panose="02010600030101010101" pitchFamily="2" charset="-122"/>
              </a:rPr>
              <a:t>1</a:t>
            </a:r>
          </a:p>
        </p:txBody>
      </p:sp>
      <p:sp>
        <p:nvSpPr>
          <p:cNvPr id="358403" name="Rectangle 3">
            <a:extLst>
              <a:ext uri="{FF2B5EF4-FFF2-40B4-BE49-F238E27FC236}">
                <a16:creationId xmlns:a16="http://schemas.microsoft.com/office/drawing/2014/main" id="{5E7BF974-116E-FDCD-B3A4-41A572FC8AD2}"/>
              </a:ext>
            </a:extLst>
          </p:cNvPr>
          <p:cNvSpPr>
            <a:spLocks noGrp="1" noChangeArrowheads="1"/>
          </p:cNvSpPr>
          <p:nvPr>
            <p:ph idx="1"/>
          </p:nvPr>
        </p:nvSpPr>
        <p:spPr>
          <a:xfrm>
            <a:off x="152400" y="698500"/>
            <a:ext cx="8788400" cy="5410200"/>
          </a:xfrm>
        </p:spPr>
        <p:txBody>
          <a:bodyPr/>
          <a:lstStyle/>
          <a:p>
            <a:pPr marL="342900" indent="-342900">
              <a:lnSpc>
                <a:spcPct val="120000"/>
              </a:lnSpc>
              <a:spcBef>
                <a:spcPct val="20000"/>
              </a:spcBef>
            </a:pPr>
            <a:r>
              <a:rPr lang="en-US" altLang="zh-CN" sz="1900">
                <a:latin typeface="微软雅黑" panose="020B0503020204020204" pitchFamily="34" charset="-122"/>
                <a:ea typeface="微软雅黑" panose="020B0503020204020204" pitchFamily="34" charset="-122"/>
              </a:rPr>
              <a:t>CPU</a:t>
            </a:r>
            <a:r>
              <a:rPr lang="zh-CN" altLang="en-US" sz="1900">
                <a:latin typeface="微软雅黑" panose="020B0503020204020204" pitchFamily="34" charset="-122"/>
                <a:ea typeface="微软雅黑" panose="020B0503020204020204" pitchFamily="34" charset="-122"/>
              </a:rPr>
              <a:t>的主要功能</a:t>
            </a:r>
          </a:p>
          <a:p>
            <a:pPr marL="838200" lvl="1" indent="-342900">
              <a:lnSpc>
                <a:spcPct val="120000"/>
              </a:lnSpc>
              <a:spcBef>
                <a:spcPct val="20000"/>
              </a:spcBef>
            </a:pPr>
            <a:r>
              <a:rPr lang="zh-CN" altLang="en-US" sz="1900">
                <a:latin typeface="微软雅黑" panose="020B0503020204020204" pitchFamily="34" charset="-122"/>
                <a:ea typeface="微软雅黑" panose="020B0503020204020204" pitchFamily="34" charset="-122"/>
              </a:rPr>
              <a:t>周而复始执行指令</a:t>
            </a:r>
          </a:p>
          <a:p>
            <a:pPr marL="838200" lvl="1" indent="-342900">
              <a:lnSpc>
                <a:spcPct val="120000"/>
              </a:lnSpc>
              <a:spcBef>
                <a:spcPct val="20000"/>
              </a:spcBef>
            </a:pPr>
            <a:r>
              <a:rPr lang="zh-CN" altLang="en-US" sz="1900">
                <a:latin typeface="微软雅黑" panose="020B0503020204020204" pitchFamily="34" charset="-122"/>
                <a:ea typeface="微软雅黑" panose="020B0503020204020204" pitchFamily="34" charset="-122"/>
              </a:rPr>
              <a:t>执行指令过程中，若发现异常情况，则转异常处理</a:t>
            </a:r>
          </a:p>
          <a:p>
            <a:pPr marL="838200" lvl="1" indent="-342900">
              <a:lnSpc>
                <a:spcPct val="120000"/>
              </a:lnSpc>
              <a:spcBef>
                <a:spcPct val="20000"/>
              </a:spcBef>
            </a:pPr>
            <a:r>
              <a:rPr lang="zh-CN" altLang="en-US" sz="1900">
                <a:latin typeface="微软雅黑" panose="020B0503020204020204" pitchFamily="34" charset="-122"/>
                <a:ea typeface="微软雅黑" panose="020B0503020204020204" pitchFamily="34" charset="-122"/>
              </a:rPr>
              <a:t>每个指令结束，查询有没有中断请求，有则响应中断</a:t>
            </a:r>
          </a:p>
          <a:p>
            <a:pPr marL="342900" indent="-342900">
              <a:lnSpc>
                <a:spcPct val="120000"/>
              </a:lnSpc>
              <a:spcBef>
                <a:spcPct val="20000"/>
              </a:spcBef>
            </a:pPr>
            <a:r>
              <a:rPr lang="en-US" altLang="zh-CN" sz="1900">
                <a:latin typeface="微软雅黑" panose="020B0503020204020204" pitchFamily="34" charset="-122"/>
                <a:ea typeface="微软雅黑" panose="020B0503020204020204" pitchFamily="34" charset="-122"/>
              </a:rPr>
              <a:t>CPU</a:t>
            </a:r>
            <a:r>
              <a:rPr lang="zh-CN" altLang="en-US" sz="1900">
                <a:latin typeface="微软雅黑" panose="020B0503020204020204" pitchFamily="34" charset="-122"/>
                <a:ea typeface="微软雅黑" panose="020B0503020204020204" pitchFamily="34" charset="-122"/>
              </a:rPr>
              <a:t>的内部结构</a:t>
            </a:r>
          </a:p>
          <a:p>
            <a:pPr marL="838200" lvl="1" indent="-342900">
              <a:lnSpc>
                <a:spcPct val="120000"/>
              </a:lnSpc>
              <a:spcBef>
                <a:spcPct val="20000"/>
              </a:spcBef>
            </a:pPr>
            <a:r>
              <a:rPr lang="zh-CN" altLang="en-US" sz="1900">
                <a:latin typeface="微软雅黑" panose="020B0503020204020204" pitchFamily="34" charset="-122"/>
                <a:ea typeface="微软雅黑" panose="020B0503020204020204" pitchFamily="34" charset="-122"/>
              </a:rPr>
              <a:t>由数据通路</a:t>
            </a:r>
            <a:r>
              <a:rPr lang="en-US" altLang="zh-CN" sz="1900">
                <a:latin typeface="微软雅黑" panose="020B0503020204020204" pitchFamily="34" charset="-122"/>
                <a:ea typeface="微软雅黑" panose="020B0503020204020204" pitchFamily="34" charset="-122"/>
              </a:rPr>
              <a:t>(Datapath)</a:t>
            </a:r>
            <a:r>
              <a:rPr lang="zh-CN" altLang="en-US" sz="1900">
                <a:latin typeface="微软雅黑" panose="020B0503020204020204" pitchFamily="34" charset="-122"/>
                <a:ea typeface="微软雅黑" panose="020B0503020204020204" pitchFamily="34" charset="-122"/>
              </a:rPr>
              <a:t>和控制单元</a:t>
            </a:r>
            <a:r>
              <a:rPr lang="en-US" altLang="zh-CN" sz="1900">
                <a:latin typeface="微软雅黑" panose="020B0503020204020204" pitchFamily="34" charset="-122"/>
                <a:ea typeface="微软雅黑" panose="020B0503020204020204" pitchFamily="34" charset="-122"/>
              </a:rPr>
              <a:t>(Control unit)</a:t>
            </a:r>
            <a:r>
              <a:rPr lang="zh-CN" altLang="en-US" sz="1900">
                <a:latin typeface="微软雅黑" panose="020B0503020204020204" pitchFamily="34" charset="-122"/>
                <a:ea typeface="微软雅黑" panose="020B0503020204020204" pitchFamily="34" charset="-122"/>
              </a:rPr>
              <a:t>组成</a:t>
            </a:r>
          </a:p>
          <a:p>
            <a:pPr lvl="2">
              <a:lnSpc>
                <a:spcPct val="120000"/>
              </a:lnSpc>
              <a:spcBef>
                <a:spcPct val="20000"/>
              </a:spcBef>
            </a:pPr>
            <a:r>
              <a:rPr lang="zh-CN" altLang="en-US" sz="1900">
                <a:latin typeface="微软雅黑" panose="020B0503020204020204" pitchFamily="34" charset="-122"/>
                <a:ea typeface="微软雅黑" panose="020B0503020204020204" pitchFamily="34" charset="-122"/>
              </a:rPr>
              <a:t>数据通路中包含组合逻辑单元和存储信息的状态单元</a:t>
            </a:r>
          </a:p>
          <a:p>
            <a:pPr marL="1752600" lvl="3" indent="-381000">
              <a:lnSpc>
                <a:spcPct val="120000"/>
              </a:lnSpc>
              <a:buFont typeface="Wingdings" panose="05000000000000000000" pitchFamily="2" charset="2"/>
              <a:buChar char="·"/>
            </a:pPr>
            <a:r>
              <a:rPr lang="zh-CN" altLang="en-US" sz="1900" b="1">
                <a:solidFill>
                  <a:srgbClr val="1E7C34"/>
                </a:solidFill>
                <a:latin typeface="微软雅黑" panose="020B0503020204020204" pitchFamily="34" charset="-122"/>
                <a:ea typeface="微软雅黑" panose="020B0503020204020204" pitchFamily="34" charset="-122"/>
              </a:rPr>
              <a:t>组合逻辑单元用于对数据进行处理，如：加法器、运算器</a:t>
            </a:r>
            <a:r>
              <a:rPr lang="en-US" altLang="zh-CN" sz="1900" b="1">
                <a:solidFill>
                  <a:srgbClr val="1E7C34"/>
                </a:solidFill>
                <a:latin typeface="微软雅黑" panose="020B0503020204020204" pitchFamily="34" charset="-122"/>
                <a:ea typeface="微软雅黑" panose="020B0503020204020204" pitchFamily="34" charset="-122"/>
              </a:rPr>
              <a:t>ALU</a:t>
            </a:r>
            <a:r>
              <a:rPr lang="zh-CN" altLang="en-US" sz="1900" b="1">
                <a:solidFill>
                  <a:srgbClr val="1E7C34"/>
                </a:solidFill>
                <a:latin typeface="微软雅黑" panose="020B0503020204020204" pitchFamily="34" charset="-122"/>
                <a:ea typeface="微软雅黑" panose="020B0503020204020204" pitchFamily="34" charset="-122"/>
              </a:rPr>
              <a:t>、扩展器（</a:t>
            </a:r>
            <a:r>
              <a:rPr lang="en-US" altLang="zh-CN" sz="1900" b="1">
                <a:solidFill>
                  <a:srgbClr val="1E7C34"/>
                </a:solidFill>
                <a:latin typeface="微软雅黑" panose="020B0503020204020204" pitchFamily="34" charset="-122"/>
                <a:ea typeface="微软雅黑" panose="020B0503020204020204" pitchFamily="34" charset="-122"/>
              </a:rPr>
              <a:t>0</a:t>
            </a:r>
            <a:r>
              <a:rPr lang="zh-CN" altLang="en-US" sz="1900" b="1">
                <a:solidFill>
                  <a:srgbClr val="1E7C34"/>
                </a:solidFill>
                <a:latin typeface="微软雅黑" panose="020B0503020204020204" pitchFamily="34" charset="-122"/>
                <a:ea typeface="微软雅黑" panose="020B0503020204020204" pitchFamily="34" charset="-122"/>
              </a:rPr>
              <a:t>扩展或符号扩展）、多路选择器、以及状态单元的读操作线路等。</a:t>
            </a:r>
          </a:p>
          <a:p>
            <a:pPr marL="1752600" lvl="3" indent="-381000">
              <a:lnSpc>
                <a:spcPct val="120000"/>
              </a:lnSpc>
              <a:buFont typeface="Wingdings" panose="05000000000000000000" pitchFamily="2" charset="2"/>
              <a:buChar char="·"/>
            </a:pPr>
            <a:r>
              <a:rPr lang="zh-CN" altLang="en-US" sz="1900" b="1">
                <a:solidFill>
                  <a:srgbClr val="1E7C34"/>
                </a:solidFill>
                <a:latin typeface="微软雅黑" panose="020B0503020204020204" pitchFamily="34" charset="-122"/>
                <a:ea typeface="微软雅黑" panose="020B0503020204020204" pitchFamily="34" charset="-122"/>
              </a:rPr>
              <a:t>状态单元包括触发器、寄存器、寄存器堆、数据</a:t>
            </a:r>
            <a:r>
              <a:rPr lang="en-US" altLang="zh-CN" sz="1900" b="1">
                <a:solidFill>
                  <a:srgbClr val="1E7C34"/>
                </a:solidFill>
                <a:latin typeface="微软雅黑" panose="020B0503020204020204" pitchFamily="34" charset="-122"/>
                <a:ea typeface="微软雅黑" panose="020B0503020204020204" pitchFamily="34" charset="-122"/>
              </a:rPr>
              <a:t>/</a:t>
            </a:r>
            <a:r>
              <a:rPr lang="zh-CN" altLang="en-US" sz="1900" b="1">
                <a:solidFill>
                  <a:srgbClr val="1E7C34"/>
                </a:solidFill>
                <a:latin typeface="微软雅黑" panose="020B0503020204020204" pitchFamily="34" charset="-122"/>
                <a:ea typeface="微软雅黑" panose="020B0503020204020204" pitchFamily="34" charset="-122"/>
              </a:rPr>
              <a:t>指令存储器等，用于对指令执行的中间状态或最终结果进行保存。</a:t>
            </a:r>
          </a:p>
          <a:p>
            <a:pPr lvl="2">
              <a:lnSpc>
                <a:spcPct val="120000"/>
              </a:lnSpc>
              <a:spcBef>
                <a:spcPct val="20000"/>
              </a:spcBef>
            </a:pPr>
            <a:r>
              <a:rPr lang="zh-CN" altLang="en-US" sz="1900">
                <a:latin typeface="微软雅黑" panose="020B0503020204020204" pitchFamily="34" charset="-122"/>
                <a:ea typeface="微软雅黑" panose="020B0503020204020204" pitchFamily="34" charset="-122"/>
              </a:rPr>
              <a:t>控制单元对指令进行译码，与指令执行得到的条件码或当前机器的状态、时序信号（时钟）等组合，生成对数据通路进行控制的控制信号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03">
                                            <p:txEl>
                                              <p:pRg st="1" end="1"/>
                                            </p:txEl>
                                          </p:spTgt>
                                        </p:tgtEl>
                                        <p:attrNameLst>
                                          <p:attrName>style.visibility</p:attrName>
                                        </p:attrNameLst>
                                      </p:cBhvr>
                                      <p:to>
                                        <p:strVal val="visible"/>
                                      </p:to>
                                    </p:set>
                                    <p:animEffect transition="in" filter="blinds(horizontal)">
                                      <p:cBhvr>
                                        <p:cTn id="7" dur="500"/>
                                        <p:tgtEl>
                                          <p:spTgt spid="3584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8403">
                                            <p:txEl>
                                              <p:pRg st="2" end="2"/>
                                            </p:txEl>
                                          </p:spTgt>
                                        </p:tgtEl>
                                        <p:attrNameLst>
                                          <p:attrName>style.visibility</p:attrName>
                                        </p:attrNameLst>
                                      </p:cBhvr>
                                      <p:to>
                                        <p:strVal val="visible"/>
                                      </p:to>
                                    </p:set>
                                    <p:animEffect transition="in" filter="blinds(horizontal)">
                                      <p:cBhvr>
                                        <p:cTn id="12" dur="500"/>
                                        <p:tgtEl>
                                          <p:spTgt spid="35840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8403">
                                            <p:txEl>
                                              <p:pRg st="3" end="3"/>
                                            </p:txEl>
                                          </p:spTgt>
                                        </p:tgtEl>
                                        <p:attrNameLst>
                                          <p:attrName>style.visibility</p:attrName>
                                        </p:attrNameLst>
                                      </p:cBhvr>
                                      <p:to>
                                        <p:strVal val="visible"/>
                                      </p:to>
                                    </p:set>
                                    <p:animEffect transition="in" filter="blinds(horizontal)">
                                      <p:cBhvr>
                                        <p:cTn id="17" dur="500"/>
                                        <p:tgtEl>
                                          <p:spTgt spid="35840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8403">
                                            <p:txEl>
                                              <p:pRg st="5" end="5"/>
                                            </p:txEl>
                                          </p:spTgt>
                                        </p:tgtEl>
                                        <p:attrNameLst>
                                          <p:attrName>style.visibility</p:attrName>
                                        </p:attrNameLst>
                                      </p:cBhvr>
                                      <p:to>
                                        <p:strVal val="visible"/>
                                      </p:to>
                                    </p:set>
                                    <p:animEffect transition="in" filter="blinds(horizontal)">
                                      <p:cBhvr>
                                        <p:cTn id="22" dur="500"/>
                                        <p:tgtEl>
                                          <p:spTgt spid="35840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58403">
                                            <p:txEl>
                                              <p:pRg st="6" end="6"/>
                                            </p:txEl>
                                          </p:spTgt>
                                        </p:tgtEl>
                                        <p:attrNameLst>
                                          <p:attrName>style.visibility</p:attrName>
                                        </p:attrNameLst>
                                      </p:cBhvr>
                                      <p:to>
                                        <p:strVal val="visible"/>
                                      </p:to>
                                    </p:set>
                                    <p:animEffect transition="in" filter="blinds(horizontal)">
                                      <p:cBhvr>
                                        <p:cTn id="27" dur="500"/>
                                        <p:tgtEl>
                                          <p:spTgt spid="35840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58403">
                                            <p:txEl>
                                              <p:pRg st="7" end="7"/>
                                            </p:txEl>
                                          </p:spTgt>
                                        </p:tgtEl>
                                        <p:attrNameLst>
                                          <p:attrName>style.visibility</p:attrName>
                                        </p:attrNameLst>
                                      </p:cBhvr>
                                      <p:to>
                                        <p:strVal val="visible"/>
                                      </p:to>
                                    </p:set>
                                    <p:animEffect transition="in" filter="blinds(horizontal)">
                                      <p:cBhvr>
                                        <p:cTn id="32" dur="500"/>
                                        <p:tgtEl>
                                          <p:spTgt spid="358403">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58403">
                                            <p:txEl>
                                              <p:pRg st="8" end="8"/>
                                            </p:txEl>
                                          </p:spTgt>
                                        </p:tgtEl>
                                        <p:attrNameLst>
                                          <p:attrName>style.visibility</p:attrName>
                                        </p:attrNameLst>
                                      </p:cBhvr>
                                      <p:to>
                                        <p:strVal val="visible"/>
                                      </p:to>
                                    </p:set>
                                    <p:animEffect transition="in" filter="blinds(horizontal)">
                                      <p:cBhvr>
                                        <p:cTn id="37" dur="500"/>
                                        <p:tgtEl>
                                          <p:spTgt spid="358403">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58403">
                                            <p:txEl>
                                              <p:pRg st="9" end="9"/>
                                            </p:txEl>
                                          </p:spTgt>
                                        </p:tgtEl>
                                        <p:attrNameLst>
                                          <p:attrName>style.visibility</p:attrName>
                                        </p:attrNameLst>
                                      </p:cBhvr>
                                      <p:to>
                                        <p:strVal val="visible"/>
                                      </p:to>
                                    </p:set>
                                    <p:animEffect transition="in" filter="blinds(horizontal)">
                                      <p:cBhvr>
                                        <p:cTn id="42" dur="500"/>
                                        <p:tgtEl>
                                          <p:spTgt spid="3584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2">
            <a:extLst>
              <a:ext uri="{FF2B5EF4-FFF2-40B4-BE49-F238E27FC236}">
                <a16:creationId xmlns:a16="http://schemas.microsoft.com/office/drawing/2014/main" id="{40C823CA-E437-A2C2-E36D-A51D65C0E6CF}"/>
              </a:ext>
            </a:extLst>
          </p:cNvPr>
          <p:cNvSpPr>
            <a:spLocks noGrp="1" noChangeArrowheads="1"/>
          </p:cNvSpPr>
          <p:nvPr>
            <p:ph type="title"/>
          </p:nvPr>
        </p:nvSpPr>
        <p:spPr/>
        <p:txBody>
          <a:bodyPr/>
          <a:lstStyle/>
          <a:p>
            <a:r>
              <a:rPr lang="zh-CN" altLang="en-US">
                <a:ea typeface="宋体" panose="02010600030101010101" pitchFamily="2" charset="-122"/>
              </a:rPr>
              <a:t>前四讲总结</a:t>
            </a:r>
            <a:r>
              <a:rPr lang="en-US" altLang="zh-CN">
                <a:ea typeface="宋体" panose="02010600030101010101" pitchFamily="2" charset="-122"/>
              </a:rPr>
              <a:t>2</a:t>
            </a:r>
          </a:p>
        </p:txBody>
      </p:sp>
      <p:sp>
        <p:nvSpPr>
          <p:cNvPr id="362499" name="Rectangle 3">
            <a:extLst>
              <a:ext uri="{FF2B5EF4-FFF2-40B4-BE49-F238E27FC236}">
                <a16:creationId xmlns:a16="http://schemas.microsoft.com/office/drawing/2014/main" id="{2AFFD4D1-A1A7-DE15-336F-6F7D1A173108}"/>
              </a:ext>
            </a:extLst>
          </p:cNvPr>
          <p:cNvSpPr>
            <a:spLocks noGrp="1" noChangeArrowheads="1"/>
          </p:cNvSpPr>
          <p:nvPr>
            <p:ph idx="1"/>
          </p:nvPr>
        </p:nvSpPr>
        <p:spPr>
          <a:xfrm>
            <a:off x="201613" y="649288"/>
            <a:ext cx="8677275" cy="5840412"/>
          </a:xfrm>
        </p:spPr>
        <p:txBody>
          <a:bodyPr/>
          <a:lstStyle/>
          <a:p>
            <a:r>
              <a:rPr lang="en-US" altLang="zh-CN" sz="1900">
                <a:latin typeface="微软雅黑" panose="020B0503020204020204" pitchFamily="34" charset="-122"/>
                <a:ea typeface="微软雅黑" panose="020B0503020204020204" pitchFamily="34" charset="-122"/>
              </a:rPr>
              <a:t>CPU</a:t>
            </a:r>
            <a:r>
              <a:rPr lang="zh-CN" altLang="en-US" sz="1900">
                <a:latin typeface="微软雅黑" panose="020B0503020204020204" pitchFamily="34" charset="-122"/>
                <a:ea typeface="微软雅黑" panose="020B0503020204020204" pitchFamily="34" charset="-122"/>
              </a:rPr>
              <a:t>中的寄存器</a:t>
            </a:r>
          </a:p>
          <a:p>
            <a:pPr lvl="1">
              <a:spcBef>
                <a:spcPct val="20000"/>
              </a:spcBef>
            </a:pPr>
            <a:r>
              <a:rPr lang="zh-CN" altLang="en-US" sz="1900">
                <a:latin typeface="微软雅黑" panose="020B0503020204020204" pitchFamily="34" charset="-122"/>
                <a:ea typeface="微软雅黑" panose="020B0503020204020204" pitchFamily="34" charset="-122"/>
              </a:rPr>
              <a:t>用户可见寄存器（用户可使用）</a:t>
            </a:r>
          </a:p>
          <a:p>
            <a:pPr lvl="2">
              <a:spcBef>
                <a:spcPct val="20000"/>
              </a:spcBef>
            </a:pPr>
            <a:r>
              <a:rPr lang="zh-CN" altLang="en-US" sz="1900">
                <a:latin typeface="微软雅黑" panose="020B0503020204020204" pitchFamily="34" charset="-122"/>
                <a:ea typeface="微软雅黑" panose="020B0503020204020204" pitchFamily="34" charset="-122"/>
              </a:rPr>
              <a:t>通用寄存器：</a:t>
            </a:r>
            <a:r>
              <a:rPr lang="zh-CN" altLang="en-US" sz="1900">
                <a:solidFill>
                  <a:srgbClr val="1E7C34"/>
                </a:solidFill>
                <a:latin typeface="微软雅黑" panose="020B0503020204020204" pitchFamily="34" charset="-122"/>
                <a:ea typeface="微软雅黑" panose="020B0503020204020204" pitchFamily="34" charset="-122"/>
              </a:rPr>
              <a:t>用来存放地址或数据，需在指令中明显给出</a:t>
            </a:r>
          </a:p>
          <a:p>
            <a:pPr lvl="2">
              <a:spcBef>
                <a:spcPct val="20000"/>
              </a:spcBef>
            </a:pPr>
            <a:r>
              <a:rPr lang="zh-CN" altLang="en-US" sz="1900">
                <a:latin typeface="微软雅黑" panose="020B0503020204020204" pitchFamily="34" charset="-122"/>
                <a:ea typeface="微软雅黑" panose="020B0503020204020204" pitchFamily="34" charset="-122"/>
              </a:rPr>
              <a:t>专用寄存器：</a:t>
            </a:r>
            <a:r>
              <a:rPr lang="zh-CN" altLang="en-US" sz="1900">
                <a:solidFill>
                  <a:srgbClr val="1E7C34"/>
                </a:solidFill>
                <a:latin typeface="微软雅黑" panose="020B0503020204020204" pitchFamily="34" charset="-122"/>
                <a:ea typeface="微软雅黑" panose="020B0503020204020204" pitchFamily="34" charset="-122"/>
              </a:rPr>
              <a:t>用来存放特定的地址或数据，无需在指令中明显给出</a:t>
            </a:r>
          </a:p>
          <a:p>
            <a:pPr lvl="2">
              <a:spcBef>
                <a:spcPct val="20000"/>
              </a:spcBef>
            </a:pPr>
            <a:r>
              <a:rPr lang="zh-CN" altLang="en-US" sz="1900">
                <a:latin typeface="微软雅黑" panose="020B0503020204020204" pitchFamily="34" charset="-122"/>
                <a:ea typeface="微软雅黑" panose="020B0503020204020204" pitchFamily="34" charset="-122"/>
              </a:rPr>
              <a:t>数据寄存器：</a:t>
            </a:r>
            <a:r>
              <a:rPr lang="zh-CN" altLang="en-US" sz="1900">
                <a:solidFill>
                  <a:srgbClr val="1E7C34"/>
                </a:solidFill>
                <a:latin typeface="微软雅黑" panose="020B0503020204020204" pitchFamily="34" charset="-122"/>
                <a:ea typeface="微软雅黑" panose="020B0503020204020204" pitchFamily="34" charset="-122"/>
              </a:rPr>
              <a:t>专用于保存数据，可以是通用或专用寄存器</a:t>
            </a:r>
            <a:endParaRPr lang="en-US" altLang="zh-CN" sz="1900">
              <a:solidFill>
                <a:srgbClr val="1E7C34"/>
              </a:solidFill>
              <a:latin typeface="微软雅黑" panose="020B0503020204020204" pitchFamily="34" charset="-122"/>
              <a:ea typeface="微软雅黑" panose="020B0503020204020204" pitchFamily="34" charset="-122"/>
            </a:endParaRPr>
          </a:p>
          <a:p>
            <a:pPr lvl="2">
              <a:spcBef>
                <a:spcPct val="20000"/>
              </a:spcBef>
            </a:pPr>
            <a:r>
              <a:rPr lang="zh-CN" altLang="en-US" sz="1900">
                <a:latin typeface="微软雅黑" panose="020B0503020204020204" pitchFamily="34" charset="-122"/>
                <a:ea typeface="微软雅黑" panose="020B0503020204020204" pitchFamily="34" charset="-122"/>
              </a:rPr>
              <a:t>地址寄存器：</a:t>
            </a:r>
            <a:r>
              <a:rPr lang="zh-CN" altLang="en-US" sz="1900">
                <a:solidFill>
                  <a:srgbClr val="1E7C34"/>
                </a:solidFill>
                <a:latin typeface="微软雅黑" panose="020B0503020204020204" pitchFamily="34" charset="-122"/>
                <a:ea typeface="微软雅黑" panose="020B0503020204020204" pitchFamily="34" charset="-122"/>
              </a:rPr>
              <a:t>专用于保存地址，可以是通用或专用寄存器。如：段指针、变址器、基址器、堆栈指针、栈帧指针等。</a:t>
            </a:r>
          </a:p>
          <a:p>
            <a:pPr lvl="2">
              <a:spcBef>
                <a:spcPct val="20000"/>
              </a:spcBef>
            </a:pPr>
            <a:r>
              <a:rPr lang="zh-CN" altLang="en-US" sz="1900">
                <a:latin typeface="微软雅黑" panose="020B0503020204020204" pitchFamily="34" charset="-122"/>
                <a:ea typeface="微软雅黑" panose="020B0503020204020204" pitchFamily="34" charset="-122"/>
              </a:rPr>
              <a:t>标志</a:t>
            </a:r>
            <a:r>
              <a:rPr lang="en-US" altLang="zh-CN" sz="1900">
                <a:latin typeface="微软雅黑" panose="020B0503020204020204" pitchFamily="34" charset="-122"/>
                <a:ea typeface="微软雅黑" panose="020B0503020204020204" pitchFamily="34" charset="-122"/>
              </a:rPr>
              <a:t>(</a:t>
            </a:r>
            <a:r>
              <a:rPr lang="zh-CN" altLang="en-US" sz="1900">
                <a:latin typeface="微软雅黑" panose="020B0503020204020204" pitchFamily="34" charset="-122"/>
                <a:ea typeface="微软雅黑" panose="020B0503020204020204" pitchFamily="34" charset="-122"/>
              </a:rPr>
              <a:t>条件码</a:t>
            </a:r>
            <a:r>
              <a:rPr lang="en-US" altLang="zh-CN" sz="1900">
                <a:latin typeface="微软雅黑" panose="020B0503020204020204" pitchFamily="34" charset="-122"/>
                <a:ea typeface="微软雅黑" panose="020B0503020204020204" pitchFamily="34" charset="-122"/>
              </a:rPr>
              <a:t>)</a:t>
            </a:r>
            <a:r>
              <a:rPr lang="zh-CN" altLang="en-US" sz="1900">
                <a:latin typeface="微软雅黑" panose="020B0503020204020204" pitchFamily="34" charset="-122"/>
                <a:ea typeface="微软雅黑" panose="020B0503020204020204" pitchFamily="34" charset="-122"/>
              </a:rPr>
              <a:t>寄存器、程序计数器</a:t>
            </a:r>
            <a:r>
              <a:rPr lang="en-US" altLang="zh-CN" sz="1900">
                <a:latin typeface="微软雅黑" panose="020B0503020204020204" pitchFamily="34" charset="-122"/>
                <a:ea typeface="微软雅黑" panose="020B0503020204020204" pitchFamily="34" charset="-122"/>
              </a:rPr>
              <a:t>PC</a:t>
            </a:r>
            <a:r>
              <a:rPr lang="zh-CN" altLang="en-US" sz="1900">
                <a:latin typeface="微软雅黑" panose="020B0503020204020204" pitchFamily="34" charset="-122"/>
                <a:ea typeface="微软雅黑" panose="020B0503020204020204" pitchFamily="34" charset="-122"/>
              </a:rPr>
              <a:t>：</a:t>
            </a:r>
            <a:r>
              <a:rPr lang="zh-CN" altLang="en-US" sz="1900">
                <a:solidFill>
                  <a:srgbClr val="1E7C34"/>
                </a:solidFill>
                <a:latin typeface="微软雅黑" panose="020B0503020204020204" pitchFamily="34" charset="-122"/>
                <a:ea typeface="微软雅黑" panose="020B0503020204020204" pitchFamily="34" charset="-122"/>
              </a:rPr>
              <a:t>部分可见。由</a:t>
            </a:r>
            <a:r>
              <a:rPr lang="en-US" altLang="zh-CN" sz="1900">
                <a:solidFill>
                  <a:srgbClr val="1E7C34"/>
                </a:solidFill>
                <a:latin typeface="微软雅黑" panose="020B0503020204020204" pitchFamily="34" charset="-122"/>
                <a:ea typeface="微软雅黑" panose="020B0503020204020204" pitchFamily="34" charset="-122"/>
              </a:rPr>
              <a:t>CPU</a:t>
            </a:r>
            <a:r>
              <a:rPr lang="zh-CN" altLang="en-US" sz="1900">
                <a:solidFill>
                  <a:srgbClr val="1E7C34"/>
                </a:solidFill>
                <a:latin typeface="微软雅黑" panose="020B0503020204020204" pitchFamily="34" charset="-122"/>
                <a:ea typeface="微软雅黑" panose="020B0503020204020204" pitchFamily="34" charset="-122"/>
              </a:rPr>
              <a:t>根据指令执行结果设定，只能以隐含方式读出其中若干位，用户程序（非内核程序）不能改变</a:t>
            </a:r>
          </a:p>
          <a:p>
            <a:pPr lvl="1">
              <a:spcBef>
                <a:spcPct val="20000"/>
              </a:spcBef>
            </a:pPr>
            <a:r>
              <a:rPr lang="zh-CN" altLang="en-US" sz="1900">
                <a:latin typeface="微软雅黑" panose="020B0503020204020204" pitchFamily="34" charset="-122"/>
                <a:ea typeface="微软雅黑" panose="020B0503020204020204" pitchFamily="34" charset="-122"/>
              </a:rPr>
              <a:t>控制和状态寄存器（用户不可使用）</a:t>
            </a:r>
          </a:p>
          <a:p>
            <a:pPr lvl="2">
              <a:spcBef>
                <a:spcPct val="20000"/>
              </a:spcBef>
            </a:pPr>
            <a:r>
              <a:rPr lang="zh-CN" altLang="en-US" sz="1900">
                <a:latin typeface="微软雅黑" panose="020B0503020204020204" pitchFamily="34" charset="-122"/>
                <a:ea typeface="微软雅黑" panose="020B0503020204020204" pitchFamily="34" charset="-122"/>
              </a:rPr>
              <a:t>指令寄存器</a:t>
            </a:r>
            <a:r>
              <a:rPr lang="en-US" altLang="zh-CN" sz="1900">
                <a:latin typeface="微软雅黑" panose="020B0503020204020204" pitchFamily="34" charset="-122"/>
                <a:ea typeface="微软雅黑" panose="020B0503020204020204" pitchFamily="34" charset="-122"/>
              </a:rPr>
              <a:t>IR </a:t>
            </a:r>
          </a:p>
          <a:p>
            <a:pPr lvl="2">
              <a:spcBef>
                <a:spcPct val="20000"/>
              </a:spcBef>
            </a:pPr>
            <a:r>
              <a:rPr lang="zh-CN" altLang="en-US" sz="1900">
                <a:latin typeface="微软雅黑" panose="020B0503020204020204" pitchFamily="34" charset="-122"/>
                <a:ea typeface="微软雅黑" panose="020B0503020204020204" pitchFamily="34" charset="-122"/>
              </a:rPr>
              <a:t>存储器地址寄存器</a:t>
            </a:r>
            <a:r>
              <a:rPr lang="en-US" altLang="zh-CN" sz="1900">
                <a:latin typeface="微软雅黑" panose="020B0503020204020204" pitchFamily="34" charset="-122"/>
                <a:ea typeface="微软雅黑" panose="020B0503020204020204" pitchFamily="34" charset="-122"/>
              </a:rPr>
              <a:t>MAR</a:t>
            </a:r>
          </a:p>
          <a:p>
            <a:pPr lvl="2">
              <a:spcBef>
                <a:spcPct val="20000"/>
              </a:spcBef>
            </a:pPr>
            <a:r>
              <a:rPr lang="zh-CN" altLang="en-US" sz="1900">
                <a:latin typeface="微软雅黑" panose="020B0503020204020204" pitchFamily="34" charset="-122"/>
                <a:ea typeface="微软雅黑" panose="020B0503020204020204" pitchFamily="34" charset="-122"/>
              </a:rPr>
              <a:t>存储器缓冲</a:t>
            </a:r>
            <a:r>
              <a:rPr lang="en-US" altLang="zh-CN" sz="1900">
                <a:latin typeface="微软雅黑" panose="020B0503020204020204" pitchFamily="34" charset="-122"/>
                <a:ea typeface="微软雅黑" panose="020B0503020204020204" pitchFamily="34" charset="-122"/>
              </a:rPr>
              <a:t>(</a:t>
            </a:r>
            <a:r>
              <a:rPr lang="zh-CN" altLang="en-US" sz="1900">
                <a:latin typeface="微软雅黑" panose="020B0503020204020204" pitchFamily="34" charset="-122"/>
                <a:ea typeface="微软雅黑" panose="020B0503020204020204" pitchFamily="34" charset="-122"/>
              </a:rPr>
              <a:t>数据</a:t>
            </a:r>
            <a:r>
              <a:rPr lang="en-US" altLang="zh-CN" sz="1900">
                <a:latin typeface="微软雅黑" panose="020B0503020204020204" pitchFamily="34" charset="-122"/>
                <a:ea typeface="微软雅黑" panose="020B0503020204020204" pitchFamily="34" charset="-122"/>
              </a:rPr>
              <a:t>)</a:t>
            </a:r>
            <a:r>
              <a:rPr lang="zh-CN" altLang="en-US" sz="1900">
                <a:latin typeface="微软雅黑" panose="020B0503020204020204" pitchFamily="34" charset="-122"/>
                <a:ea typeface="微软雅黑" panose="020B0503020204020204" pitchFamily="34" charset="-122"/>
              </a:rPr>
              <a:t>寄存器 </a:t>
            </a:r>
            <a:r>
              <a:rPr lang="en-US" altLang="zh-CN" sz="1900">
                <a:latin typeface="微软雅黑" panose="020B0503020204020204" pitchFamily="34" charset="-122"/>
                <a:ea typeface="微软雅黑" panose="020B0503020204020204" pitchFamily="34" charset="-122"/>
              </a:rPr>
              <a:t>MBR / MDR</a:t>
            </a:r>
          </a:p>
          <a:p>
            <a:pPr lvl="2">
              <a:spcBef>
                <a:spcPct val="20000"/>
              </a:spcBef>
            </a:pPr>
            <a:r>
              <a:rPr lang="zh-CN" altLang="en-US" sz="1900">
                <a:latin typeface="微软雅黑" panose="020B0503020204020204" pitchFamily="34" charset="-122"/>
                <a:ea typeface="微软雅黑" panose="020B0503020204020204" pitchFamily="34" charset="-122"/>
              </a:rPr>
              <a:t>程序状态字寄存器</a:t>
            </a:r>
            <a:r>
              <a:rPr lang="en-US" altLang="zh-CN" sz="1900">
                <a:latin typeface="微软雅黑" panose="020B0503020204020204" pitchFamily="34" charset="-122"/>
                <a:ea typeface="微软雅黑" panose="020B0503020204020204" pitchFamily="34" charset="-122"/>
              </a:rPr>
              <a:t>PSWR</a:t>
            </a:r>
          </a:p>
          <a:p>
            <a:pPr lvl="2">
              <a:spcBef>
                <a:spcPct val="20000"/>
              </a:spcBef>
            </a:pPr>
            <a:r>
              <a:rPr lang="zh-CN" altLang="en-US" sz="1900">
                <a:latin typeface="微软雅黑" panose="020B0503020204020204" pitchFamily="34" charset="-122"/>
                <a:ea typeface="微软雅黑" panose="020B0503020204020204" pitchFamily="34" charset="-122"/>
              </a:rPr>
              <a:t>临时寄存器：</a:t>
            </a:r>
            <a:r>
              <a:rPr lang="zh-CN" altLang="en-US" sz="1900">
                <a:solidFill>
                  <a:srgbClr val="1E7C34"/>
                </a:solidFill>
                <a:latin typeface="微软雅黑" panose="020B0503020204020204" pitchFamily="34" charset="-122"/>
                <a:ea typeface="微软雅黑" panose="020B0503020204020204" pitchFamily="34" charset="-122"/>
              </a:rPr>
              <a:t>用于存放指令执行过程中的临时信息</a:t>
            </a:r>
            <a:endParaRPr lang="en-US" altLang="zh-CN" sz="1900">
              <a:solidFill>
                <a:srgbClr val="1E7C34"/>
              </a:solidFill>
              <a:latin typeface="微软雅黑" panose="020B0503020204020204" pitchFamily="34" charset="-122"/>
              <a:ea typeface="微软雅黑" panose="020B0503020204020204" pitchFamily="34" charset="-122"/>
            </a:endParaRPr>
          </a:p>
          <a:p>
            <a:pPr lvl="2">
              <a:spcBef>
                <a:spcPct val="20000"/>
              </a:spcBef>
            </a:pPr>
            <a:r>
              <a:rPr lang="zh-CN" altLang="en-US" sz="1900">
                <a:latin typeface="微软雅黑" panose="020B0503020204020204" pitchFamily="34" charset="-122"/>
                <a:ea typeface="微软雅黑" panose="020B0503020204020204" pitchFamily="34" charset="-122"/>
              </a:rPr>
              <a:t>其他寄存器：</a:t>
            </a:r>
            <a:r>
              <a:rPr lang="zh-CN" altLang="en-US" sz="1900">
                <a:solidFill>
                  <a:srgbClr val="1E7C34"/>
                </a:solidFill>
                <a:latin typeface="微软雅黑" panose="020B0503020204020204" pitchFamily="34" charset="-122"/>
                <a:ea typeface="微软雅黑" panose="020B0503020204020204" pitchFamily="34" charset="-122"/>
              </a:rPr>
              <a:t>如，进程控制块指针、系统堆栈指针、页表指针等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2499">
                                            <p:txEl>
                                              <p:pRg st="2" end="2"/>
                                            </p:txEl>
                                          </p:spTgt>
                                        </p:tgtEl>
                                        <p:attrNameLst>
                                          <p:attrName>style.visibility</p:attrName>
                                        </p:attrNameLst>
                                      </p:cBhvr>
                                      <p:to>
                                        <p:strVal val="visible"/>
                                      </p:to>
                                    </p:set>
                                    <p:animEffect transition="in" filter="blinds(horizontal)">
                                      <p:cBhvr>
                                        <p:cTn id="7" dur="500"/>
                                        <p:tgtEl>
                                          <p:spTgt spid="3624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2499">
                                            <p:txEl>
                                              <p:pRg st="3" end="3"/>
                                            </p:txEl>
                                          </p:spTgt>
                                        </p:tgtEl>
                                        <p:attrNameLst>
                                          <p:attrName>style.visibility</p:attrName>
                                        </p:attrNameLst>
                                      </p:cBhvr>
                                      <p:to>
                                        <p:strVal val="visible"/>
                                      </p:to>
                                    </p:set>
                                    <p:animEffect transition="in" filter="blinds(horizontal)">
                                      <p:cBhvr>
                                        <p:cTn id="12" dur="500"/>
                                        <p:tgtEl>
                                          <p:spTgt spid="36249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2499">
                                            <p:txEl>
                                              <p:pRg st="4" end="4"/>
                                            </p:txEl>
                                          </p:spTgt>
                                        </p:tgtEl>
                                        <p:attrNameLst>
                                          <p:attrName>style.visibility</p:attrName>
                                        </p:attrNameLst>
                                      </p:cBhvr>
                                      <p:to>
                                        <p:strVal val="visible"/>
                                      </p:to>
                                    </p:set>
                                    <p:animEffect transition="in" filter="blinds(horizontal)">
                                      <p:cBhvr>
                                        <p:cTn id="17" dur="500"/>
                                        <p:tgtEl>
                                          <p:spTgt spid="36249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2499">
                                            <p:txEl>
                                              <p:pRg st="5" end="5"/>
                                            </p:txEl>
                                          </p:spTgt>
                                        </p:tgtEl>
                                        <p:attrNameLst>
                                          <p:attrName>style.visibility</p:attrName>
                                        </p:attrNameLst>
                                      </p:cBhvr>
                                      <p:to>
                                        <p:strVal val="visible"/>
                                      </p:to>
                                    </p:set>
                                    <p:animEffect transition="in" filter="blinds(horizontal)">
                                      <p:cBhvr>
                                        <p:cTn id="22" dur="500"/>
                                        <p:tgtEl>
                                          <p:spTgt spid="362499">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62499">
                                            <p:txEl>
                                              <p:pRg st="6" end="6"/>
                                            </p:txEl>
                                          </p:spTgt>
                                        </p:tgtEl>
                                        <p:attrNameLst>
                                          <p:attrName>style.visibility</p:attrName>
                                        </p:attrNameLst>
                                      </p:cBhvr>
                                      <p:to>
                                        <p:strVal val="visible"/>
                                      </p:to>
                                    </p:set>
                                    <p:animEffect transition="in" filter="blinds(horizontal)">
                                      <p:cBhvr>
                                        <p:cTn id="27" dur="500"/>
                                        <p:tgtEl>
                                          <p:spTgt spid="36249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62499">
                                            <p:txEl>
                                              <p:pRg st="8" end="8"/>
                                            </p:txEl>
                                          </p:spTgt>
                                        </p:tgtEl>
                                        <p:attrNameLst>
                                          <p:attrName>style.visibility</p:attrName>
                                        </p:attrNameLst>
                                      </p:cBhvr>
                                      <p:to>
                                        <p:strVal val="visible"/>
                                      </p:to>
                                    </p:set>
                                    <p:animEffect transition="in" filter="blinds(horizontal)">
                                      <p:cBhvr>
                                        <p:cTn id="32" dur="500"/>
                                        <p:tgtEl>
                                          <p:spTgt spid="362499">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62499">
                                            <p:txEl>
                                              <p:pRg st="9" end="9"/>
                                            </p:txEl>
                                          </p:spTgt>
                                        </p:tgtEl>
                                        <p:attrNameLst>
                                          <p:attrName>style.visibility</p:attrName>
                                        </p:attrNameLst>
                                      </p:cBhvr>
                                      <p:to>
                                        <p:strVal val="visible"/>
                                      </p:to>
                                    </p:set>
                                    <p:animEffect transition="in" filter="blinds(horizontal)">
                                      <p:cBhvr>
                                        <p:cTn id="37" dur="500"/>
                                        <p:tgtEl>
                                          <p:spTgt spid="362499">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62499">
                                            <p:txEl>
                                              <p:pRg st="10" end="10"/>
                                            </p:txEl>
                                          </p:spTgt>
                                        </p:tgtEl>
                                        <p:attrNameLst>
                                          <p:attrName>style.visibility</p:attrName>
                                        </p:attrNameLst>
                                      </p:cBhvr>
                                      <p:to>
                                        <p:strVal val="visible"/>
                                      </p:to>
                                    </p:set>
                                    <p:animEffect transition="in" filter="blinds(horizontal)">
                                      <p:cBhvr>
                                        <p:cTn id="42" dur="500"/>
                                        <p:tgtEl>
                                          <p:spTgt spid="362499">
                                            <p:txEl>
                                              <p:pRg st="10" end="1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62499">
                                            <p:txEl>
                                              <p:pRg st="11" end="11"/>
                                            </p:txEl>
                                          </p:spTgt>
                                        </p:tgtEl>
                                        <p:attrNameLst>
                                          <p:attrName>style.visibility</p:attrName>
                                        </p:attrNameLst>
                                      </p:cBhvr>
                                      <p:to>
                                        <p:strVal val="visible"/>
                                      </p:to>
                                    </p:set>
                                    <p:animEffect transition="in" filter="blinds(horizontal)">
                                      <p:cBhvr>
                                        <p:cTn id="47" dur="500"/>
                                        <p:tgtEl>
                                          <p:spTgt spid="362499">
                                            <p:txEl>
                                              <p:pRg st="11" end="1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62499">
                                            <p:txEl>
                                              <p:pRg st="12" end="12"/>
                                            </p:txEl>
                                          </p:spTgt>
                                        </p:tgtEl>
                                        <p:attrNameLst>
                                          <p:attrName>style.visibility</p:attrName>
                                        </p:attrNameLst>
                                      </p:cBhvr>
                                      <p:to>
                                        <p:strVal val="visible"/>
                                      </p:to>
                                    </p:set>
                                    <p:animEffect transition="in" filter="blinds(horizontal)">
                                      <p:cBhvr>
                                        <p:cTn id="52" dur="500"/>
                                        <p:tgtEl>
                                          <p:spTgt spid="362499">
                                            <p:txEl>
                                              <p:pRg st="12" end="1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62499">
                                            <p:txEl>
                                              <p:pRg st="13" end="13"/>
                                            </p:txEl>
                                          </p:spTgt>
                                        </p:tgtEl>
                                        <p:attrNameLst>
                                          <p:attrName>style.visibility</p:attrName>
                                        </p:attrNameLst>
                                      </p:cBhvr>
                                      <p:to>
                                        <p:strVal val="visible"/>
                                      </p:to>
                                    </p:set>
                                    <p:animEffect transition="in" filter="blinds(horizontal)">
                                      <p:cBhvr>
                                        <p:cTn id="57" dur="500"/>
                                        <p:tgtEl>
                                          <p:spTgt spid="36249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0C159B3D-FA41-CCB5-E796-9E9D748A1B86}"/>
              </a:ext>
            </a:extLst>
          </p:cNvPr>
          <p:cNvSpPr>
            <a:spLocks noGrp="1" noChangeArrowheads="1"/>
          </p:cNvSpPr>
          <p:nvPr>
            <p:ph type="title"/>
          </p:nvPr>
        </p:nvSpPr>
        <p:spPr/>
        <p:txBody>
          <a:bodyPr/>
          <a:lstStyle/>
          <a:p>
            <a:r>
              <a:rPr lang="zh-CN" altLang="en-US">
                <a:ea typeface="宋体" panose="02010600030101010101" pitchFamily="2" charset="-122"/>
              </a:rPr>
              <a:t>数据通路与时序控制</a:t>
            </a:r>
          </a:p>
        </p:txBody>
      </p:sp>
      <p:sp>
        <p:nvSpPr>
          <p:cNvPr id="396291" name="Rectangle 3">
            <a:extLst>
              <a:ext uri="{FF2B5EF4-FFF2-40B4-BE49-F238E27FC236}">
                <a16:creationId xmlns:a16="http://schemas.microsoft.com/office/drawing/2014/main" id="{467EC30E-1EE0-1634-D774-DE73EEB8FCA0}"/>
              </a:ext>
            </a:extLst>
          </p:cNvPr>
          <p:cNvSpPr>
            <a:spLocks noGrp="1" noChangeArrowheads="1"/>
          </p:cNvSpPr>
          <p:nvPr>
            <p:ph idx="1"/>
          </p:nvPr>
        </p:nvSpPr>
        <p:spPr>
          <a:xfrm>
            <a:off x="114300" y="730250"/>
            <a:ext cx="8693150" cy="5991225"/>
          </a:xfrm>
        </p:spPr>
        <p:txBody>
          <a:bodyPr/>
          <a:lstStyle/>
          <a:p>
            <a:pPr>
              <a:lnSpc>
                <a:spcPts val="2800"/>
              </a:lnSpc>
              <a:spcBef>
                <a:spcPct val="15000"/>
              </a:spcBef>
            </a:pPr>
            <a:r>
              <a:rPr lang="zh-CN" altLang="en-US" sz="2000">
                <a:latin typeface="微软雅黑" panose="020B0503020204020204" pitchFamily="34" charset="-122"/>
                <a:ea typeface="微软雅黑" panose="020B0503020204020204" pitchFamily="34" charset="-122"/>
              </a:rPr>
              <a:t>同步系统</a:t>
            </a:r>
            <a:r>
              <a:rPr lang="en-US" altLang="zh-CN" sz="2000">
                <a:latin typeface="微软雅黑" panose="020B0503020204020204" pitchFamily="34" charset="-122"/>
                <a:ea typeface="微软雅黑" panose="020B0503020204020204" pitchFamily="34" charset="-122"/>
              </a:rPr>
              <a:t>(Synchronous system)</a:t>
            </a:r>
            <a:endParaRPr lang="zh-CN" altLang="en-US" sz="2000">
              <a:latin typeface="微软雅黑" panose="020B0503020204020204" pitchFamily="34" charset="-122"/>
              <a:ea typeface="微软雅黑" panose="020B0503020204020204" pitchFamily="34" charset="-122"/>
            </a:endParaRPr>
          </a:p>
          <a:p>
            <a:pPr lvl="1">
              <a:lnSpc>
                <a:spcPts val="2800"/>
              </a:lnSpc>
              <a:spcBef>
                <a:spcPct val="15000"/>
              </a:spcBef>
            </a:pPr>
            <a:r>
              <a:rPr lang="zh-CN" altLang="en-US" sz="2000">
                <a:latin typeface="微软雅黑" panose="020B0503020204020204" pitchFamily="34" charset="-122"/>
                <a:ea typeface="微软雅黑" panose="020B0503020204020204" pitchFamily="34" charset="-122"/>
              </a:rPr>
              <a:t>所有动作有专门时序信号来定时</a:t>
            </a:r>
          </a:p>
          <a:p>
            <a:pPr lvl="1">
              <a:lnSpc>
                <a:spcPts val="2800"/>
              </a:lnSpc>
              <a:spcBef>
                <a:spcPct val="15000"/>
              </a:spcBef>
            </a:pPr>
            <a:r>
              <a:rPr lang="zh-CN" altLang="en-US" sz="2000">
                <a:latin typeface="微软雅黑" panose="020B0503020204020204" pitchFamily="34" charset="-122"/>
                <a:ea typeface="微软雅黑" panose="020B0503020204020204" pitchFamily="34" charset="-122"/>
              </a:rPr>
              <a:t>由时序信号规定何时发出什么动作</a:t>
            </a:r>
          </a:p>
          <a:p>
            <a:pPr lvl="1">
              <a:lnSpc>
                <a:spcPts val="2800"/>
              </a:lnSpc>
              <a:spcBef>
                <a:spcPct val="15000"/>
              </a:spcBef>
              <a:buFontTx/>
              <a:buNone/>
            </a:pPr>
            <a:r>
              <a:rPr lang="zh-CN" altLang="en-US" sz="2000">
                <a:latin typeface="微软雅黑" panose="020B0503020204020204" pitchFamily="34" charset="-122"/>
                <a:ea typeface="微软雅黑" panose="020B0503020204020204" pitchFamily="34" charset="-122"/>
              </a:rPr>
              <a:t>   </a:t>
            </a:r>
            <a:r>
              <a:rPr lang="zh-CN" altLang="en-US" sz="2000">
                <a:solidFill>
                  <a:srgbClr val="006600"/>
                </a:solidFill>
                <a:latin typeface="微软雅黑" panose="020B0503020204020204" pitchFamily="34" charset="-122"/>
                <a:ea typeface="微软雅黑" panose="020B0503020204020204" pitchFamily="34" charset="-122"/>
              </a:rPr>
              <a:t>例如，指令执行过程每一步都有控制信号控制，由定时信号确定控制信号何时发出、作用时间多长</a:t>
            </a:r>
          </a:p>
          <a:p>
            <a:pPr>
              <a:lnSpc>
                <a:spcPts val="2800"/>
              </a:lnSpc>
              <a:spcBef>
                <a:spcPct val="15000"/>
              </a:spcBef>
            </a:pPr>
            <a:r>
              <a:rPr lang="zh-CN" altLang="en-US" sz="2000">
                <a:latin typeface="微软雅黑" panose="020B0503020204020204" pitchFamily="34" charset="-122"/>
                <a:ea typeface="微软雅黑" panose="020B0503020204020204" pitchFamily="34" charset="-122"/>
              </a:rPr>
              <a:t>什么是时序信号？</a:t>
            </a:r>
          </a:p>
          <a:p>
            <a:pPr lvl="1">
              <a:lnSpc>
                <a:spcPts val="2800"/>
              </a:lnSpc>
              <a:spcBef>
                <a:spcPct val="15000"/>
              </a:spcBef>
            </a:pPr>
            <a:r>
              <a:rPr lang="zh-CN" altLang="en-US" sz="2000">
                <a:latin typeface="微软雅黑" panose="020B0503020204020204" pitchFamily="34" charset="-122"/>
                <a:ea typeface="微软雅黑" panose="020B0503020204020204" pitchFamily="34" charset="-122"/>
              </a:rPr>
              <a:t>同步系统中用于进行同步控制的定时信号，如时钟信号</a:t>
            </a:r>
          </a:p>
          <a:p>
            <a:pPr>
              <a:lnSpc>
                <a:spcPts val="2800"/>
              </a:lnSpc>
              <a:spcBef>
                <a:spcPct val="15000"/>
              </a:spcBef>
            </a:pPr>
            <a:r>
              <a:rPr lang="zh-CN" altLang="en-US" sz="2000">
                <a:latin typeface="微软雅黑" panose="020B0503020204020204" pitchFamily="34" charset="-122"/>
                <a:ea typeface="微软雅黑" panose="020B0503020204020204" pitchFamily="34" charset="-122"/>
              </a:rPr>
              <a:t>什么叫指令周期？</a:t>
            </a:r>
          </a:p>
          <a:p>
            <a:pPr lvl="1">
              <a:lnSpc>
                <a:spcPts val="2800"/>
              </a:lnSpc>
              <a:spcBef>
                <a:spcPct val="15000"/>
              </a:spcBef>
            </a:pPr>
            <a:r>
              <a:rPr lang="zh-CN" altLang="en-US" sz="2000">
                <a:latin typeface="微软雅黑" panose="020B0503020204020204" pitchFamily="34" charset="-122"/>
                <a:ea typeface="微软雅黑" panose="020B0503020204020204" pitchFamily="34" charset="-122"/>
              </a:rPr>
              <a:t>取并执行一条指令的时间</a:t>
            </a:r>
          </a:p>
          <a:p>
            <a:pPr lvl="1">
              <a:lnSpc>
                <a:spcPts val="2800"/>
              </a:lnSpc>
              <a:spcBef>
                <a:spcPct val="15000"/>
              </a:spcBef>
            </a:pPr>
            <a:r>
              <a:rPr lang="zh-CN" altLang="en-US" sz="2000">
                <a:latin typeface="微软雅黑" panose="020B0503020204020204" pitchFamily="34" charset="-122"/>
                <a:ea typeface="微软雅黑" panose="020B0503020204020204" pitchFamily="34" charset="-122"/>
              </a:rPr>
              <a:t>每条指令的指令周期肯定一样吗？</a:t>
            </a:r>
            <a:r>
              <a:rPr lang="en-US" altLang="zh-CN" sz="2000">
                <a:latin typeface="微软雅黑" panose="020B0503020204020204" pitchFamily="34" charset="-122"/>
                <a:ea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endParaRPr>
          </a:p>
          <a:p>
            <a:pPr>
              <a:lnSpc>
                <a:spcPts val="2800"/>
              </a:lnSpc>
              <a:spcBef>
                <a:spcPct val="15000"/>
              </a:spcBef>
            </a:pPr>
            <a:r>
              <a:rPr lang="zh-CN" altLang="en-US" sz="2000">
                <a:latin typeface="微软雅黑" panose="020B0503020204020204" pitchFamily="34" charset="-122"/>
                <a:ea typeface="微软雅黑" panose="020B0503020204020204" pitchFamily="34" charset="-122"/>
              </a:rPr>
              <a:t>早期计算机的三级时序系统</a:t>
            </a:r>
          </a:p>
          <a:p>
            <a:pPr lvl="1">
              <a:lnSpc>
                <a:spcPts val="2800"/>
              </a:lnSpc>
              <a:spcBef>
                <a:spcPct val="15000"/>
              </a:spcBef>
            </a:pPr>
            <a:r>
              <a:rPr lang="zh-CN" altLang="en-US" sz="2000">
                <a:latin typeface="微软雅黑" panose="020B0503020204020204" pitchFamily="34" charset="-122"/>
                <a:ea typeface="微软雅黑" panose="020B0503020204020204" pitchFamily="34" charset="-122"/>
              </a:rPr>
              <a:t>机器周期 </a:t>
            </a: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节拍 </a:t>
            </a: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脉冲</a:t>
            </a:r>
          </a:p>
          <a:p>
            <a:pPr lvl="1">
              <a:lnSpc>
                <a:spcPts val="2800"/>
              </a:lnSpc>
              <a:spcBef>
                <a:spcPct val="15000"/>
              </a:spcBef>
            </a:pPr>
            <a:r>
              <a:rPr lang="zh-CN" altLang="en-US" sz="2000">
                <a:latin typeface="微软雅黑" panose="020B0503020204020204" pitchFamily="34" charset="-122"/>
                <a:ea typeface="微软雅黑" panose="020B0503020204020204" pitchFamily="34" charset="-122"/>
              </a:rPr>
              <a:t>指令周期分为取指令、读操作数、执行并写结果等多个基本工作周期，称为机器周期。</a:t>
            </a:r>
          </a:p>
          <a:p>
            <a:pPr lvl="1">
              <a:lnSpc>
                <a:spcPts val="2800"/>
              </a:lnSpc>
              <a:spcBef>
                <a:spcPct val="15000"/>
              </a:spcBef>
            </a:pPr>
            <a:r>
              <a:rPr lang="zh-CN" altLang="en-US" sz="2000">
                <a:latin typeface="微软雅黑" panose="020B0503020204020204" pitchFamily="34" charset="-122"/>
                <a:ea typeface="微软雅黑" panose="020B0503020204020204" pitchFamily="34" charset="-122"/>
              </a:rPr>
              <a:t>机器周期有取指令、存储器读、存储器写、中断响应等不同类型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6291">
                                            <p:txEl>
                                              <p:pRg st="1" end="1"/>
                                            </p:txEl>
                                          </p:spTgt>
                                        </p:tgtEl>
                                        <p:attrNameLst>
                                          <p:attrName>style.visibility</p:attrName>
                                        </p:attrNameLst>
                                      </p:cBhvr>
                                      <p:to>
                                        <p:strVal val="visible"/>
                                      </p:to>
                                    </p:set>
                                    <p:animEffect transition="in" filter="blinds(horizontal)">
                                      <p:cBhvr>
                                        <p:cTn id="7" dur="500"/>
                                        <p:tgtEl>
                                          <p:spTgt spid="3962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6291">
                                            <p:txEl>
                                              <p:pRg st="2" end="2"/>
                                            </p:txEl>
                                          </p:spTgt>
                                        </p:tgtEl>
                                        <p:attrNameLst>
                                          <p:attrName>style.visibility</p:attrName>
                                        </p:attrNameLst>
                                      </p:cBhvr>
                                      <p:to>
                                        <p:strVal val="visible"/>
                                      </p:to>
                                    </p:set>
                                    <p:animEffect transition="in" filter="blinds(horizontal)">
                                      <p:cBhvr>
                                        <p:cTn id="12" dur="500"/>
                                        <p:tgtEl>
                                          <p:spTgt spid="3962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96291">
                                            <p:txEl>
                                              <p:pRg st="3" end="3"/>
                                            </p:txEl>
                                          </p:spTgt>
                                        </p:tgtEl>
                                        <p:attrNameLst>
                                          <p:attrName>style.visibility</p:attrName>
                                        </p:attrNameLst>
                                      </p:cBhvr>
                                      <p:to>
                                        <p:strVal val="visible"/>
                                      </p:to>
                                    </p:set>
                                    <p:animEffect transition="in" filter="blinds(horizontal)">
                                      <p:cBhvr>
                                        <p:cTn id="17" dur="500"/>
                                        <p:tgtEl>
                                          <p:spTgt spid="39629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96291">
                                            <p:txEl>
                                              <p:pRg st="5" end="5"/>
                                            </p:txEl>
                                          </p:spTgt>
                                        </p:tgtEl>
                                        <p:attrNameLst>
                                          <p:attrName>style.visibility</p:attrName>
                                        </p:attrNameLst>
                                      </p:cBhvr>
                                      <p:to>
                                        <p:strVal val="visible"/>
                                      </p:to>
                                    </p:set>
                                    <p:animEffect transition="in" filter="blinds(horizontal)">
                                      <p:cBhvr>
                                        <p:cTn id="22" dur="500"/>
                                        <p:tgtEl>
                                          <p:spTgt spid="39629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96291">
                                            <p:txEl>
                                              <p:pRg st="7" end="7"/>
                                            </p:txEl>
                                          </p:spTgt>
                                        </p:tgtEl>
                                        <p:attrNameLst>
                                          <p:attrName>style.visibility</p:attrName>
                                        </p:attrNameLst>
                                      </p:cBhvr>
                                      <p:to>
                                        <p:strVal val="visible"/>
                                      </p:to>
                                    </p:set>
                                    <p:animEffect transition="in" filter="blinds(horizontal)">
                                      <p:cBhvr>
                                        <p:cTn id="27" dur="500"/>
                                        <p:tgtEl>
                                          <p:spTgt spid="396291">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96291">
                                            <p:txEl>
                                              <p:charRg st="158" end="174"/>
                                            </p:txEl>
                                          </p:spTgt>
                                        </p:tgtEl>
                                        <p:attrNameLst>
                                          <p:attrName>style.visibility</p:attrName>
                                        </p:attrNameLst>
                                      </p:cBhvr>
                                      <p:to>
                                        <p:strVal val="visible"/>
                                      </p:to>
                                    </p:set>
                                    <p:animEffect transition="in" filter="blinds(horizontal)">
                                      <p:cBhvr>
                                        <p:cTn id="32" dur="500"/>
                                        <p:tgtEl>
                                          <p:spTgt spid="396291">
                                            <p:txEl>
                                              <p:charRg st="158" end="17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96291">
                                            <p:txEl>
                                              <p:charRg st="187" end="202"/>
                                            </p:txEl>
                                          </p:spTgt>
                                        </p:tgtEl>
                                        <p:attrNameLst>
                                          <p:attrName>style.visibility</p:attrName>
                                        </p:attrNameLst>
                                      </p:cBhvr>
                                      <p:to>
                                        <p:strVal val="visible"/>
                                      </p:to>
                                    </p:set>
                                    <p:animEffect transition="in" filter="blinds(horizontal)">
                                      <p:cBhvr>
                                        <p:cTn id="37" dur="500"/>
                                        <p:tgtEl>
                                          <p:spTgt spid="396291">
                                            <p:txEl>
                                              <p:charRg st="187" end="20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96291">
                                            <p:txEl>
                                              <p:charRg st="202" end="241"/>
                                            </p:txEl>
                                          </p:spTgt>
                                        </p:tgtEl>
                                        <p:attrNameLst>
                                          <p:attrName>style.visibility</p:attrName>
                                        </p:attrNameLst>
                                      </p:cBhvr>
                                      <p:to>
                                        <p:strVal val="visible"/>
                                      </p:to>
                                    </p:set>
                                    <p:animEffect transition="in" filter="blinds(horizontal)">
                                      <p:cBhvr>
                                        <p:cTn id="42" dur="500"/>
                                        <p:tgtEl>
                                          <p:spTgt spid="396291">
                                            <p:txEl>
                                              <p:charRg st="202" end="24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96291">
                                            <p:txEl>
                                              <p:charRg st="241" end="270"/>
                                            </p:txEl>
                                          </p:spTgt>
                                        </p:tgtEl>
                                        <p:attrNameLst>
                                          <p:attrName>style.visibility</p:attrName>
                                        </p:attrNameLst>
                                      </p:cBhvr>
                                      <p:to>
                                        <p:strVal val="visible"/>
                                      </p:to>
                                    </p:set>
                                    <p:animEffect transition="in" filter="blinds(horizontal)">
                                      <p:cBhvr>
                                        <p:cTn id="47" dur="500"/>
                                        <p:tgtEl>
                                          <p:spTgt spid="396291">
                                            <p:txEl>
                                              <p:charRg st="241" end="27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a:extLst>
              <a:ext uri="{FF2B5EF4-FFF2-40B4-BE49-F238E27FC236}">
                <a16:creationId xmlns:a16="http://schemas.microsoft.com/office/drawing/2014/main" id="{46538A12-A89F-C3CD-F720-57C9AE2258AB}"/>
              </a:ext>
            </a:extLst>
          </p:cNvPr>
          <p:cNvSpPr>
            <a:spLocks noGrp="1" noChangeArrowheads="1"/>
          </p:cNvSpPr>
          <p:nvPr>
            <p:ph type="title"/>
          </p:nvPr>
        </p:nvSpPr>
        <p:spPr/>
        <p:txBody>
          <a:bodyPr/>
          <a:lstStyle/>
          <a:p>
            <a:r>
              <a:rPr lang="zh-CN" altLang="en-US">
                <a:ea typeface="宋体" panose="02010600030101010101" pitchFamily="2" charset="-122"/>
              </a:rPr>
              <a:t>前四讲总结</a:t>
            </a:r>
            <a:r>
              <a:rPr lang="en-US" altLang="zh-CN">
                <a:ea typeface="宋体" panose="02010600030101010101" pitchFamily="2" charset="-122"/>
              </a:rPr>
              <a:t>3</a:t>
            </a:r>
          </a:p>
        </p:txBody>
      </p:sp>
      <p:sp>
        <p:nvSpPr>
          <p:cNvPr id="359427" name="Rectangle 3">
            <a:extLst>
              <a:ext uri="{FF2B5EF4-FFF2-40B4-BE49-F238E27FC236}">
                <a16:creationId xmlns:a16="http://schemas.microsoft.com/office/drawing/2014/main" id="{54873419-64D5-EF13-C2A9-D75B532FA2E2}"/>
              </a:ext>
            </a:extLst>
          </p:cNvPr>
          <p:cNvSpPr>
            <a:spLocks noGrp="1" noChangeArrowheads="1"/>
          </p:cNvSpPr>
          <p:nvPr>
            <p:ph idx="1"/>
          </p:nvPr>
        </p:nvSpPr>
        <p:spPr>
          <a:xfrm>
            <a:off x="0" y="673100"/>
            <a:ext cx="8758238" cy="6059488"/>
          </a:xfrm>
        </p:spPr>
        <p:txBody>
          <a:bodyPr/>
          <a:lstStyle/>
          <a:p>
            <a:r>
              <a:rPr lang="zh-CN" altLang="en-US" sz="1900">
                <a:latin typeface="微软雅黑" panose="020B0503020204020204" pitchFamily="34" charset="-122"/>
                <a:ea typeface="微软雅黑" panose="020B0503020204020204" pitchFamily="34" charset="-122"/>
              </a:rPr>
              <a:t>指令执行过程</a:t>
            </a:r>
          </a:p>
          <a:p>
            <a:pPr lvl="1"/>
            <a:r>
              <a:rPr lang="zh-CN" altLang="en-US" sz="1900">
                <a:latin typeface="微软雅黑" panose="020B0503020204020204" pitchFamily="34" charset="-122"/>
                <a:ea typeface="微软雅黑" panose="020B0503020204020204" pitchFamily="34" charset="-122"/>
              </a:rPr>
              <a:t>取指、译码、取数、运算、存结果、查中断</a:t>
            </a:r>
          </a:p>
          <a:p>
            <a:pPr lvl="1"/>
            <a:r>
              <a:rPr lang="zh-CN" altLang="en-US" sz="1900">
                <a:latin typeface="微软雅黑" panose="020B0503020204020204" pitchFamily="34" charset="-122"/>
                <a:ea typeface="微软雅黑" panose="020B0503020204020204" pitchFamily="34" charset="-122"/>
              </a:rPr>
              <a:t>指令周期：取出并执行一条指令的时间，由若干个时钟周期组成</a:t>
            </a:r>
          </a:p>
          <a:p>
            <a:pPr lvl="1"/>
            <a:r>
              <a:rPr lang="zh-CN" altLang="en-US" sz="1900">
                <a:latin typeface="微软雅黑" panose="020B0503020204020204" pitchFamily="34" charset="-122"/>
                <a:ea typeface="微软雅黑" panose="020B0503020204020204" pitchFamily="34" charset="-122"/>
              </a:rPr>
              <a:t>时钟周期：</a:t>
            </a:r>
            <a:r>
              <a:rPr lang="en-US" altLang="zh-CN" sz="1900">
                <a:latin typeface="微软雅黑" panose="020B0503020204020204" pitchFamily="34" charset="-122"/>
                <a:ea typeface="微软雅黑" panose="020B0503020204020204" pitchFamily="34" charset="-122"/>
              </a:rPr>
              <a:t>CPU</a:t>
            </a:r>
            <a:r>
              <a:rPr lang="zh-CN" altLang="en-US" sz="1900">
                <a:latin typeface="微软雅黑" panose="020B0503020204020204" pitchFamily="34" charset="-122"/>
                <a:ea typeface="微软雅黑" panose="020B0503020204020204" pitchFamily="34" charset="-122"/>
              </a:rPr>
              <a:t>中用于信号同步的信号，是</a:t>
            </a:r>
            <a:r>
              <a:rPr lang="en-US" altLang="zh-CN" sz="1900">
                <a:latin typeface="微软雅黑" panose="020B0503020204020204" pitchFamily="34" charset="-122"/>
                <a:ea typeface="微软雅黑" panose="020B0503020204020204" pitchFamily="34" charset="-122"/>
              </a:rPr>
              <a:t>CPU</a:t>
            </a:r>
            <a:r>
              <a:rPr lang="zh-CN" altLang="en-US" sz="1900">
                <a:latin typeface="微软雅黑" panose="020B0503020204020204" pitchFamily="34" charset="-122"/>
                <a:ea typeface="微软雅黑" panose="020B0503020204020204" pitchFamily="34" charset="-122"/>
              </a:rPr>
              <a:t>最小的时间单位</a:t>
            </a:r>
          </a:p>
          <a:p>
            <a:pPr lvl="1">
              <a:buFontTx/>
              <a:buNone/>
            </a:pPr>
            <a:r>
              <a:rPr lang="zh-CN" altLang="en-US" sz="1900">
                <a:solidFill>
                  <a:srgbClr val="1E7C34"/>
                </a:solidFill>
                <a:latin typeface="微软雅黑" panose="020B0503020204020204" pitchFamily="34" charset="-122"/>
                <a:ea typeface="微软雅黑" panose="020B0503020204020204" pitchFamily="34" charset="-122"/>
              </a:rPr>
              <a:t>（传统处理器一个指令周期由多个机器周期组成。一般把完成一次总线操作访问主存或</a:t>
            </a:r>
            <a:r>
              <a:rPr lang="en-US" altLang="zh-CN" sz="1900">
                <a:solidFill>
                  <a:srgbClr val="1E7C34"/>
                </a:solidFill>
                <a:latin typeface="微软雅黑" panose="020B0503020204020204" pitchFamily="34" charset="-122"/>
                <a:ea typeface="微软雅黑" panose="020B0503020204020204" pitchFamily="34" charset="-122"/>
              </a:rPr>
              <a:t>I/O</a:t>
            </a:r>
            <a:r>
              <a:rPr lang="zh-CN" altLang="en-US" sz="1900">
                <a:solidFill>
                  <a:srgbClr val="1E7C34"/>
                </a:solidFill>
                <a:latin typeface="微软雅黑" panose="020B0503020204020204" pitchFamily="34" charset="-122"/>
                <a:ea typeface="微软雅黑" panose="020B0503020204020204" pitchFamily="34" charset="-122"/>
              </a:rPr>
              <a:t>的时间称为机器周期 ，一个机器周期由多个时钟组成）</a:t>
            </a:r>
          </a:p>
          <a:p>
            <a:r>
              <a:rPr lang="zh-CN" altLang="en-US" sz="1900">
                <a:latin typeface="微软雅黑" panose="020B0503020204020204" pitchFamily="34" charset="-122"/>
                <a:ea typeface="微软雅黑" panose="020B0503020204020204" pitchFamily="34" charset="-122"/>
              </a:rPr>
              <a:t>数据通路的定时方式</a:t>
            </a:r>
          </a:p>
          <a:p>
            <a:pPr lvl="1"/>
            <a:r>
              <a:rPr lang="zh-CN" altLang="en-US" sz="1900">
                <a:latin typeface="微软雅黑" panose="020B0503020204020204" pitchFamily="34" charset="-122"/>
                <a:ea typeface="微软雅黑" panose="020B0503020204020204" pitchFamily="34" charset="-122"/>
              </a:rPr>
              <a:t>现代计算机都采用时钟信号进行定时</a:t>
            </a:r>
          </a:p>
          <a:p>
            <a:pPr lvl="1"/>
            <a:r>
              <a:rPr lang="zh-CN" altLang="en-US" sz="1900">
                <a:latin typeface="微软雅黑" panose="020B0503020204020204" pitchFamily="34" charset="-122"/>
                <a:ea typeface="微软雅黑" panose="020B0503020204020204" pitchFamily="34" charset="-122"/>
              </a:rPr>
              <a:t>一旦时钟有效信号到来，数据通路中的状态单元可以开始写入信息</a:t>
            </a:r>
          </a:p>
          <a:p>
            <a:pPr lvl="1"/>
            <a:r>
              <a:rPr lang="zh-CN" altLang="en-US" sz="1900">
                <a:latin typeface="微软雅黑" panose="020B0503020204020204" pitchFamily="34" charset="-122"/>
                <a:ea typeface="微软雅黑" panose="020B0503020204020204" pitchFamily="34" charset="-122"/>
              </a:rPr>
              <a:t>如果状态单元每个周期都更新信息，则无需加“写使能”控制信号，否则，需加“写使能”控制信号，以使必要时控制信息写入寄存器</a:t>
            </a:r>
          </a:p>
          <a:p>
            <a:r>
              <a:rPr lang="zh-CN" altLang="en-US" sz="1900">
                <a:latin typeface="微软雅黑" panose="020B0503020204020204" pitchFamily="34" charset="-122"/>
                <a:ea typeface="微软雅黑" panose="020B0503020204020204" pitchFamily="34" charset="-122"/>
              </a:rPr>
              <a:t>数据通路中信息的流动过程</a:t>
            </a:r>
          </a:p>
          <a:p>
            <a:pPr lvl="1"/>
            <a:r>
              <a:rPr lang="zh-CN" altLang="en-US" sz="1900">
                <a:latin typeface="微软雅黑" panose="020B0503020204020204" pitchFamily="34" charset="-122"/>
                <a:ea typeface="微软雅黑" panose="020B0503020204020204" pitchFamily="34" charset="-122"/>
              </a:rPr>
              <a:t>每条指令在取指令阶段和指令译码阶段都一样</a:t>
            </a:r>
          </a:p>
          <a:p>
            <a:pPr lvl="1"/>
            <a:r>
              <a:rPr lang="zh-CN" altLang="en-US" sz="1900">
                <a:latin typeface="微软雅黑" panose="020B0503020204020204" pitchFamily="34" charset="-122"/>
                <a:ea typeface="微软雅黑" panose="020B0503020204020204" pitchFamily="34" charset="-122"/>
              </a:rPr>
              <a:t>每条指令的功能不同，故在数据通路中所经过的部件和路径可能不同</a:t>
            </a:r>
          </a:p>
          <a:p>
            <a:pPr lvl="1"/>
            <a:r>
              <a:rPr lang="zh-CN" altLang="en-US" sz="1900">
                <a:latin typeface="微软雅黑" panose="020B0503020204020204" pitchFamily="34" charset="-122"/>
                <a:ea typeface="微软雅黑" panose="020B0503020204020204" pitchFamily="34" charset="-122"/>
              </a:rPr>
              <a:t>数据在数据通路中的流动过程由控制信号确定</a:t>
            </a:r>
          </a:p>
          <a:p>
            <a:pPr lvl="1"/>
            <a:r>
              <a:rPr lang="zh-CN" altLang="en-US" sz="1900">
                <a:latin typeface="微软雅黑" panose="020B0503020204020204" pitchFamily="34" charset="-122"/>
                <a:ea typeface="微软雅黑" panose="020B0503020204020204" pitchFamily="34" charset="-122"/>
              </a:rPr>
              <a:t>控制信号由控制器根据指令代码来生成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9427">
                                            <p:txEl>
                                              <p:pRg st="1" end="1"/>
                                            </p:txEl>
                                          </p:spTgt>
                                        </p:tgtEl>
                                        <p:attrNameLst>
                                          <p:attrName>style.visibility</p:attrName>
                                        </p:attrNameLst>
                                      </p:cBhvr>
                                      <p:to>
                                        <p:strVal val="visible"/>
                                      </p:to>
                                    </p:set>
                                    <p:animEffect transition="in" filter="blinds(horizontal)">
                                      <p:cBhvr>
                                        <p:cTn id="7" dur="500"/>
                                        <p:tgtEl>
                                          <p:spTgt spid="359427">
                                            <p:txEl>
                                              <p:pRg st="1" end="1"/>
                                            </p:txEl>
                                          </p:spTgt>
                                        </p:tgtEl>
                                      </p:cBhvr>
                                    </p:animEffect>
                                  </p:childTnLst>
                                  <p:subTnLst>
                                    <p:animClr clrSpc="rgb" dir="cw">
                                      <p:cBhvr override="childStyle">
                                        <p:cTn dur="1" fill="hold" display="0" masterRel="nextClick" afterEffect="1"/>
                                        <p:tgtEl>
                                          <p:spTgt spid="359427">
                                            <p:txEl>
                                              <p:pRg st="1" end="1"/>
                                            </p:txEl>
                                          </p:spTgt>
                                        </p:tgtEl>
                                        <p:attrNameLst>
                                          <p:attrName>ppt_c</p:attrName>
                                        </p:attrNameLst>
                                      </p:cBhvr>
                                      <p:to>
                                        <a:srgbClr val="469CDC"/>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9427">
                                            <p:txEl>
                                              <p:pRg st="2" end="2"/>
                                            </p:txEl>
                                          </p:spTgt>
                                        </p:tgtEl>
                                        <p:attrNameLst>
                                          <p:attrName>style.visibility</p:attrName>
                                        </p:attrNameLst>
                                      </p:cBhvr>
                                      <p:to>
                                        <p:strVal val="visible"/>
                                      </p:to>
                                    </p:set>
                                    <p:animEffect transition="in" filter="blinds(horizontal)">
                                      <p:cBhvr>
                                        <p:cTn id="12" dur="500"/>
                                        <p:tgtEl>
                                          <p:spTgt spid="359427">
                                            <p:txEl>
                                              <p:pRg st="2" end="2"/>
                                            </p:txEl>
                                          </p:spTgt>
                                        </p:tgtEl>
                                      </p:cBhvr>
                                    </p:animEffect>
                                  </p:childTnLst>
                                  <p:subTnLst>
                                    <p:animClr clrSpc="rgb" dir="cw">
                                      <p:cBhvr override="childStyle">
                                        <p:cTn dur="1" fill="hold" display="0" masterRel="nextClick" afterEffect="1"/>
                                        <p:tgtEl>
                                          <p:spTgt spid="359427">
                                            <p:txEl>
                                              <p:pRg st="2" end="2"/>
                                            </p:txEl>
                                          </p:spTgt>
                                        </p:tgtEl>
                                        <p:attrNameLst>
                                          <p:attrName>ppt_c</p:attrName>
                                        </p:attrNameLst>
                                      </p:cBhvr>
                                      <p:to>
                                        <a:srgbClr val="469CDC"/>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9427">
                                            <p:txEl>
                                              <p:pRg st="3" end="3"/>
                                            </p:txEl>
                                          </p:spTgt>
                                        </p:tgtEl>
                                        <p:attrNameLst>
                                          <p:attrName>style.visibility</p:attrName>
                                        </p:attrNameLst>
                                      </p:cBhvr>
                                      <p:to>
                                        <p:strVal val="visible"/>
                                      </p:to>
                                    </p:set>
                                    <p:animEffect transition="in" filter="blinds(horizontal)">
                                      <p:cBhvr>
                                        <p:cTn id="17" dur="500"/>
                                        <p:tgtEl>
                                          <p:spTgt spid="359427">
                                            <p:txEl>
                                              <p:pRg st="3" end="3"/>
                                            </p:txEl>
                                          </p:spTgt>
                                        </p:tgtEl>
                                      </p:cBhvr>
                                    </p:animEffect>
                                  </p:childTnLst>
                                  <p:subTnLst>
                                    <p:animClr clrSpc="rgb" dir="cw">
                                      <p:cBhvr override="childStyle">
                                        <p:cTn dur="1" fill="hold" display="0" masterRel="nextClick" afterEffect="1"/>
                                        <p:tgtEl>
                                          <p:spTgt spid="359427">
                                            <p:txEl>
                                              <p:pRg st="3" end="3"/>
                                            </p:txEl>
                                          </p:spTgt>
                                        </p:tgtEl>
                                        <p:attrNameLst>
                                          <p:attrName>ppt_c</p:attrName>
                                        </p:attrNameLst>
                                      </p:cBhvr>
                                      <p:to>
                                        <a:srgbClr val="469CDC"/>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9427">
                                            <p:txEl>
                                              <p:pRg st="4" end="4"/>
                                            </p:txEl>
                                          </p:spTgt>
                                        </p:tgtEl>
                                        <p:attrNameLst>
                                          <p:attrName>style.visibility</p:attrName>
                                        </p:attrNameLst>
                                      </p:cBhvr>
                                      <p:to>
                                        <p:strVal val="visible"/>
                                      </p:to>
                                    </p:set>
                                    <p:animEffect transition="in" filter="blinds(horizontal)">
                                      <p:cBhvr>
                                        <p:cTn id="22" dur="500"/>
                                        <p:tgtEl>
                                          <p:spTgt spid="359427">
                                            <p:txEl>
                                              <p:pRg st="4" end="4"/>
                                            </p:txEl>
                                          </p:spTgt>
                                        </p:tgtEl>
                                      </p:cBhvr>
                                    </p:animEffect>
                                  </p:childTnLst>
                                  <p:subTnLst>
                                    <p:animClr clrSpc="rgb" dir="cw">
                                      <p:cBhvr override="childStyle">
                                        <p:cTn dur="1" fill="hold" display="0" masterRel="nextClick" afterEffect="1"/>
                                        <p:tgtEl>
                                          <p:spTgt spid="359427">
                                            <p:txEl>
                                              <p:pRg st="4" end="4"/>
                                            </p:txEl>
                                          </p:spTgt>
                                        </p:tgtEl>
                                        <p:attrNameLst>
                                          <p:attrName>ppt_c</p:attrName>
                                        </p:attrNameLst>
                                      </p:cBhvr>
                                      <p:to>
                                        <a:srgbClr val="469CDC"/>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59427">
                                            <p:txEl>
                                              <p:pRg st="6" end="6"/>
                                            </p:txEl>
                                          </p:spTgt>
                                        </p:tgtEl>
                                        <p:attrNameLst>
                                          <p:attrName>style.visibility</p:attrName>
                                        </p:attrNameLst>
                                      </p:cBhvr>
                                      <p:to>
                                        <p:strVal val="visible"/>
                                      </p:to>
                                    </p:set>
                                    <p:animEffect transition="in" filter="blinds(horizontal)">
                                      <p:cBhvr>
                                        <p:cTn id="27" dur="500"/>
                                        <p:tgtEl>
                                          <p:spTgt spid="359427">
                                            <p:txEl>
                                              <p:pRg st="6" end="6"/>
                                            </p:txEl>
                                          </p:spTgt>
                                        </p:tgtEl>
                                      </p:cBhvr>
                                    </p:animEffect>
                                  </p:childTnLst>
                                  <p:subTnLst>
                                    <p:animClr clrSpc="rgb" dir="cw">
                                      <p:cBhvr override="childStyle">
                                        <p:cTn dur="1" fill="hold" display="0" masterRel="nextClick" afterEffect="1"/>
                                        <p:tgtEl>
                                          <p:spTgt spid="359427">
                                            <p:txEl>
                                              <p:pRg st="6" end="6"/>
                                            </p:txEl>
                                          </p:spTgt>
                                        </p:tgtEl>
                                        <p:attrNameLst>
                                          <p:attrName>ppt_c</p:attrName>
                                        </p:attrNameLst>
                                      </p:cBhvr>
                                      <p:to>
                                        <a:srgbClr val="469CDC"/>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59427">
                                            <p:txEl>
                                              <p:pRg st="7" end="7"/>
                                            </p:txEl>
                                          </p:spTgt>
                                        </p:tgtEl>
                                        <p:attrNameLst>
                                          <p:attrName>style.visibility</p:attrName>
                                        </p:attrNameLst>
                                      </p:cBhvr>
                                      <p:to>
                                        <p:strVal val="visible"/>
                                      </p:to>
                                    </p:set>
                                    <p:animEffect transition="in" filter="blinds(horizontal)">
                                      <p:cBhvr>
                                        <p:cTn id="32" dur="500"/>
                                        <p:tgtEl>
                                          <p:spTgt spid="359427">
                                            <p:txEl>
                                              <p:pRg st="7" end="7"/>
                                            </p:txEl>
                                          </p:spTgt>
                                        </p:tgtEl>
                                      </p:cBhvr>
                                    </p:animEffect>
                                  </p:childTnLst>
                                  <p:subTnLst>
                                    <p:animClr clrSpc="rgb" dir="cw">
                                      <p:cBhvr override="childStyle">
                                        <p:cTn dur="1" fill="hold" display="0" masterRel="nextClick" afterEffect="1"/>
                                        <p:tgtEl>
                                          <p:spTgt spid="359427">
                                            <p:txEl>
                                              <p:pRg st="7" end="7"/>
                                            </p:txEl>
                                          </p:spTgt>
                                        </p:tgtEl>
                                        <p:attrNameLst>
                                          <p:attrName>ppt_c</p:attrName>
                                        </p:attrNameLst>
                                      </p:cBhvr>
                                      <p:to>
                                        <a:srgbClr val="469CDC"/>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59427">
                                            <p:txEl>
                                              <p:pRg st="8" end="8"/>
                                            </p:txEl>
                                          </p:spTgt>
                                        </p:tgtEl>
                                        <p:attrNameLst>
                                          <p:attrName>style.visibility</p:attrName>
                                        </p:attrNameLst>
                                      </p:cBhvr>
                                      <p:to>
                                        <p:strVal val="visible"/>
                                      </p:to>
                                    </p:set>
                                    <p:animEffect transition="in" filter="blinds(horizontal)">
                                      <p:cBhvr>
                                        <p:cTn id="37" dur="500"/>
                                        <p:tgtEl>
                                          <p:spTgt spid="359427">
                                            <p:txEl>
                                              <p:pRg st="8" end="8"/>
                                            </p:txEl>
                                          </p:spTgt>
                                        </p:tgtEl>
                                      </p:cBhvr>
                                    </p:animEffect>
                                  </p:childTnLst>
                                  <p:subTnLst>
                                    <p:animClr clrSpc="rgb" dir="cw">
                                      <p:cBhvr override="childStyle">
                                        <p:cTn dur="1" fill="hold" display="0" masterRel="nextClick" afterEffect="1"/>
                                        <p:tgtEl>
                                          <p:spTgt spid="359427">
                                            <p:txEl>
                                              <p:pRg st="8" end="8"/>
                                            </p:txEl>
                                          </p:spTgt>
                                        </p:tgtEl>
                                        <p:attrNameLst>
                                          <p:attrName>ppt_c</p:attrName>
                                        </p:attrNameLst>
                                      </p:cBhvr>
                                      <p:to>
                                        <a:srgbClr val="469CDC"/>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59427">
                                            <p:txEl>
                                              <p:pRg st="10" end="10"/>
                                            </p:txEl>
                                          </p:spTgt>
                                        </p:tgtEl>
                                        <p:attrNameLst>
                                          <p:attrName>style.visibility</p:attrName>
                                        </p:attrNameLst>
                                      </p:cBhvr>
                                      <p:to>
                                        <p:strVal val="visible"/>
                                      </p:to>
                                    </p:set>
                                    <p:animEffect transition="in" filter="blinds(horizontal)">
                                      <p:cBhvr>
                                        <p:cTn id="42" dur="500"/>
                                        <p:tgtEl>
                                          <p:spTgt spid="359427">
                                            <p:txEl>
                                              <p:pRg st="10" end="10"/>
                                            </p:txEl>
                                          </p:spTgt>
                                        </p:tgtEl>
                                      </p:cBhvr>
                                    </p:animEffect>
                                  </p:childTnLst>
                                  <p:subTnLst>
                                    <p:animClr clrSpc="rgb" dir="cw">
                                      <p:cBhvr override="childStyle">
                                        <p:cTn dur="1" fill="hold" display="0" masterRel="nextClick" afterEffect="1"/>
                                        <p:tgtEl>
                                          <p:spTgt spid="359427">
                                            <p:txEl>
                                              <p:pRg st="10" end="10"/>
                                            </p:txEl>
                                          </p:spTgt>
                                        </p:tgtEl>
                                        <p:attrNameLst>
                                          <p:attrName>ppt_c</p:attrName>
                                        </p:attrNameLst>
                                      </p:cBhvr>
                                      <p:to>
                                        <a:srgbClr val="469CDC"/>
                                      </p:to>
                                    </p:animClr>
                                  </p:sub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59427">
                                            <p:txEl>
                                              <p:pRg st="11" end="11"/>
                                            </p:txEl>
                                          </p:spTgt>
                                        </p:tgtEl>
                                        <p:attrNameLst>
                                          <p:attrName>style.visibility</p:attrName>
                                        </p:attrNameLst>
                                      </p:cBhvr>
                                      <p:to>
                                        <p:strVal val="visible"/>
                                      </p:to>
                                    </p:set>
                                    <p:animEffect transition="in" filter="blinds(horizontal)">
                                      <p:cBhvr>
                                        <p:cTn id="47" dur="500"/>
                                        <p:tgtEl>
                                          <p:spTgt spid="359427">
                                            <p:txEl>
                                              <p:pRg st="11" end="11"/>
                                            </p:txEl>
                                          </p:spTgt>
                                        </p:tgtEl>
                                      </p:cBhvr>
                                    </p:animEffect>
                                  </p:childTnLst>
                                  <p:subTnLst>
                                    <p:animClr clrSpc="rgb" dir="cw">
                                      <p:cBhvr override="childStyle">
                                        <p:cTn dur="1" fill="hold" display="0" masterRel="nextClick" afterEffect="1"/>
                                        <p:tgtEl>
                                          <p:spTgt spid="359427">
                                            <p:txEl>
                                              <p:pRg st="11" end="11"/>
                                            </p:txEl>
                                          </p:spTgt>
                                        </p:tgtEl>
                                        <p:attrNameLst>
                                          <p:attrName>ppt_c</p:attrName>
                                        </p:attrNameLst>
                                      </p:cBhvr>
                                      <p:to>
                                        <a:srgbClr val="469CDC"/>
                                      </p:to>
                                    </p:animClr>
                                  </p:sub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59427">
                                            <p:txEl>
                                              <p:pRg st="12" end="12"/>
                                            </p:txEl>
                                          </p:spTgt>
                                        </p:tgtEl>
                                        <p:attrNameLst>
                                          <p:attrName>style.visibility</p:attrName>
                                        </p:attrNameLst>
                                      </p:cBhvr>
                                      <p:to>
                                        <p:strVal val="visible"/>
                                      </p:to>
                                    </p:set>
                                    <p:animEffect transition="in" filter="blinds(horizontal)">
                                      <p:cBhvr>
                                        <p:cTn id="52" dur="500"/>
                                        <p:tgtEl>
                                          <p:spTgt spid="359427">
                                            <p:txEl>
                                              <p:pRg st="12" end="12"/>
                                            </p:txEl>
                                          </p:spTgt>
                                        </p:tgtEl>
                                      </p:cBhvr>
                                    </p:animEffect>
                                  </p:childTnLst>
                                  <p:subTnLst>
                                    <p:animClr clrSpc="rgb" dir="cw">
                                      <p:cBhvr override="childStyle">
                                        <p:cTn dur="1" fill="hold" display="0" masterRel="nextClick" afterEffect="1"/>
                                        <p:tgtEl>
                                          <p:spTgt spid="359427">
                                            <p:txEl>
                                              <p:pRg st="12" end="12"/>
                                            </p:txEl>
                                          </p:spTgt>
                                        </p:tgtEl>
                                        <p:attrNameLst>
                                          <p:attrName>ppt_c</p:attrName>
                                        </p:attrNameLst>
                                      </p:cBhvr>
                                      <p:to>
                                        <a:srgbClr val="469CDC"/>
                                      </p:to>
                                    </p:animClr>
                                  </p:sub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59427">
                                            <p:txEl>
                                              <p:pRg st="13" end="13"/>
                                            </p:txEl>
                                          </p:spTgt>
                                        </p:tgtEl>
                                        <p:attrNameLst>
                                          <p:attrName>style.visibility</p:attrName>
                                        </p:attrNameLst>
                                      </p:cBhvr>
                                      <p:to>
                                        <p:strVal val="visible"/>
                                      </p:to>
                                    </p:set>
                                    <p:animEffect transition="in" filter="blinds(horizontal)">
                                      <p:cBhvr>
                                        <p:cTn id="57" dur="500"/>
                                        <p:tgtEl>
                                          <p:spTgt spid="359427">
                                            <p:txEl>
                                              <p:pRg st="13" end="13"/>
                                            </p:txEl>
                                          </p:spTgt>
                                        </p:tgtEl>
                                      </p:cBhvr>
                                    </p:animEffect>
                                  </p:childTnLst>
                                  <p:subTnLst>
                                    <p:animClr clrSpc="rgb" dir="cw">
                                      <p:cBhvr override="childStyle">
                                        <p:cTn dur="1" fill="hold" display="0" masterRel="nextClick" afterEffect="1"/>
                                        <p:tgtEl>
                                          <p:spTgt spid="359427">
                                            <p:txEl>
                                              <p:pRg st="13" end="13"/>
                                            </p:txEl>
                                          </p:spTgt>
                                        </p:tgtEl>
                                        <p:attrNameLst>
                                          <p:attrName>ppt_c</p:attrName>
                                        </p:attrNameLst>
                                      </p:cBhvr>
                                      <p:to>
                                        <a:srgbClr val="469CD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a:extLst>
              <a:ext uri="{FF2B5EF4-FFF2-40B4-BE49-F238E27FC236}">
                <a16:creationId xmlns:a16="http://schemas.microsoft.com/office/drawing/2014/main" id="{AE565D56-5E31-6A3A-097E-4D3F19CE6351}"/>
              </a:ext>
            </a:extLst>
          </p:cNvPr>
          <p:cNvSpPr>
            <a:spLocks noGrp="1" noChangeArrowheads="1"/>
          </p:cNvSpPr>
          <p:nvPr>
            <p:ph type="title"/>
          </p:nvPr>
        </p:nvSpPr>
        <p:spPr/>
        <p:txBody>
          <a:bodyPr/>
          <a:lstStyle/>
          <a:p>
            <a:r>
              <a:rPr lang="zh-CN" altLang="en-US">
                <a:ea typeface="宋体" panose="02010600030101010101" pitchFamily="2" charset="-122"/>
              </a:rPr>
              <a:t>前四讲总结</a:t>
            </a:r>
            <a:r>
              <a:rPr lang="en-US" altLang="zh-CN">
                <a:ea typeface="宋体" panose="02010600030101010101" pitchFamily="2" charset="-122"/>
              </a:rPr>
              <a:t>4</a:t>
            </a:r>
          </a:p>
        </p:txBody>
      </p:sp>
      <p:sp>
        <p:nvSpPr>
          <p:cNvPr id="363523" name="Rectangle 3">
            <a:extLst>
              <a:ext uri="{FF2B5EF4-FFF2-40B4-BE49-F238E27FC236}">
                <a16:creationId xmlns:a16="http://schemas.microsoft.com/office/drawing/2014/main" id="{50CDD952-DF55-5397-0F70-244F051AF403}"/>
              </a:ext>
            </a:extLst>
          </p:cNvPr>
          <p:cNvSpPr>
            <a:spLocks noGrp="1" noChangeArrowheads="1"/>
          </p:cNvSpPr>
          <p:nvPr>
            <p:ph idx="1"/>
          </p:nvPr>
        </p:nvSpPr>
        <p:spPr>
          <a:xfrm>
            <a:off x="241300" y="701675"/>
            <a:ext cx="8496300" cy="5899150"/>
          </a:xfrm>
        </p:spPr>
        <p:txBody>
          <a:bodyPr/>
          <a:lstStyle/>
          <a:p>
            <a:pPr>
              <a:spcBef>
                <a:spcPct val="20000"/>
              </a:spcBef>
            </a:pPr>
            <a:r>
              <a:rPr lang="zh-CN" altLang="en-US" sz="1900">
                <a:latin typeface="微软雅黑" panose="020B0503020204020204" pitchFamily="34" charset="-122"/>
                <a:ea typeface="微软雅黑" panose="020B0503020204020204" pitchFamily="34" charset="-122"/>
              </a:rPr>
              <a:t>单周期处理器的设计</a:t>
            </a:r>
          </a:p>
          <a:p>
            <a:pPr lvl="1">
              <a:spcBef>
                <a:spcPct val="20000"/>
              </a:spcBef>
            </a:pPr>
            <a:r>
              <a:rPr lang="zh-CN" altLang="en-US" sz="1900">
                <a:latin typeface="微软雅黑" panose="020B0503020204020204" pitchFamily="34" charset="-122"/>
                <a:ea typeface="微软雅黑" panose="020B0503020204020204" pitchFamily="34" charset="-122"/>
              </a:rPr>
              <a:t>每条指令都在一个时钟周期内完成</a:t>
            </a:r>
          </a:p>
          <a:p>
            <a:pPr lvl="1">
              <a:spcBef>
                <a:spcPct val="20000"/>
              </a:spcBef>
            </a:pPr>
            <a:r>
              <a:rPr lang="zh-CN" altLang="en-US" sz="1900">
                <a:latin typeface="微软雅黑" panose="020B0503020204020204" pitchFamily="34" charset="-122"/>
                <a:ea typeface="微软雅黑" panose="020B0503020204020204" pitchFamily="34" charset="-122"/>
              </a:rPr>
              <a:t>时钟周期以最长的</a:t>
            </a:r>
            <a:r>
              <a:rPr lang="en-US" altLang="zh-CN" sz="1900">
                <a:latin typeface="微软雅黑" panose="020B0503020204020204" pitchFamily="34" charset="-122"/>
                <a:ea typeface="微软雅黑" panose="020B0503020204020204" pitchFamily="34" charset="-122"/>
              </a:rPr>
              <a:t>Load</a:t>
            </a:r>
            <a:r>
              <a:rPr lang="zh-CN" altLang="en-US" sz="1900">
                <a:latin typeface="微软雅黑" panose="020B0503020204020204" pitchFamily="34" charset="-122"/>
                <a:ea typeface="微软雅黑" panose="020B0503020204020204" pitchFamily="34" charset="-122"/>
              </a:rPr>
              <a:t>指令所花时间为准</a:t>
            </a:r>
          </a:p>
          <a:p>
            <a:pPr lvl="1">
              <a:spcBef>
                <a:spcPct val="20000"/>
              </a:spcBef>
            </a:pPr>
            <a:r>
              <a:rPr lang="zh-CN" altLang="en-US" sz="1900">
                <a:latin typeface="微软雅黑" panose="020B0503020204020204" pitchFamily="34" charset="-122"/>
                <a:ea typeface="微软雅黑" panose="020B0503020204020204" pitchFamily="34" charset="-122"/>
              </a:rPr>
              <a:t>无需加临时寄存器存放指令执行的中间结果</a:t>
            </a:r>
          </a:p>
          <a:p>
            <a:pPr lvl="1">
              <a:spcBef>
                <a:spcPct val="20000"/>
              </a:spcBef>
            </a:pPr>
            <a:r>
              <a:rPr lang="zh-CN" altLang="en-US" sz="1900">
                <a:latin typeface="微软雅黑" panose="020B0503020204020204" pitchFamily="34" charset="-122"/>
                <a:ea typeface="微软雅黑" panose="020B0503020204020204" pitchFamily="34" charset="-122"/>
              </a:rPr>
              <a:t>同一个功能部件不能重复使用</a:t>
            </a:r>
          </a:p>
          <a:p>
            <a:pPr lvl="1">
              <a:spcBef>
                <a:spcPct val="20000"/>
              </a:spcBef>
            </a:pPr>
            <a:r>
              <a:rPr lang="zh-CN" altLang="en-US" sz="1900">
                <a:latin typeface="微软雅黑" panose="020B0503020204020204" pitchFamily="34" charset="-122"/>
                <a:ea typeface="微软雅黑" panose="020B0503020204020204" pitchFamily="34" charset="-122"/>
              </a:rPr>
              <a:t>控制信号在整个指令执行过程中不变，所以控制器设计简单，只要写出指令和控制信号之间的真值表，就可以设计出控制器</a:t>
            </a:r>
          </a:p>
          <a:p>
            <a:pPr>
              <a:spcBef>
                <a:spcPct val="20000"/>
              </a:spcBef>
            </a:pPr>
            <a:r>
              <a:rPr lang="zh-CN" altLang="en-US" sz="1900">
                <a:latin typeface="微软雅黑" panose="020B0503020204020204" pitchFamily="34" charset="-122"/>
                <a:ea typeface="微软雅黑" panose="020B0503020204020204" pitchFamily="34" charset="-122"/>
              </a:rPr>
              <a:t>多周期处理器的设计</a:t>
            </a:r>
          </a:p>
          <a:p>
            <a:pPr lvl="1">
              <a:spcBef>
                <a:spcPct val="20000"/>
              </a:spcBef>
            </a:pPr>
            <a:r>
              <a:rPr lang="zh-CN" altLang="en-US" sz="1900">
                <a:latin typeface="微软雅黑" panose="020B0503020204020204" pitchFamily="34" charset="-122"/>
                <a:ea typeface="微软雅黑" panose="020B0503020204020204" pitchFamily="34" charset="-122"/>
              </a:rPr>
              <a:t>每条指令分成多个阶段，每个阶段在一个时钟内完成</a:t>
            </a:r>
          </a:p>
          <a:p>
            <a:pPr lvl="1">
              <a:spcBef>
                <a:spcPct val="20000"/>
              </a:spcBef>
            </a:pPr>
            <a:r>
              <a:rPr lang="zh-CN" altLang="en-US" sz="1900">
                <a:latin typeface="微软雅黑" panose="020B0503020204020204" pitchFamily="34" charset="-122"/>
                <a:ea typeface="微软雅黑" panose="020B0503020204020204" pitchFamily="34" charset="-122"/>
              </a:rPr>
              <a:t>不同指令包含的时钟个数不同</a:t>
            </a:r>
          </a:p>
          <a:p>
            <a:pPr lvl="1">
              <a:spcBef>
                <a:spcPct val="20000"/>
              </a:spcBef>
            </a:pPr>
            <a:r>
              <a:rPr lang="zh-CN" altLang="en-US" sz="1900">
                <a:latin typeface="微软雅黑" panose="020B0503020204020204" pitchFamily="34" charset="-122"/>
                <a:ea typeface="微软雅黑" panose="020B0503020204020204" pitchFamily="34" charset="-122"/>
              </a:rPr>
              <a:t>阶段的划分要均衡，每个阶段只能完成一个独立、简单的功能，如：</a:t>
            </a:r>
          </a:p>
          <a:p>
            <a:pPr lvl="2">
              <a:spcBef>
                <a:spcPct val="20000"/>
              </a:spcBef>
            </a:pPr>
            <a:r>
              <a:rPr lang="zh-CN" altLang="en-US" sz="1900">
                <a:latin typeface="微软雅黑" panose="020B0503020204020204" pitchFamily="34" charset="-122"/>
                <a:ea typeface="微软雅黑" panose="020B0503020204020204" pitchFamily="34" charset="-122"/>
              </a:rPr>
              <a:t>一次</a:t>
            </a:r>
            <a:r>
              <a:rPr lang="en-US" altLang="zh-CN" sz="1900">
                <a:latin typeface="微软雅黑" panose="020B0503020204020204" pitchFamily="34" charset="-122"/>
                <a:ea typeface="微软雅黑" panose="020B0503020204020204" pitchFamily="34" charset="-122"/>
              </a:rPr>
              <a:t>ALU</a:t>
            </a:r>
            <a:r>
              <a:rPr lang="zh-CN" altLang="en-US" sz="1900">
                <a:latin typeface="微软雅黑" panose="020B0503020204020204" pitchFamily="34" charset="-122"/>
                <a:ea typeface="微软雅黑" panose="020B0503020204020204" pitchFamily="34" charset="-122"/>
              </a:rPr>
              <a:t>操作</a:t>
            </a:r>
          </a:p>
          <a:p>
            <a:pPr lvl="2">
              <a:spcBef>
                <a:spcPct val="20000"/>
              </a:spcBef>
            </a:pPr>
            <a:r>
              <a:rPr lang="zh-CN" altLang="en-US" sz="1900">
                <a:latin typeface="微软雅黑" panose="020B0503020204020204" pitchFamily="34" charset="-122"/>
                <a:ea typeface="微软雅黑" panose="020B0503020204020204" pitchFamily="34" charset="-122"/>
              </a:rPr>
              <a:t>一次存储器访问</a:t>
            </a:r>
          </a:p>
          <a:p>
            <a:pPr lvl="2">
              <a:spcBef>
                <a:spcPct val="20000"/>
              </a:spcBef>
            </a:pPr>
            <a:r>
              <a:rPr lang="zh-CN" altLang="en-US" sz="1900">
                <a:latin typeface="微软雅黑" panose="020B0503020204020204" pitchFamily="34" charset="-122"/>
                <a:ea typeface="微软雅黑" panose="020B0503020204020204" pitchFamily="34" charset="-122"/>
              </a:rPr>
              <a:t>一次寄存器存取</a:t>
            </a:r>
          </a:p>
          <a:p>
            <a:pPr lvl="1">
              <a:spcBef>
                <a:spcPct val="20000"/>
              </a:spcBef>
            </a:pPr>
            <a:r>
              <a:rPr lang="zh-CN" altLang="en-US" sz="1900">
                <a:latin typeface="微软雅黑" panose="020B0503020204020204" pitchFamily="34" charset="-122"/>
                <a:ea typeface="微软雅黑" panose="020B0503020204020204" pitchFamily="34" charset="-122"/>
              </a:rPr>
              <a:t>需加临时寄存器存放指令执行的中间结果</a:t>
            </a:r>
          </a:p>
          <a:p>
            <a:pPr lvl="1">
              <a:spcBef>
                <a:spcPct val="20000"/>
              </a:spcBef>
            </a:pPr>
            <a:r>
              <a:rPr lang="zh-CN" altLang="en-US" sz="1900">
                <a:latin typeface="微软雅黑" panose="020B0503020204020204" pitchFamily="34" charset="-122"/>
                <a:ea typeface="微软雅黑" panose="020B0503020204020204" pitchFamily="34" charset="-122"/>
              </a:rPr>
              <a:t>同一个功能部件能在不同的时钟中被重复使用</a:t>
            </a:r>
          </a:p>
          <a:p>
            <a:pPr lvl="1">
              <a:spcBef>
                <a:spcPct val="20000"/>
              </a:spcBef>
            </a:pPr>
            <a:r>
              <a:rPr lang="zh-CN" altLang="en-US" sz="1900">
                <a:latin typeface="微软雅黑" panose="020B0503020204020204" pitchFamily="34" charset="-122"/>
                <a:ea typeface="微软雅黑" panose="020B0503020204020204" pitchFamily="34" charset="-122"/>
              </a:rPr>
              <a:t>可用有限状态机来表示指令执行流程，并以此设计控制器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3523">
                                            <p:txEl>
                                              <p:pRg st="1" end="1"/>
                                            </p:txEl>
                                          </p:spTgt>
                                        </p:tgtEl>
                                        <p:attrNameLst>
                                          <p:attrName>style.visibility</p:attrName>
                                        </p:attrNameLst>
                                      </p:cBhvr>
                                      <p:to>
                                        <p:strVal val="visible"/>
                                      </p:to>
                                    </p:set>
                                    <p:animEffect transition="in" filter="blinds(horizontal)">
                                      <p:cBhvr>
                                        <p:cTn id="7" dur="500"/>
                                        <p:tgtEl>
                                          <p:spTgt spid="363523">
                                            <p:txEl>
                                              <p:pRg st="1" end="1"/>
                                            </p:txEl>
                                          </p:spTgt>
                                        </p:tgtEl>
                                      </p:cBhvr>
                                    </p:animEffect>
                                  </p:childTnLst>
                                  <p:subTnLst>
                                    <p:animClr clrSpc="rgb" dir="cw">
                                      <p:cBhvr override="childStyle">
                                        <p:cTn dur="1" fill="hold" display="0" masterRel="nextClick" afterEffect="1"/>
                                        <p:tgtEl>
                                          <p:spTgt spid="363523">
                                            <p:txEl>
                                              <p:pRg st="1" end="1"/>
                                            </p:txEl>
                                          </p:spTgt>
                                        </p:tgtEl>
                                        <p:attrNameLst>
                                          <p:attrName>ppt_c</p:attrName>
                                        </p:attrNameLst>
                                      </p:cBhvr>
                                      <p:to>
                                        <a:srgbClr val="469CDC"/>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3523">
                                            <p:txEl>
                                              <p:pRg st="2" end="2"/>
                                            </p:txEl>
                                          </p:spTgt>
                                        </p:tgtEl>
                                        <p:attrNameLst>
                                          <p:attrName>style.visibility</p:attrName>
                                        </p:attrNameLst>
                                      </p:cBhvr>
                                      <p:to>
                                        <p:strVal val="visible"/>
                                      </p:to>
                                    </p:set>
                                    <p:animEffect transition="in" filter="blinds(horizontal)">
                                      <p:cBhvr>
                                        <p:cTn id="12" dur="500"/>
                                        <p:tgtEl>
                                          <p:spTgt spid="363523">
                                            <p:txEl>
                                              <p:pRg st="2" end="2"/>
                                            </p:txEl>
                                          </p:spTgt>
                                        </p:tgtEl>
                                      </p:cBhvr>
                                    </p:animEffect>
                                  </p:childTnLst>
                                  <p:subTnLst>
                                    <p:animClr clrSpc="rgb" dir="cw">
                                      <p:cBhvr override="childStyle">
                                        <p:cTn dur="1" fill="hold" display="0" masterRel="nextClick" afterEffect="1"/>
                                        <p:tgtEl>
                                          <p:spTgt spid="363523">
                                            <p:txEl>
                                              <p:pRg st="2" end="2"/>
                                            </p:txEl>
                                          </p:spTgt>
                                        </p:tgtEl>
                                        <p:attrNameLst>
                                          <p:attrName>ppt_c</p:attrName>
                                        </p:attrNameLst>
                                      </p:cBhvr>
                                      <p:to>
                                        <a:srgbClr val="469CDC"/>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3523">
                                            <p:txEl>
                                              <p:pRg st="3" end="3"/>
                                            </p:txEl>
                                          </p:spTgt>
                                        </p:tgtEl>
                                        <p:attrNameLst>
                                          <p:attrName>style.visibility</p:attrName>
                                        </p:attrNameLst>
                                      </p:cBhvr>
                                      <p:to>
                                        <p:strVal val="visible"/>
                                      </p:to>
                                    </p:set>
                                    <p:animEffect transition="in" filter="blinds(horizontal)">
                                      <p:cBhvr>
                                        <p:cTn id="17" dur="500"/>
                                        <p:tgtEl>
                                          <p:spTgt spid="363523">
                                            <p:txEl>
                                              <p:pRg st="3" end="3"/>
                                            </p:txEl>
                                          </p:spTgt>
                                        </p:tgtEl>
                                      </p:cBhvr>
                                    </p:animEffect>
                                  </p:childTnLst>
                                  <p:subTnLst>
                                    <p:animClr clrSpc="rgb" dir="cw">
                                      <p:cBhvr override="childStyle">
                                        <p:cTn dur="1" fill="hold" display="0" masterRel="nextClick" afterEffect="1"/>
                                        <p:tgtEl>
                                          <p:spTgt spid="363523">
                                            <p:txEl>
                                              <p:pRg st="3" end="3"/>
                                            </p:txEl>
                                          </p:spTgt>
                                        </p:tgtEl>
                                        <p:attrNameLst>
                                          <p:attrName>ppt_c</p:attrName>
                                        </p:attrNameLst>
                                      </p:cBhvr>
                                      <p:to>
                                        <a:srgbClr val="469CDC"/>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3523">
                                            <p:txEl>
                                              <p:pRg st="4" end="4"/>
                                            </p:txEl>
                                          </p:spTgt>
                                        </p:tgtEl>
                                        <p:attrNameLst>
                                          <p:attrName>style.visibility</p:attrName>
                                        </p:attrNameLst>
                                      </p:cBhvr>
                                      <p:to>
                                        <p:strVal val="visible"/>
                                      </p:to>
                                    </p:set>
                                    <p:animEffect transition="in" filter="blinds(horizontal)">
                                      <p:cBhvr>
                                        <p:cTn id="22" dur="500"/>
                                        <p:tgtEl>
                                          <p:spTgt spid="363523">
                                            <p:txEl>
                                              <p:pRg st="4" end="4"/>
                                            </p:txEl>
                                          </p:spTgt>
                                        </p:tgtEl>
                                      </p:cBhvr>
                                    </p:animEffect>
                                  </p:childTnLst>
                                  <p:subTnLst>
                                    <p:animClr clrSpc="rgb" dir="cw">
                                      <p:cBhvr override="childStyle">
                                        <p:cTn dur="1" fill="hold" display="0" masterRel="nextClick" afterEffect="1"/>
                                        <p:tgtEl>
                                          <p:spTgt spid="363523">
                                            <p:txEl>
                                              <p:pRg st="4" end="4"/>
                                            </p:txEl>
                                          </p:spTgt>
                                        </p:tgtEl>
                                        <p:attrNameLst>
                                          <p:attrName>ppt_c</p:attrName>
                                        </p:attrNameLst>
                                      </p:cBhvr>
                                      <p:to>
                                        <a:srgbClr val="469CDC"/>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63523">
                                            <p:txEl>
                                              <p:pRg st="5" end="5"/>
                                            </p:txEl>
                                          </p:spTgt>
                                        </p:tgtEl>
                                        <p:attrNameLst>
                                          <p:attrName>style.visibility</p:attrName>
                                        </p:attrNameLst>
                                      </p:cBhvr>
                                      <p:to>
                                        <p:strVal val="visible"/>
                                      </p:to>
                                    </p:set>
                                    <p:animEffect transition="in" filter="blinds(horizontal)">
                                      <p:cBhvr>
                                        <p:cTn id="27" dur="500"/>
                                        <p:tgtEl>
                                          <p:spTgt spid="363523">
                                            <p:txEl>
                                              <p:pRg st="5" end="5"/>
                                            </p:txEl>
                                          </p:spTgt>
                                        </p:tgtEl>
                                      </p:cBhvr>
                                    </p:animEffect>
                                  </p:childTnLst>
                                  <p:subTnLst>
                                    <p:animClr clrSpc="rgb" dir="cw">
                                      <p:cBhvr override="childStyle">
                                        <p:cTn dur="1" fill="hold" display="0" masterRel="nextClick" afterEffect="1"/>
                                        <p:tgtEl>
                                          <p:spTgt spid="363523">
                                            <p:txEl>
                                              <p:pRg st="5" end="5"/>
                                            </p:txEl>
                                          </p:spTgt>
                                        </p:tgtEl>
                                        <p:attrNameLst>
                                          <p:attrName>ppt_c</p:attrName>
                                        </p:attrNameLst>
                                      </p:cBhvr>
                                      <p:to>
                                        <a:srgbClr val="469CDC"/>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63523">
                                            <p:txEl>
                                              <p:pRg st="7" end="7"/>
                                            </p:txEl>
                                          </p:spTgt>
                                        </p:tgtEl>
                                        <p:attrNameLst>
                                          <p:attrName>style.visibility</p:attrName>
                                        </p:attrNameLst>
                                      </p:cBhvr>
                                      <p:to>
                                        <p:strVal val="visible"/>
                                      </p:to>
                                    </p:set>
                                    <p:animEffect transition="in" filter="blinds(horizontal)">
                                      <p:cBhvr>
                                        <p:cTn id="32" dur="500"/>
                                        <p:tgtEl>
                                          <p:spTgt spid="363523">
                                            <p:txEl>
                                              <p:pRg st="7" end="7"/>
                                            </p:txEl>
                                          </p:spTgt>
                                        </p:tgtEl>
                                      </p:cBhvr>
                                    </p:animEffect>
                                  </p:childTnLst>
                                  <p:subTnLst>
                                    <p:animClr clrSpc="rgb" dir="cw">
                                      <p:cBhvr override="childStyle">
                                        <p:cTn dur="1" fill="hold" display="0" masterRel="nextClick" afterEffect="1"/>
                                        <p:tgtEl>
                                          <p:spTgt spid="363523">
                                            <p:txEl>
                                              <p:pRg st="7" end="7"/>
                                            </p:txEl>
                                          </p:spTgt>
                                        </p:tgtEl>
                                        <p:attrNameLst>
                                          <p:attrName>ppt_c</p:attrName>
                                        </p:attrNameLst>
                                      </p:cBhvr>
                                      <p:to>
                                        <a:srgbClr val="469CDC"/>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63523">
                                            <p:txEl>
                                              <p:pRg st="8" end="8"/>
                                            </p:txEl>
                                          </p:spTgt>
                                        </p:tgtEl>
                                        <p:attrNameLst>
                                          <p:attrName>style.visibility</p:attrName>
                                        </p:attrNameLst>
                                      </p:cBhvr>
                                      <p:to>
                                        <p:strVal val="visible"/>
                                      </p:to>
                                    </p:set>
                                    <p:animEffect transition="in" filter="blinds(horizontal)">
                                      <p:cBhvr>
                                        <p:cTn id="37" dur="500"/>
                                        <p:tgtEl>
                                          <p:spTgt spid="363523">
                                            <p:txEl>
                                              <p:pRg st="8" end="8"/>
                                            </p:txEl>
                                          </p:spTgt>
                                        </p:tgtEl>
                                      </p:cBhvr>
                                    </p:animEffect>
                                  </p:childTnLst>
                                  <p:subTnLst>
                                    <p:animClr clrSpc="rgb" dir="cw">
                                      <p:cBhvr override="childStyle">
                                        <p:cTn dur="1" fill="hold" display="0" masterRel="nextClick" afterEffect="1"/>
                                        <p:tgtEl>
                                          <p:spTgt spid="363523">
                                            <p:txEl>
                                              <p:pRg st="8" end="8"/>
                                            </p:txEl>
                                          </p:spTgt>
                                        </p:tgtEl>
                                        <p:attrNameLst>
                                          <p:attrName>ppt_c</p:attrName>
                                        </p:attrNameLst>
                                      </p:cBhvr>
                                      <p:to>
                                        <a:srgbClr val="469CDC"/>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63523">
                                            <p:txEl>
                                              <p:pRg st="9" end="9"/>
                                            </p:txEl>
                                          </p:spTgt>
                                        </p:tgtEl>
                                        <p:attrNameLst>
                                          <p:attrName>style.visibility</p:attrName>
                                        </p:attrNameLst>
                                      </p:cBhvr>
                                      <p:to>
                                        <p:strVal val="visible"/>
                                      </p:to>
                                    </p:set>
                                    <p:animEffect transition="in" filter="blinds(horizontal)">
                                      <p:cBhvr>
                                        <p:cTn id="42" dur="500"/>
                                        <p:tgtEl>
                                          <p:spTgt spid="363523">
                                            <p:txEl>
                                              <p:pRg st="9" end="9"/>
                                            </p:txEl>
                                          </p:spTgt>
                                        </p:tgtEl>
                                      </p:cBhvr>
                                    </p:animEffect>
                                  </p:childTnLst>
                                  <p:subTnLst>
                                    <p:animClr clrSpc="rgb" dir="cw">
                                      <p:cBhvr override="childStyle">
                                        <p:cTn dur="1" fill="hold" display="0" masterRel="nextClick" afterEffect="1"/>
                                        <p:tgtEl>
                                          <p:spTgt spid="363523">
                                            <p:txEl>
                                              <p:pRg st="9" end="9"/>
                                            </p:txEl>
                                          </p:spTgt>
                                        </p:tgtEl>
                                        <p:attrNameLst>
                                          <p:attrName>ppt_c</p:attrName>
                                        </p:attrNameLst>
                                      </p:cBhvr>
                                      <p:to>
                                        <a:srgbClr val="469CDC"/>
                                      </p:to>
                                    </p:animClr>
                                  </p:sub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63523">
                                            <p:txEl>
                                              <p:pRg st="10" end="10"/>
                                            </p:txEl>
                                          </p:spTgt>
                                        </p:tgtEl>
                                        <p:attrNameLst>
                                          <p:attrName>style.visibility</p:attrName>
                                        </p:attrNameLst>
                                      </p:cBhvr>
                                      <p:to>
                                        <p:strVal val="visible"/>
                                      </p:to>
                                    </p:set>
                                    <p:animEffect transition="in" filter="blinds(horizontal)">
                                      <p:cBhvr>
                                        <p:cTn id="47" dur="500"/>
                                        <p:tgtEl>
                                          <p:spTgt spid="363523">
                                            <p:txEl>
                                              <p:pRg st="10" end="10"/>
                                            </p:txEl>
                                          </p:spTgt>
                                        </p:tgtEl>
                                      </p:cBhvr>
                                    </p:animEffect>
                                  </p:childTnLst>
                                  <p:subTnLst>
                                    <p:animClr clrSpc="rgb" dir="cw">
                                      <p:cBhvr override="childStyle">
                                        <p:cTn dur="1" fill="hold" display="0" masterRel="nextClick" afterEffect="1"/>
                                        <p:tgtEl>
                                          <p:spTgt spid="363523">
                                            <p:txEl>
                                              <p:pRg st="10" end="10"/>
                                            </p:txEl>
                                          </p:spTgt>
                                        </p:tgtEl>
                                        <p:attrNameLst>
                                          <p:attrName>ppt_c</p:attrName>
                                        </p:attrNameLst>
                                      </p:cBhvr>
                                      <p:to>
                                        <a:srgbClr val="469CDC"/>
                                      </p:to>
                                    </p:animClr>
                                  </p:sub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63523">
                                            <p:txEl>
                                              <p:pRg st="11" end="11"/>
                                            </p:txEl>
                                          </p:spTgt>
                                        </p:tgtEl>
                                        <p:attrNameLst>
                                          <p:attrName>style.visibility</p:attrName>
                                        </p:attrNameLst>
                                      </p:cBhvr>
                                      <p:to>
                                        <p:strVal val="visible"/>
                                      </p:to>
                                    </p:set>
                                    <p:animEffect transition="in" filter="blinds(horizontal)">
                                      <p:cBhvr>
                                        <p:cTn id="52" dur="500"/>
                                        <p:tgtEl>
                                          <p:spTgt spid="363523">
                                            <p:txEl>
                                              <p:pRg st="11" end="11"/>
                                            </p:txEl>
                                          </p:spTgt>
                                        </p:tgtEl>
                                      </p:cBhvr>
                                    </p:animEffect>
                                  </p:childTnLst>
                                  <p:subTnLst>
                                    <p:animClr clrSpc="rgb" dir="cw">
                                      <p:cBhvr override="childStyle">
                                        <p:cTn dur="1" fill="hold" display="0" masterRel="nextClick" afterEffect="1"/>
                                        <p:tgtEl>
                                          <p:spTgt spid="363523">
                                            <p:txEl>
                                              <p:pRg st="11" end="11"/>
                                            </p:txEl>
                                          </p:spTgt>
                                        </p:tgtEl>
                                        <p:attrNameLst>
                                          <p:attrName>ppt_c</p:attrName>
                                        </p:attrNameLst>
                                      </p:cBhvr>
                                      <p:to>
                                        <a:srgbClr val="469CDC"/>
                                      </p:to>
                                    </p:animClr>
                                  </p:sub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63523">
                                            <p:txEl>
                                              <p:pRg st="12" end="12"/>
                                            </p:txEl>
                                          </p:spTgt>
                                        </p:tgtEl>
                                        <p:attrNameLst>
                                          <p:attrName>style.visibility</p:attrName>
                                        </p:attrNameLst>
                                      </p:cBhvr>
                                      <p:to>
                                        <p:strVal val="visible"/>
                                      </p:to>
                                    </p:set>
                                    <p:animEffect transition="in" filter="blinds(horizontal)">
                                      <p:cBhvr>
                                        <p:cTn id="57" dur="500"/>
                                        <p:tgtEl>
                                          <p:spTgt spid="363523">
                                            <p:txEl>
                                              <p:pRg st="12" end="12"/>
                                            </p:txEl>
                                          </p:spTgt>
                                        </p:tgtEl>
                                      </p:cBhvr>
                                    </p:animEffect>
                                  </p:childTnLst>
                                  <p:subTnLst>
                                    <p:animClr clrSpc="rgb" dir="cw">
                                      <p:cBhvr override="childStyle">
                                        <p:cTn dur="1" fill="hold" display="0" masterRel="nextClick" afterEffect="1"/>
                                        <p:tgtEl>
                                          <p:spTgt spid="363523">
                                            <p:txEl>
                                              <p:pRg st="12" end="12"/>
                                            </p:txEl>
                                          </p:spTgt>
                                        </p:tgtEl>
                                        <p:attrNameLst>
                                          <p:attrName>ppt_c</p:attrName>
                                        </p:attrNameLst>
                                      </p:cBhvr>
                                      <p:to>
                                        <a:srgbClr val="469CDC"/>
                                      </p:to>
                                    </p:animClr>
                                  </p:sub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63523">
                                            <p:txEl>
                                              <p:pRg st="13" end="13"/>
                                            </p:txEl>
                                          </p:spTgt>
                                        </p:tgtEl>
                                        <p:attrNameLst>
                                          <p:attrName>style.visibility</p:attrName>
                                        </p:attrNameLst>
                                      </p:cBhvr>
                                      <p:to>
                                        <p:strVal val="visible"/>
                                      </p:to>
                                    </p:set>
                                    <p:animEffect transition="in" filter="blinds(horizontal)">
                                      <p:cBhvr>
                                        <p:cTn id="62" dur="500"/>
                                        <p:tgtEl>
                                          <p:spTgt spid="363523">
                                            <p:txEl>
                                              <p:pRg st="13" end="13"/>
                                            </p:txEl>
                                          </p:spTgt>
                                        </p:tgtEl>
                                      </p:cBhvr>
                                    </p:animEffect>
                                  </p:childTnLst>
                                  <p:subTnLst>
                                    <p:animClr clrSpc="rgb" dir="cw">
                                      <p:cBhvr override="childStyle">
                                        <p:cTn dur="1" fill="hold" display="0" masterRel="nextClick" afterEffect="1"/>
                                        <p:tgtEl>
                                          <p:spTgt spid="363523">
                                            <p:txEl>
                                              <p:pRg st="13" end="13"/>
                                            </p:txEl>
                                          </p:spTgt>
                                        </p:tgtEl>
                                        <p:attrNameLst>
                                          <p:attrName>ppt_c</p:attrName>
                                        </p:attrNameLst>
                                      </p:cBhvr>
                                      <p:to>
                                        <a:srgbClr val="469CDC"/>
                                      </p:to>
                                    </p:animClr>
                                  </p:sub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363523">
                                            <p:txEl>
                                              <p:pRg st="14" end="14"/>
                                            </p:txEl>
                                          </p:spTgt>
                                        </p:tgtEl>
                                        <p:attrNameLst>
                                          <p:attrName>style.visibility</p:attrName>
                                        </p:attrNameLst>
                                      </p:cBhvr>
                                      <p:to>
                                        <p:strVal val="visible"/>
                                      </p:to>
                                    </p:set>
                                    <p:animEffect transition="in" filter="blinds(horizontal)">
                                      <p:cBhvr>
                                        <p:cTn id="67" dur="500"/>
                                        <p:tgtEl>
                                          <p:spTgt spid="363523">
                                            <p:txEl>
                                              <p:pRg st="14" end="14"/>
                                            </p:txEl>
                                          </p:spTgt>
                                        </p:tgtEl>
                                      </p:cBhvr>
                                    </p:animEffect>
                                  </p:childTnLst>
                                  <p:subTnLst>
                                    <p:animClr clrSpc="rgb" dir="cw">
                                      <p:cBhvr override="childStyle">
                                        <p:cTn dur="1" fill="hold" display="0" masterRel="nextClick" afterEffect="1"/>
                                        <p:tgtEl>
                                          <p:spTgt spid="363523">
                                            <p:txEl>
                                              <p:pRg st="14" end="14"/>
                                            </p:txEl>
                                          </p:spTgt>
                                        </p:tgtEl>
                                        <p:attrNameLst>
                                          <p:attrName>ppt_c</p:attrName>
                                        </p:attrNameLst>
                                      </p:cBhvr>
                                      <p:to>
                                        <a:srgbClr val="469CDC"/>
                                      </p:to>
                                    </p:animClr>
                                  </p:sub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363523">
                                            <p:txEl>
                                              <p:pRg st="15" end="15"/>
                                            </p:txEl>
                                          </p:spTgt>
                                        </p:tgtEl>
                                        <p:attrNameLst>
                                          <p:attrName>style.visibility</p:attrName>
                                        </p:attrNameLst>
                                      </p:cBhvr>
                                      <p:to>
                                        <p:strVal val="visible"/>
                                      </p:to>
                                    </p:set>
                                    <p:animEffect transition="in" filter="blinds(horizontal)">
                                      <p:cBhvr>
                                        <p:cTn id="72" dur="500"/>
                                        <p:tgtEl>
                                          <p:spTgt spid="363523">
                                            <p:txEl>
                                              <p:pRg st="15" end="15"/>
                                            </p:txEl>
                                          </p:spTgt>
                                        </p:tgtEl>
                                      </p:cBhvr>
                                    </p:animEffect>
                                  </p:childTnLst>
                                  <p:subTnLst>
                                    <p:animClr clrSpc="rgb" dir="cw">
                                      <p:cBhvr override="childStyle">
                                        <p:cTn dur="1" fill="hold" display="0" masterRel="nextClick" afterEffect="1"/>
                                        <p:tgtEl>
                                          <p:spTgt spid="363523">
                                            <p:txEl>
                                              <p:pRg st="15" end="15"/>
                                            </p:txEl>
                                          </p:spTgt>
                                        </p:tgtEl>
                                        <p:attrNameLst>
                                          <p:attrName>ppt_c</p:attrName>
                                        </p:attrNameLst>
                                      </p:cBhvr>
                                      <p:to>
                                        <a:srgbClr val="469CD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a:extLst>
              <a:ext uri="{FF2B5EF4-FFF2-40B4-BE49-F238E27FC236}">
                <a16:creationId xmlns:a16="http://schemas.microsoft.com/office/drawing/2014/main" id="{C4810BFA-2C12-98FB-34F7-B748A4A98C35}"/>
              </a:ext>
            </a:extLst>
          </p:cNvPr>
          <p:cNvSpPr>
            <a:spLocks noGrp="1" noChangeArrowheads="1"/>
          </p:cNvSpPr>
          <p:nvPr>
            <p:ph type="title"/>
          </p:nvPr>
        </p:nvSpPr>
        <p:spPr/>
        <p:txBody>
          <a:bodyPr/>
          <a:lstStyle/>
          <a:p>
            <a:r>
              <a:rPr lang="zh-CN" altLang="en-US">
                <a:ea typeface="宋体" panose="02010600030101010101" pitchFamily="2" charset="-122"/>
              </a:rPr>
              <a:t>前四讲总结</a:t>
            </a:r>
            <a:r>
              <a:rPr lang="en-US" altLang="zh-CN">
                <a:ea typeface="宋体" panose="02010600030101010101" pitchFamily="2" charset="-122"/>
              </a:rPr>
              <a:t>5</a:t>
            </a:r>
          </a:p>
        </p:txBody>
      </p:sp>
      <p:sp>
        <p:nvSpPr>
          <p:cNvPr id="360451" name="Rectangle 3">
            <a:extLst>
              <a:ext uri="{FF2B5EF4-FFF2-40B4-BE49-F238E27FC236}">
                <a16:creationId xmlns:a16="http://schemas.microsoft.com/office/drawing/2014/main" id="{2351E4A0-9F17-9FBB-2F8A-E185F24E08B1}"/>
              </a:ext>
            </a:extLst>
          </p:cNvPr>
          <p:cNvSpPr>
            <a:spLocks noGrp="1" noChangeArrowheads="1"/>
          </p:cNvSpPr>
          <p:nvPr>
            <p:ph idx="1"/>
          </p:nvPr>
        </p:nvSpPr>
        <p:spPr>
          <a:xfrm>
            <a:off x="241300" y="736600"/>
            <a:ext cx="8610600" cy="6064250"/>
          </a:xfrm>
        </p:spPr>
        <p:txBody>
          <a:bodyPr/>
          <a:lstStyle/>
          <a:p>
            <a:pPr>
              <a:lnSpc>
                <a:spcPts val="2500"/>
              </a:lnSpc>
              <a:spcBef>
                <a:spcPct val="20000"/>
              </a:spcBef>
            </a:pPr>
            <a:r>
              <a:rPr lang="zh-CN" altLang="en-US" sz="1900">
                <a:latin typeface="微软雅黑" panose="020B0503020204020204" pitchFamily="34" charset="-122"/>
                <a:ea typeface="微软雅黑" panose="020B0503020204020204" pitchFamily="34" charset="-122"/>
              </a:rPr>
              <a:t>控制单元实现方式</a:t>
            </a:r>
          </a:p>
          <a:p>
            <a:pPr lvl="1">
              <a:lnSpc>
                <a:spcPts val="2500"/>
              </a:lnSpc>
              <a:spcBef>
                <a:spcPct val="20000"/>
              </a:spcBef>
            </a:pPr>
            <a:r>
              <a:rPr lang="zh-CN" altLang="en-US" sz="1900">
                <a:latin typeface="微软雅黑" panose="020B0503020204020204" pitchFamily="34" charset="-122"/>
                <a:ea typeface="微软雅黑" panose="020B0503020204020204" pitchFamily="34" charset="-122"/>
              </a:rPr>
              <a:t>有限状态机描述方式</a:t>
            </a:r>
          </a:p>
          <a:p>
            <a:pPr lvl="2">
              <a:lnSpc>
                <a:spcPts val="2500"/>
              </a:lnSpc>
              <a:spcBef>
                <a:spcPct val="20000"/>
              </a:spcBef>
            </a:pPr>
            <a:r>
              <a:rPr lang="zh-CN" altLang="en-US" sz="1900">
                <a:solidFill>
                  <a:srgbClr val="1E7C34"/>
                </a:solidFill>
                <a:latin typeface="微软雅黑" panose="020B0503020204020204" pitchFamily="34" charset="-122"/>
                <a:ea typeface="微软雅黑" panose="020B0503020204020204" pitchFamily="34" charset="-122"/>
              </a:rPr>
              <a:t>每个时钟周期包含的控制信号的值的组合看成一个状态，每来一个时钟，控制信号会有一组新的取值，也就是一个新的状态</a:t>
            </a:r>
          </a:p>
          <a:p>
            <a:pPr lvl="2">
              <a:lnSpc>
                <a:spcPts val="2500"/>
              </a:lnSpc>
              <a:spcBef>
                <a:spcPct val="20000"/>
              </a:spcBef>
            </a:pPr>
            <a:r>
              <a:rPr lang="zh-CN" altLang="en-US" sz="1900">
                <a:solidFill>
                  <a:srgbClr val="1E7C34"/>
                </a:solidFill>
                <a:latin typeface="微软雅黑" panose="020B0503020204020204" pitchFamily="34" charset="-122"/>
                <a:ea typeface="微软雅黑" panose="020B0503020204020204" pitchFamily="34" charset="-122"/>
              </a:rPr>
              <a:t>所有指令的执行过程可用一个有限状态转换图来描述</a:t>
            </a:r>
          </a:p>
          <a:p>
            <a:pPr lvl="2">
              <a:lnSpc>
                <a:spcPts val="2500"/>
              </a:lnSpc>
              <a:spcBef>
                <a:spcPct val="20000"/>
              </a:spcBef>
            </a:pPr>
            <a:r>
              <a:rPr lang="zh-CN" altLang="en-US" sz="1900">
                <a:solidFill>
                  <a:srgbClr val="1E7C34"/>
                </a:solidFill>
                <a:latin typeface="微软雅黑" panose="020B0503020204020204" pitchFamily="34" charset="-122"/>
                <a:ea typeface="微软雅黑" panose="020B0503020204020204" pitchFamily="34" charset="-122"/>
              </a:rPr>
              <a:t>用一个组合逻辑电路（一般为</a:t>
            </a:r>
            <a:r>
              <a:rPr lang="en-US" altLang="zh-CN" sz="1900">
                <a:solidFill>
                  <a:srgbClr val="1E7C34"/>
                </a:solidFill>
                <a:latin typeface="微软雅黑" panose="020B0503020204020204" pitchFamily="34" charset="-122"/>
                <a:ea typeface="微软雅黑" panose="020B0503020204020204" pitchFamily="34" charset="-122"/>
              </a:rPr>
              <a:t>PLA</a:t>
            </a:r>
            <a:r>
              <a:rPr lang="zh-CN" altLang="en-US" sz="1900">
                <a:solidFill>
                  <a:srgbClr val="1E7C34"/>
                </a:solidFill>
                <a:latin typeface="微软雅黑" panose="020B0503020204020204" pitchFamily="34" charset="-122"/>
                <a:ea typeface="微软雅黑" panose="020B0503020204020204" pitchFamily="34" charset="-122"/>
              </a:rPr>
              <a:t>电路）来生成控制信号，用一个状态寄存器实现状态之间的转换</a:t>
            </a:r>
          </a:p>
          <a:p>
            <a:pPr lvl="2">
              <a:lnSpc>
                <a:spcPts val="2500"/>
              </a:lnSpc>
              <a:spcBef>
                <a:spcPct val="20000"/>
              </a:spcBef>
            </a:pPr>
            <a:r>
              <a:rPr lang="zh-CN" altLang="en-US" sz="1900">
                <a:solidFill>
                  <a:srgbClr val="1E7C34"/>
                </a:solidFill>
                <a:latin typeface="微软雅黑" panose="020B0503020204020204" pitchFamily="34" charset="-122"/>
                <a:ea typeface="微软雅黑" panose="020B0503020204020204" pitchFamily="34" charset="-122"/>
              </a:rPr>
              <a:t>实现的控制器称为硬布线控制器</a:t>
            </a:r>
          </a:p>
          <a:p>
            <a:pPr lvl="1">
              <a:lnSpc>
                <a:spcPts val="2500"/>
              </a:lnSpc>
              <a:spcBef>
                <a:spcPct val="20000"/>
              </a:spcBef>
            </a:pPr>
            <a:r>
              <a:rPr lang="zh-CN" altLang="en-US" sz="1900">
                <a:latin typeface="微软雅黑" panose="020B0503020204020204" pitchFamily="34" charset="-122"/>
                <a:ea typeface="微软雅黑" panose="020B0503020204020204" pitchFamily="34" charset="-122"/>
              </a:rPr>
              <a:t>微程序描述方式</a:t>
            </a:r>
          </a:p>
          <a:p>
            <a:pPr lvl="2">
              <a:lnSpc>
                <a:spcPts val="2500"/>
              </a:lnSpc>
              <a:spcBef>
                <a:spcPct val="20000"/>
              </a:spcBef>
            </a:pPr>
            <a:r>
              <a:rPr lang="zh-CN" altLang="en-US" sz="1900">
                <a:solidFill>
                  <a:srgbClr val="1E7C34"/>
                </a:solidFill>
                <a:latin typeface="微软雅黑" panose="020B0503020204020204" pitchFamily="34" charset="-122"/>
                <a:ea typeface="微软雅黑" panose="020B0503020204020204" pitchFamily="34" charset="-122"/>
              </a:rPr>
              <a:t>每个时钟周期所包含的控制信号的值的组合看成是一个</a:t>
            </a:r>
            <a:r>
              <a:rPr lang="en-US" altLang="zh-CN" sz="1900">
                <a:solidFill>
                  <a:srgbClr val="1E7C34"/>
                </a:solidFill>
                <a:latin typeface="微软雅黑" panose="020B0503020204020204" pitchFamily="34" charset="-122"/>
                <a:ea typeface="微软雅黑" panose="020B0503020204020204" pitchFamily="34" charset="-122"/>
              </a:rPr>
              <a:t>0/1</a:t>
            </a:r>
            <a:r>
              <a:rPr lang="zh-CN" altLang="en-US" sz="1900">
                <a:solidFill>
                  <a:srgbClr val="1E7C34"/>
                </a:solidFill>
                <a:latin typeface="微软雅黑" panose="020B0503020204020204" pitchFamily="34" charset="-122"/>
                <a:ea typeface="微软雅黑" panose="020B0503020204020204" pitchFamily="34" charset="-122"/>
              </a:rPr>
              <a:t>序列，每个控制信号对应一个微命令，控制信号取不同的值，就发出不同的微命令</a:t>
            </a:r>
          </a:p>
          <a:p>
            <a:pPr lvl="2">
              <a:lnSpc>
                <a:spcPts val="2500"/>
              </a:lnSpc>
              <a:spcBef>
                <a:spcPct val="20000"/>
              </a:spcBef>
            </a:pPr>
            <a:r>
              <a:rPr lang="zh-CN" altLang="en-US" sz="1900">
                <a:solidFill>
                  <a:srgbClr val="1E7C34"/>
                </a:solidFill>
                <a:latin typeface="微软雅黑" panose="020B0503020204020204" pitchFamily="34" charset="-122"/>
                <a:ea typeface="微软雅黑" panose="020B0503020204020204" pitchFamily="34" charset="-122"/>
              </a:rPr>
              <a:t>若干微命令组合成一个微指令，每条指令所包含的动作就由若干条微指令来完成，每来一个时钟，执行一条微指令</a:t>
            </a:r>
          </a:p>
          <a:p>
            <a:pPr lvl="2">
              <a:lnSpc>
                <a:spcPts val="2500"/>
              </a:lnSpc>
              <a:spcBef>
                <a:spcPct val="20000"/>
              </a:spcBef>
            </a:pPr>
            <a:r>
              <a:rPr lang="zh-CN" altLang="en-US" sz="1900">
                <a:solidFill>
                  <a:srgbClr val="1E7C34"/>
                </a:solidFill>
                <a:latin typeface="微软雅黑" panose="020B0503020204020204" pitchFamily="34" charset="-122"/>
                <a:ea typeface="微软雅黑" panose="020B0503020204020204" pitchFamily="34" charset="-122"/>
              </a:rPr>
              <a:t>每条指令对应一个微程序，执行时，先找到对应的第一条微指令，然后按照特定的顺序取出后续的微指令执行</a:t>
            </a:r>
          </a:p>
          <a:p>
            <a:pPr lvl="2">
              <a:lnSpc>
                <a:spcPts val="2500"/>
              </a:lnSpc>
              <a:spcBef>
                <a:spcPct val="20000"/>
              </a:spcBef>
            </a:pPr>
            <a:r>
              <a:rPr lang="zh-CN" altLang="en-US" sz="1900">
                <a:solidFill>
                  <a:srgbClr val="1E7C34"/>
                </a:solidFill>
                <a:latin typeface="微软雅黑" panose="020B0503020204020204" pitchFamily="34" charset="-122"/>
                <a:ea typeface="微软雅黑" panose="020B0503020204020204" pitchFamily="34" charset="-122"/>
              </a:rPr>
              <a:t>实现的控制器称为微程序控制器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0451">
                                            <p:txEl>
                                              <p:pRg st="2" end="2"/>
                                            </p:txEl>
                                          </p:spTgt>
                                        </p:tgtEl>
                                        <p:attrNameLst>
                                          <p:attrName>style.visibility</p:attrName>
                                        </p:attrNameLst>
                                      </p:cBhvr>
                                      <p:to>
                                        <p:strVal val="visible"/>
                                      </p:to>
                                    </p:set>
                                    <p:animEffect transition="in" filter="blinds(horizontal)">
                                      <p:cBhvr>
                                        <p:cTn id="7" dur="500"/>
                                        <p:tgtEl>
                                          <p:spTgt spid="360451">
                                            <p:txEl>
                                              <p:pRg st="2" end="2"/>
                                            </p:txEl>
                                          </p:spTgt>
                                        </p:tgtEl>
                                      </p:cBhvr>
                                    </p:animEffect>
                                  </p:childTnLst>
                                  <p:subTnLst>
                                    <p:animClr clrSpc="rgb" dir="cw">
                                      <p:cBhvr override="childStyle">
                                        <p:cTn dur="1" fill="hold" display="0" masterRel="nextClick" afterEffect="1"/>
                                        <p:tgtEl>
                                          <p:spTgt spid="360451">
                                            <p:txEl>
                                              <p:pRg st="2" end="2"/>
                                            </p:txEl>
                                          </p:spTgt>
                                        </p:tgtEl>
                                        <p:attrNameLst>
                                          <p:attrName>ppt_c</p:attrName>
                                        </p:attrNameLst>
                                      </p:cBhvr>
                                      <p:to>
                                        <a:srgbClr val="469CDC"/>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0451">
                                            <p:txEl>
                                              <p:pRg st="3" end="3"/>
                                            </p:txEl>
                                          </p:spTgt>
                                        </p:tgtEl>
                                        <p:attrNameLst>
                                          <p:attrName>style.visibility</p:attrName>
                                        </p:attrNameLst>
                                      </p:cBhvr>
                                      <p:to>
                                        <p:strVal val="visible"/>
                                      </p:to>
                                    </p:set>
                                    <p:animEffect transition="in" filter="blinds(horizontal)">
                                      <p:cBhvr>
                                        <p:cTn id="12" dur="500"/>
                                        <p:tgtEl>
                                          <p:spTgt spid="360451">
                                            <p:txEl>
                                              <p:pRg st="3" end="3"/>
                                            </p:txEl>
                                          </p:spTgt>
                                        </p:tgtEl>
                                      </p:cBhvr>
                                    </p:animEffect>
                                  </p:childTnLst>
                                  <p:subTnLst>
                                    <p:animClr clrSpc="rgb" dir="cw">
                                      <p:cBhvr override="childStyle">
                                        <p:cTn dur="1" fill="hold" display="0" masterRel="nextClick" afterEffect="1"/>
                                        <p:tgtEl>
                                          <p:spTgt spid="360451">
                                            <p:txEl>
                                              <p:pRg st="3" end="3"/>
                                            </p:txEl>
                                          </p:spTgt>
                                        </p:tgtEl>
                                        <p:attrNameLst>
                                          <p:attrName>ppt_c</p:attrName>
                                        </p:attrNameLst>
                                      </p:cBhvr>
                                      <p:to>
                                        <a:srgbClr val="469CDC"/>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0451">
                                            <p:txEl>
                                              <p:pRg st="4" end="4"/>
                                            </p:txEl>
                                          </p:spTgt>
                                        </p:tgtEl>
                                        <p:attrNameLst>
                                          <p:attrName>style.visibility</p:attrName>
                                        </p:attrNameLst>
                                      </p:cBhvr>
                                      <p:to>
                                        <p:strVal val="visible"/>
                                      </p:to>
                                    </p:set>
                                    <p:animEffect transition="in" filter="blinds(horizontal)">
                                      <p:cBhvr>
                                        <p:cTn id="17" dur="500"/>
                                        <p:tgtEl>
                                          <p:spTgt spid="360451">
                                            <p:txEl>
                                              <p:pRg st="4" end="4"/>
                                            </p:txEl>
                                          </p:spTgt>
                                        </p:tgtEl>
                                      </p:cBhvr>
                                    </p:animEffect>
                                  </p:childTnLst>
                                  <p:subTnLst>
                                    <p:animClr clrSpc="rgb" dir="cw">
                                      <p:cBhvr override="childStyle">
                                        <p:cTn dur="1" fill="hold" display="0" masterRel="nextClick" afterEffect="1"/>
                                        <p:tgtEl>
                                          <p:spTgt spid="360451">
                                            <p:txEl>
                                              <p:pRg st="4" end="4"/>
                                            </p:txEl>
                                          </p:spTgt>
                                        </p:tgtEl>
                                        <p:attrNameLst>
                                          <p:attrName>ppt_c</p:attrName>
                                        </p:attrNameLst>
                                      </p:cBhvr>
                                      <p:to>
                                        <a:srgbClr val="469CDC"/>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0451">
                                            <p:txEl>
                                              <p:pRg st="5" end="5"/>
                                            </p:txEl>
                                          </p:spTgt>
                                        </p:tgtEl>
                                        <p:attrNameLst>
                                          <p:attrName>style.visibility</p:attrName>
                                        </p:attrNameLst>
                                      </p:cBhvr>
                                      <p:to>
                                        <p:strVal val="visible"/>
                                      </p:to>
                                    </p:set>
                                    <p:animEffect transition="in" filter="blinds(horizontal)">
                                      <p:cBhvr>
                                        <p:cTn id="22" dur="500"/>
                                        <p:tgtEl>
                                          <p:spTgt spid="360451">
                                            <p:txEl>
                                              <p:pRg st="5" end="5"/>
                                            </p:txEl>
                                          </p:spTgt>
                                        </p:tgtEl>
                                      </p:cBhvr>
                                    </p:animEffect>
                                  </p:childTnLst>
                                  <p:subTnLst>
                                    <p:animClr clrSpc="rgb" dir="cw">
                                      <p:cBhvr override="childStyle">
                                        <p:cTn dur="1" fill="hold" display="0" masterRel="nextClick" afterEffect="1"/>
                                        <p:tgtEl>
                                          <p:spTgt spid="360451">
                                            <p:txEl>
                                              <p:pRg st="5" end="5"/>
                                            </p:txEl>
                                          </p:spTgt>
                                        </p:tgtEl>
                                        <p:attrNameLst>
                                          <p:attrName>ppt_c</p:attrName>
                                        </p:attrNameLst>
                                      </p:cBhvr>
                                      <p:to>
                                        <a:srgbClr val="469CDC"/>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60451">
                                            <p:txEl>
                                              <p:pRg st="7" end="7"/>
                                            </p:txEl>
                                          </p:spTgt>
                                        </p:tgtEl>
                                        <p:attrNameLst>
                                          <p:attrName>style.visibility</p:attrName>
                                        </p:attrNameLst>
                                      </p:cBhvr>
                                      <p:to>
                                        <p:strVal val="visible"/>
                                      </p:to>
                                    </p:set>
                                    <p:animEffect transition="in" filter="blinds(horizontal)">
                                      <p:cBhvr>
                                        <p:cTn id="27" dur="500"/>
                                        <p:tgtEl>
                                          <p:spTgt spid="360451">
                                            <p:txEl>
                                              <p:pRg st="7" end="7"/>
                                            </p:txEl>
                                          </p:spTgt>
                                        </p:tgtEl>
                                      </p:cBhvr>
                                    </p:animEffect>
                                  </p:childTnLst>
                                  <p:subTnLst>
                                    <p:animClr clrSpc="rgb" dir="cw">
                                      <p:cBhvr override="childStyle">
                                        <p:cTn dur="1" fill="hold" display="0" masterRel="nextClick" afterEffect="1"/>
                                        <p:tgtEl>
                                          <p:spTgt spid="360451">
                                            <p:txEl>
                                              <p:pRg st="7" end="7"/>
                                            </p:txEl>
                                          </p:spTgt>
                                        </p:tgtEl>
                                        <p:attrNameLst>
                                          <p:attrName>ppt_c</p:attrName>
                                        </p:attrNameLst>
                                      </p:cBhvr>
                                      <p:to>
                                        <a:srgbClr val="469CDC"/>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60451">
                                            <p:txEl>
                                              <p:pRg st="8" end="8"/>
                                            </p:txEl>
                                          </p:spTgt>
                                        </p:tgtEl>
                                        <p:attrNameLst>
                                          <p:attrName>style.visibility</p:attrName>
                                        </p:attrNameLst>
                                      </p:cBhvr>
                                      <p:to>
                                        <p:strVal val="visible"/>
                                      </p:to>
                                    </p:set>
                                    <p:animEffect transition="in" filter="blinds(horizontal)">
                                      <p:cBhvr>
                                        <p:cTn id="32" dur="500"/>
                                        <p:tgtEl>
                                          <p:spTgt spid="360451">
                                            <p:txEl>
                                              <p:pRg st="8" end="8"/>
                                            </p:txEl>
                                          </p:spTgt>
                                        </p:tgtEl>
                                      </p:cBhvr>
                                    </p:animEffect>
                                  </p:childTnLst>
                                  <p:subTnLst>
                                    <p:animClr clrSpc="rgb" dir="cw">
                                      <p:cBhvr override="childStyle">
                                        <p:cTn dur="1" fill="hold" display="0" masterRel="nextClick" afterEffect="1"/>
                                        <p:tgtEl>
                                          <p:spTgt spid="360451">
                                            <p:txEl>
                                              <p:pRg st="8" end="8"/>
                                            </p:txEl>
                                          </p:spTgt>
                                        </p:tgtEl>
                                        <p:attrNameLst>
                                          <p:attrName>ppt_c</p:attrName>
                                        </p:attrNameLst>
                                      </p:cBhvr>
                                      <p:to>
                                        <a:srgbClr val="469CDC"/>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60451">
                                            <p:txEl>
                                              <p:pRg st="9" end="9"/>
                                            </p:txEl>
                                          </p:spTgt>
                                        </p:tgtEl>
                                        <p:attrNameLst>
                                          <p:attrName>style.visibility</p:attrName>
                                        </p:attrNameLst>
                                      </p:cBhvr>
                                      <p:to>
                                        <p:strVal val="visible"/>
                                      </p:to>
                                    </p:set>
                                    <p:animEffect transition="in" filter="blinds(horizontal)">
                                      <p:cBhvr>
                                        <p:cTn id="37" dur="500"/>
                                        <p:tgtEl>
                                          <p:spTgt spid="360451">
                                            <p:txEl>
                                              <p:pRg st="9" end="9"/>
                                            </p:txEl>
                                          </p:spTgt>
                                        </p:tgtEl>
                                      </p:cBhvr>
                                    </p:animEffect>
                                  </p:childTnLst>
                                  <p:subTnLst>
                                    <p:animClr clrSpc="rgb" dir="cw">
                                      <p:cBhvr override="childStyle">
                                        <p:cTn dur="1" fill="hold" display="0" masterRel="nextClick" afterEffect="1"/>
                                        <p:tgtEl>
                                          <p:spTgt spid="360451">
                                            <p:txEl>
                                              <p:pRg st="9" end="9"/>
                                            </p:txEl>
                                          </p:spTgt>
                                        </p:tgtEl>
                                        <p:attrNameLst>
                                          <p:attrName>ppt_c</p:attrName>
                                        </p:attrNameLst>
                                      </p:cBhvr>
                                      <p:to>
                                        <a:srgbClr val="469CDC"/>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60451">
                                            <p:txEl>
                                              <p:pRg st="10" end="10"/>
                                            </p:txEl>
                                          </p:spTgt>
                                        </p:tgtEl>
                                        <p:attrNameLst>
                                          <p:attrName>style.visibility</p:attrName>
                                        </p:attrNameLst>
                                      </p:cBhvr>
                                      <p:to>
                                        <p:strVal val="visible"/>
                                      </p:to>
                                    </p:set>
                                    <p:animEffect transition="in" filter="blinds(horizontal)">
                                      <p:cBhvr>
                                        <p:cTn id="42" dur="500"/>
                                        <p:tgtEl>
                                          <p:spTgt spid="360451">
                                            <p:txEl>
                                              <p:pRg st="10" end="10"/>
                                            </p:txEl>
                                          </p:spTgt>
                                        </p:tgtEl>
                                      </p:cBhvr>
                                    </p:animEffect>
                                  </p:childTnLst>
                                  <p:subTnLst>
                                    <p:animClr clrSpc="rgb" dir="cw">
                                      <p:cBhvr override="childStyle">
                                        <p:cTn dur="1" fill="hold" display="0" masterRel="nextClick" afterEffect="1"/>
                                        <p:tgtEl>
                                          <p:spTgt spid="360451">
                                            <p:txEl>
                                              <p:pRg st="10" end="10"/>
                                            </p:txEl>
                                          </p:spTgt>
                                        </p:tgtEl>
                                        <p:attrNameLst>
                                          <p:attrName>ppt_c</p:attrName>
                                        </p:attrNameLst>
                                      </p:cBhvr>
                                      <p:to>
                                        <a:srgbClr val="469CD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722" name="Picture 2">
            <a:extLst>
              <a:ext uri="{FF2B5EF4-FFF2-40B4-BE49-F238E27FC236}">
                <a16:creationId xmlns:a16="http://schemas.microsoft.com/office/drawing/2014/main" id="{03758B15-7DB9-C9C0-ED3C-C1D48FBD5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774700"/>
            <a:ext cx="8770937" cy="4662488"/>
          </a:xfrm>
          <a:prstGeom prst="rect">
            <a:avLst/>
          </a:prstGeom>
          <a:solidFill>
            <a:srgbClr val="008080">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578" name="Rectangle 3">
            <a:extLst>
              <a:ext uri="{FF2B5EF4-FFF2-40B4-BE49-F238E27FC236}">
                <a16:creationId xmlns:a16="http://schemas.microsoft.com/office/drawing/2014/main" id="{337591F9-8C4E-71EA-2533-369BE53886DB}"/>
              </a:ext>
            </a:extLst>
          </p:cNvPr>
          <p:cNvSpPr>
            <a:spLocks noGrp="1" noChangeArrowheads="1"/>
          </p:cNvSpPr>
          <p:nvPr>
            <p:ph type="title"/>
          </p:nvPr>
        </p:nvSpPr>
        <p:spPr>
          <a:xfrm>
            <a:off x="444500" y="203200"/>
            <a:ext cx="8194675" cy="422275"/>
          </a:xfrm>
        </p:spPr>
        <p:txBody>
          <a:bodyPr/>
          <a:lstStyle/>
          <a:p>
            <a:r>
              <a:rPr lang="zh-CN" altLang="en-US">
                <a:ea typeface="宋体" panose="02010600030101010101" pitchFamily="2" charset="-122"/>
              </a:rPr>
              <a:t>数据通路与时序控制（早期计算机的三级时序）</a:t>
            </a:r>
          </a:p>
        </p:txBody>
      </p:sp>
      <p:sp>
        <p:nvSpPr>
          <p:cNvPr id="414725" name="Text Box 5">
            <a:extLst>
              <a:ext uri="{FF2B5EF4-FFF2-40B4-BE49-F238E27FC236}">
                <a16:creationId xmlns:a16="http://schemas.microsoft.com/office/drawing/2014/main" id="{4FC8441D-0944-C02C-F92E-AD73FA9ABDA9}"/>
              </a:ext>
            </a:extLst>
          </p:cNvPr>
          <p:cNvSpPr txBox="1">
            <a:spLocks noChangeArrowheads="1"/>
          </p:cNvSpPr>
          <p:nvPr/>
        </p:nvSpPr>
        <p:spPr bwMode="auto">
          <a:xfrm>
            <a:off x="273050" y="5699125"/>
            <a:ext cx="86931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20000"/>
              </a:spcBef>
            </a:pPr>
            <a:r>
              <a:rPr lang="zh-CN" altLang="en-US" sz="2000">
                <a:solidFill>
                  <a:schemeClr val="accent1"/>
                </a:solidFill>
                <a:latin typeface="微软雅黑" panose="020B0503020204020204" pitchFamily="34" charset="-122"/>
                <a:ea typeface="微软雅黑" panose="020B0503020204020204" pitchFamily="34" charset="-122"/>
              </a:rPr>
              <a:t>现代计算机已不再采用三级时序系统，机器周期的概念已逐渐消失。</a:t>
            </a:r>
          </a:p>
          <a:p>
            <a:pPr eaLnBrk="0" hangingPunct="0">
              <a:spcBef>
                <a:spcPct val="20000"/>
              </a:spcBef>
            </a:pPr>
            <a:r>
              <a:rPr lang="zh-CN" altLang="en-US" sz="2000">
                <a:solidFill>
                  <a:schemeClr val="accent1"/>
                </a:solidFill>
                <a:latin typeface="微软雅黑" panose="020B0503020204020204" pitchFamily="34" charset="-122"/>
                <a:ea typeface="微软雅黑" panose="020B0503020204020204" pitchFamily="34" charset="-122"/>
              </a:rPr>
              <a:t>整个数据通路中的定时信号就是时钟，一个时钟周期就是一个节拍。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4722"/>
                                        </p:tgtEl>
                                        <p:attrNameLst>
                                          <p:attrName>style.visibility</p:attrName>
                                        </p:attrNameLst>
                                      </p:cBhvr>
                                      <p:to>
                                        <p:strVal val="visible"/>
                                      </p:to>
                                    </p:set>
                                    <p:animEffect transition="in" filter="blinds(horizontal)">
                                      <p:cBhvr>
                                        <p:cTn id="7" dur="500"/>
                                        <p:tgtEl>
                                          <p:spTgt spid="4147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4725"/>
                                        </p:tgtEl>
                                        <p:attrNameLst>
                                          <p:attrName>style.visibility</p:attrName>
                                        </p:attrNameLst>
                                      </p:cBhvr>
                                      <p:to>
                                        <p:strVal val="visible"/>
                                      </p:to>
                                    </p:set>
                                    <p:animEffect transition="in" filter="blinds(horizontal)">
                                      <p:cBhvr>
                                        <p:cTn id="12" dur="500"/>
                                        <p:tgtEl>
                                          <p:spTgt spid="414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124D9562-A54C-F584-85B3-2C3F880E9DD6}"/>
              </a:ext>
            </a:extLst>
          </p:cNvPr>
          <p:cNvSpPr>
            <a:spLocks noGrp="1" noChangeArrowheads="1"/>
          </p:cNvSpPr>
          <p:nvPr>
            <p:ph type="title"/>
          </p:nvPr>
        </p:nvSpPr>
        <p:spPr>
          <a:xfrm>
            <a:off x="444500" y="203200"/>
            <a:ext cx="6961188" cy="422275"/>
          </a:xfrm>
        </p:spPr>
        <p:txBody>
          <a:bodyPr/>
          <a:lstStyle/>
          <a:p>
            <a:r>
              <a:rPr lang="zh-CN" altLang="en-US">
                <a:ea typeface="宋体" panose="02010600030101010101" pitchFamily="2" charset="-122"/>
              </a:rPr>
              <a:t>数据通路与时序控制</a:t>
            </a:r>
            <a:endParaRPr lang="zh-CN" altLang="en-US" sz="1800" b="0">
              <a:ea typeface="宋体" panose="02010600030101010101" pitchFamily="2" charset="-122"/>
            </a:endParaRPr>
          </a:p>
        </p:txBody>
      </p:sp>
      <p:sp>
        <p:nvSpPr>
          <p:cNvPr id="302083" name="Rectangle 3">
            <a:extLst>
              <a:ext uri="{FF2B5EF4-FFF2-40B4-BE49-F238E27FC236}">
                <a16:creationId xmlns:a16="http://schemas.microsoft.com/office/drawing/2014/main" id="{4A359E0E-F006-AF73-A3EE-4F7B177F3620}"/>
              </a:ext>
            </a:extLst>
          </p:cNvPr>
          <p:cNvSpPr>
            <a:spLocks noGrp="1" noChangeArrowheads="1"/>
          </p:cNvSpPr>
          <p:nvPr>
            <p:ph idx="1"/>
          </p:nvPr>
        </p:nvSpPr>
        <p:spPr>
          <a:xfrm>
            <a:off x="63500" y="5219700"/>
            <a:ext cx="8991600" cy="1273175"/>
          </a:xfrm>
        </p:spPr>
        <p:txBody>
          <a:bodyPr/>
          <a:lstStyle/>
          <a:p>
            <a:pPr>
              <a:spcBef>
                <a:spcPct val="15000"/>
              </a:spcBef>
            </a:pPr>
            <a:r>
              <a:rPr lang="zh-CN" altLang="en-US">
                <a:latin typeface="微软雅黑" panose="020B0503020204020204" pitchFamily="34" charset="-122"/>
                <a:ea typeface="微软雅黑" panose="020B0503020204020204" pitchFamily="34" charset="-122"/>
              </a:rPr>
              <a:t>假定采用下降沿触发（负跳变）方式（也可以是上升沿方式）</a:t>
            </a:r>
          </a:p>
          <a:p>
            <a:pPr lvl="1">
              <a:spcBef>
                <a:spcPct val="15000"/>
              </a:spcBef>
            </a:pPr>
            <a:r>
              <a:rPr lang="zh-CN" altLang="en-US">
                <a:latin typeface="微软雅黑" panose="020B0503020204020204" pitchFamily="34" charset="-122"/>
                <a:ea typeface="微软雅黑" panose="020B0503020204020204" pitchFamily="34" charset="-122"/>
              </a:rPr>
              <a:t>所有状态单元在下降沿写入信息，经过</a:t>
            </a:r>
            <a:r>
              <a:rPr lang="en-US" altLang="zh-CN">
                <a:latin typeface="微软雅黑" panose="020B0503020204020204" pitchFamily="34" charset="-122"/>
                <a:ea typeface="微软雅黑" panose="020B0503020204020204" pitchFamily="34" charset="-122"/>
              </a:rPr>
              <a:t>Latch Prop (clk-to-Q) </a:t>
            </a:r>
            <a:r>
              <a:rPr lang="zh-CN" altLang="en-US">
                <a:latin typeface="微软雅黑" panose="020B0503020204020204" pitchFamily="34" charset="-122"/>
                <a:ea typeface="微软雅黑" panose="020B0503020204020204" pitchFamily="34" charset="-122"/>
              </a:rPr>
              <a:t>后输出有效</a:t>
            </a:r>
          </a:p>
          <a:p>
            <a:pPr lvl="1">
              <a:spcBef>
                <a:spcPct val="15000"/>
              </a:spcBef>
            </a:pPr>
            <a:r>
              <a:rPr lang="en-US" altLang="zh-CN">
                <a:solidFill>
                  <a:schemeClr val="accent1"/>
                </a:solidFill>
                <a:latin typeface="微软雅黑" panose="020B0503020204020204" pitchFamily="34" charset="-122"/>
                <a:ea typeface="微软雅黑" panose="020B0503020204020204" pitchFamily="34" charset="-122"/>
              </a:rPr>
              <a:t>Cycle Time = Latch Prop + Longest Delay Path + Setup + Clock Skew</a:t>
            </a:r>
          </a:p>
          <a:p>
            <a:pPr>
              <a:spcBef>
                <a:spcPct val="15000"/>
              </a:spcBef>
            </a:pPr>
            <a:r>
              <a:rPr lang="zh-CN" altLang="en-US">
                <a:latin typeface="微软雅黑" panose="020B0503020204020204" pitchFamily="34" charset="-122"/>
                <a:ea typeface="微软雅黑" panose="020B0503020204020204" pitchFamily="34" charset="-122"/>
              </a:rPr>
              <a:t>约束条件：</a:t>
            </a:r>
            <a:r>
              <a:rPr lang="en-US" altLang="zh-CN">
                <a:latin typeface="微软雅黑" panose="020B0503020204020204" pitchFamily="34" charset="-122"/>
                <a:ea typeface="微软雅黑" panose="020B0503020204020204" pitchFamily="34" charset="-122"/>
              </a:rPr>
              <a:t>(Latch Prop + Shortest Delay Path - Clock Skew)  &gt;  Hold Time  </a:t>
            </a:r>
            <a:endParaRPr lang="en-US" altLang="zh-CN">
              <a:solidFill>
                <a:srgbClr val="469CDC"/>
              </a:solidFill>
              <a:latin typeface="微软雅黑" panose="020B0503020204020204" pitchFamily="34" charset="-122"/>
              <a:ea typeface="微软雅黑" panose="020B0503020204020204" pitchFamily="34" charset="-122"/>
            </a:endParaRPr>
          </a:p>
        </p:txBody>
      </p:sp>
      <p:grpSp>
        <p:nvGrpSpPr>
          <p:cNvPr id="25603" name="Group 4">
            <a:extLst>
              <a:ext uri="{FF2B5EF4-FFF2-40B4-BE49-F238E27FC236}">
                <a16:creationId xmlns:a16="http://schemas.microsoft.com/office/drawing/2014/main" id="{57D4BCD1-1A46-0AC0-E279-F7D276FAB21B}"/>
              </a:ext>
            </a:extLst>
          </p:cNvPr>
          <p:cNvGrpSpPr>
            <a:grpSpLocks/>
          </p:cNvGrpSpPr>
          <p:nvPr/>
        </p:nvGrpSpPr>
        <p:grpSpPr bwMode="auto">
          <a:xfrm>
            <a:off x="539750" y="892175"/>
            <a:ext cx="7835900" cy="342900"/>
            <a:chOff x="340" y="524"/>
            <a:chExt cx="4936" cy="200"/>
          </a:xfrm>
        </p:grpSpPr>
        <p:sp>
          <p:nvSpPr>
            <p:cNvPr id="25604" name="Line 5">
              <a:extLst>
                <a:ext uri="{FF2B5EF4-FFF2-40B4-BE49-F238E27FC236}">
                  <a16:creationId xmlns:a16="http://schemas.microsoft.com/office/drawing/2014/main" id="{414B1254-5BB7-914A-2BF2-E3A365EC79B3}"/>
                </a:ext>
              </a:extLst>
            </p:cNvPr>
            <p:cNvSpPr>
              <a:spLocks noChangeShapeType="1"/>
            </p:cNvSpPr>
            <p:nvPr/>
          </p:nvSpPr>
          <p:spPr bwMode="auto">
            <a:xfrm>
              <a:off x="340" y="528"/>
              <a:ext cx="69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5" name="Line 6">
              <a:extLst>
                <a:ext uri="{FF2B5EF4-FFF2-40B4-BE49-F238E27FC236}">
                  <a16:creationId xmlns:a16="http://schemas.microsoft.com/office/drawing/2014/main" id="{381C2BC9-4500-6527-EAA7-7A8E9AB05279}"/>
                </a:ext>
              </a:extLst>
            </p:cNvPr>
            <p:cNvSpPr>
              <a:spLocks noChangeShapeType="1"/>
            </p:cNvSpPr>
            <p:nvPr/>
          </p:nvSpPr>
          <p:spPr bwMode="auto">
            <a:xfrm>
              <a:off x="1042" y="532"/>
              <a:ext cx="0" cy="1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06" name="Line 7">
              <a:extLst>
                <a:ext uri="{FF2B5EF4-FFF2-40B4-BE49-F238E27FC236}">
                  <a16:creationId xmlns:a16="http://schemas.microsoft.com/office/drawing/2014/main" id="{6D628337-E70B-CC79-2A9F-A66571AB65B2}"/>
                </a:ext>
              </a:extLst>
            </p:cNvPr>
            <p:cNvSpPr>
              <a:spLocks noChangeShapeType="1"/>
            </p:cNvSpPr>
            <p:nvPr/>
          </p:nvSpPr>
          <p:spPr bwMode="auto">
            <a:xfrm>
              <a:off x="1046" y="720"/>
              <a:ext cx="175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 name="Line 8">
              <a:extLst>
                <a:ext uri="{FF2B5EF4-FFF2-40B4-BE49-F238E27FC236}">
                  <a16:creationId xmlns:a16="http://schemas.microsoft.com/office/drawing/2014/main" id="{F28511D5-D995-91B0-0DE6-3424569CEB8E}"/>
                </a:ext>
              </a:extLst>
            </p:cNvPr>
            <p:cNvSpPr>
              <a:spLocks noChangeShapeType="1"/>
            </p:cNvSpPr>
            <p:nvPr/>
          </p:nvSpPr>
          <p:spPr bwMode="auto">
            <a:xfrm flipV="1">
              <a:off x="2808" y="524"/>
              <a:ext cx="0" cy="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 name="Line 9">
              <a:extLst>
                <a:ext uri="{FF2B5EF4-FFF2-40B4-BE49-F238E27FC236}">
                  <a16:creationId xmlns:a16="http://schemas.microsoft.com/office/drawing/2014/main" id="{7C2CB65B-425E-8E61-61B6-49C3A43AA1C6}"/>
                </a:ext>
              </a:extLst>
            </p:cNvPr>
            <p:cNvSpPr>
              <a:spLocks noChangeShapeType="1"/>
            </p:cNvSpPr>
            <p:nvPr/>
          </p:nvSpPr>
          <p:spPr bwMode="auto">
            <a:xfrm>
              <a:off x="2812" y="528"/>
              <a:ext cx="175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9" name="Line 10">
              <a:extLst>
                <a:ext uri="{FF2B5EF4-FFF2-40B4-BE49-F238E27FC236}">
                  <a16:creationId xmlns:a16="http://schemas.microsoft.com/office/drawing/2014/main" id="{8C340D2F-ED3C-1ABD-5743-0B3B227E286E}"/>
                </a:ext>
              </a:extLst>
            </p:cNvPr>
            <p:cNvSpPr>
              <a:spLocks noChangeShapeType="1"/>
            </p:cNvSpPr>
            <p:nvPr/>
          </p:nvSpPr>
          <p:spPr bwMode="auto">
            <a:xfrm>
              <a:off x="4574" y="532"/>
              <a:ext cx="0" cy="1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0" name="Line 11">
              <a:extLst>
                <a:ext uri="{FF2B5EF4-FFF2-40B4-BE49-F238E27FC236}">
                  <a16:creationId xmlns:a16="http://schemas.microsoft.com/office/drawing/2014/main" id="{F79F988D-B559-96FE-C80C-3FE3ED255158}"/>
                </a:ext>
              </a:extLst>
            </p:cNvPr>
            <p:cNvSpPr>
              <a:spLocks noChangeShapeType="1"/>
            </p:cNvSpPr>
            <p:nvPr/>
          </p:nvSpPr>
          <p:spPr bwMode="auto">
            <a:xfrm>
              <a:off x="4578" y="720"/>
              <a:ext cx="69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11" name="Rectangle 12">
            <a:extLst>
              <a:ext uri="{FF2B5EF4-FFF2-40B4-BE49-F238E27FC236}">
                <a16:creationId xmlns:a16="http://schemas.microsoft.com/office/drawing/2014/main" id="{36156AF9-9FB6-E6AE-1255-7A9EAD2AEADD}"/>
              </a:ext>
            </a:extLst>
          </p:cNvPr>
          <p:cNvSpPr>
            <a:spLocks noChangeArrowheads="1"/>
          </p:cNvSpPr>
          <p:nvPr/>
        </p:nvSpPr>
        <p:spPr bwMode="auto">
          <a:xfrm>
            <a:off x="442913" y="987425"/>
            <a:ext cx="628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a:ea typeface="宋体" panose="02010600030101010101" pitchFamily="2" charset="-122"/>
              </a:rPr>
              <a:t>Clk</a:t>
            </a:r>
          </a:p>
        </p:txBody>
      </p:sp>
      <p:sp>
        <p:nvSpPr>
          <p:cNvPr id="25612" name="Rectangle 13">
            <a:extLst>
              <a:ext uri="{FF2B5EF4-FFF2-40B4-BE49-F238E27FC236}">
                <a16:creationId xmlns:a16="http://schemas.microsoft.com/office/drawing/2014/main" id="{A75847C3-627A-264E-DA62-4D3E4191AD0F}"/>
              </a:ext>
            </a:extLst>
          </p:cNvPr>
          <p:cNvSpPr>
            <a:spLocks noChangeArrowheads="1"/>
          </p:cNvSpPr>
          <p:nvPr/>
        </p:nvSpPr>
        <p:spPr bwMode="auto">
          <a:xfrm>
            <a:off x="527050" y="1590675"/>
            <a:ext cx="520700" cy="292100"/>
          </a:xfrm>
          <a:prstGeom prst="rect">
            <a:avLst/>
          </a:prstGeom>
          <a:solidFill>
            <a:schemeClr val="bg2">
              <a:alpha val="27843"/>
            </a:schemeClr>
          </a:solidFill>
          <a:ln w="12700">
            <a:solidFill>
              <a:schemeClr val="tx1"/>
            </a:solidFill>
            <a:miter lim="800000"/>
            <a:headEnd/>
            <a:tailEnd/>
          </a:ln>
        </p:spPr>
        <p:txBody>
          <a:bodyPr wrap="none" anchor="ctr"/>
          <a:lstStyle/>
          <a:p>
            <a:pPr eaLnBrk="0" hangingPunct="0"/>
            <a:endParaRPr lang="zh-CN" altLang="en-US">
              <a:ea typeface="宋体" panose="02010600030101010101" pitchFamily="2" charset="-122"/>
            </a:endParaRPr>
          </a:p>
        </p:txBody>
      </p:sp>
      <p:sp>
        <p:nvSpPr>
          <p:cNvPr id="25613" name="Line 14">
            <a:extLst>
              <a:ext uri="{FF2B5EF4-FFF2-40B4-BE49-F238E27FC236}">
                <a16:creationId xmlns:a16="http://schemas.microsoft.com/office/drawing/2014/main" id="{409E4D87-D87B-4F07-92AD-64D2F12EA62D}"/>
              </a:ext>
            </a:extLst>
          </p:cNvPr>
          <p:cNvSpPr>
            <a:spLocks noChangeShapeType="1"/>
          </p:cNvSpPr>
          <p:nvPr/>
        </p:nvSpPr>
        <p:spPr bwMode="auto">
          <a:xfrm>
            <a:off x="1060450" y="1889125"/>
            <a:ext cx="11303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15">
            <a:extLst>
              <a:ext uri="{FF2B5EF4-FFF2-40B4-BE49-F238E27FC236}">
                <a16:creationId xmlns:a16="http://schemas.microsoft.com/office/drawing/2014/main" id="{8B46B277-5B14-B3A4-2086-9DAA54D72392}"/>
              </a:ext>
            </a:extLst>
          </p:cNvPr>
          <p:cNvSpPr>
            <a:spLocks noChangeShapeType="1"/>
          </p:cNvSpPr>
          <p:nvPr/>
        </p:nvSpPr>
        <p:spPr bwMode="auto">
          <a:xfrm>
            <a:off x="6623050" y="1597025"/>
            <a:ext cx="11303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Rectangle 16">
            <a:extLst>
              <a:ext uri="{FF2B5EF4-FFF2-40B4-BE49-F238E27FC236}">
                <a16:creationId xmlns:a16="http://schemas.microsoft.com/office/drawing/2014/main" id="{B5AA5905-3F86-E412-0314-E13999C30129}"/>
              </a:ext>
            </a:extLst>
          </p:cNvPr>
          <p:cNvSpPr>
            <a:spLocks noChangeArrowheads="1"/>
          </p:cNvSpPr>
          <p:nvPr/>
        </p:nvSpPr>
        <p:spPr bwMode="auto">
          <a:xfrm>
            <a:off x="2203450" y="1590675"/>
            <a:ext cx="4406900" cy="292100"/>
          </a:xfrm>
          <a:prstGeom prst="rect">
            <a:avLst/>
          </a:prstGeom>
          <a:solidFill>
            <a:schemeClr val="bg2">
              <a:alpha val="27843"/>
            </a:schemeClr>
          </a:solidFill>
          <a:ln w="12700">
            <a:solidFill>
              <a:schemeClr val="tx1"/>
            </a:solidFill>
            <a:miter lim="800000"/>
            <a:headEnd/>
            <a:tailEnd/>
          </a:ln>
        </p:spPr>
        <p:txBody>
          <a:bodyPr wrap="none" anchor="ctr"/>
          <a:lstStyle/>
          <a:p>
            <a:pPr eaLnBrk="0" hangingPunct="0"/>
            <a:endParaRPr lang="zh-CN" altLang="en-US">
              <a:ea typeface="宋体" panose="02010600030101010101" pitchFamily="2" charset="-122"/>
            </a:endParaRPr>
          </a:p>
        </p:txBody>
      </p:sp>
      <p:sp>
        <p:nvSpPr>
          <p:cNvPr id="25616" name="Rectangle 17">
            <a:extLst>
              <a:ext uri="{FF2B5EF4-FFF2-40B4-BE49-F238E27FC236}">
                <a16:creationId xmlns:a16="http://schemas.microsoft.com/office/drawing/2014/main" id="{AA401B66-38BF-1763-B744-E6CDC3F40F0A}"/>
              </a:ext>
            </a:extLst>
          </p:cNvPr>
          <p:cNvSpPr>
            <a:spLocks noChangeArrowheads="1"/>
          </p:cNvSpPr>
          <p:nvPr/>
        </p:nvSpPr>
        <p:spPr bwMode="auto">
          <a:xfrm>
            <a:off x="3097213" y="1558925"/>
            <a:ext cx="26574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zh-CN" altLang="en-US" sz="1800">
                <a:solidFill>
                  <a:srgbClr val="006600"/>
                </a:solidFill>
                <a:latin typeface="微软雅黑" panose="020B0503020204020204" pitchFamily="34" charset="-122"/>
                <a:ea typeface="微软雅黑" panose="020B0503020204020204" pitchFamily="34" charset="-122"/>
              </a:rPr>
              <a:t>寄存器的输入可变化</a:t>
            </a:r>
          </a:p>
        </p:txBody>
      </p:sp>
      <p:sp>
        <p:nvSpPr>
          <p:cNvPr id="25617" name="Rectangle 18">
            <a:extLst>
              <a:ext uri="{FF2B5EF4-FFF2-40B4-BE49-F238E27FC236}">
                <a16:creationId xmlns:a16="http://schemas.microsoft.com/office/drawing/2014/main" id="{A64685D3-EE92-5054-18AB-04483232ABE7}"/>
              </a:ext>
            </a:extLst>
          </p:cNvPr>
          <p:cNvSpPr>
            <a:spLocks noChangeArrowheads="1"/>
          </p:cNvSpPr>
          <p:nvPr/>
        </p:nvSpPr>
        <p:spPr bwMode="auto">
          <a:xfrm>
            <a:off x="7766050" y="1590675"/>
            <a:ext cx="673100" cy="292100"/>
          </a:xfrm>
          <a:prstGeom prst="rect">
            <a:avLst/>
          </a:prstGeom>
          <a:solidFill>
            <a:schemeClr val="bg2">
              <a:alpha val="27843"/>
            </a:schemeClr>
          </a:solidFill>
          <a:ln w="12700">
            <a:solidFill>
              <a:schemeClr val="tx1"/>
            </a:solidFill>
            <a:miter lim="800000"/>
            <a:headEnd/>
            <a:tailEnd/>
          </a:ln>
        </p:spPr>
        <p:txBody>
          <a:bodyPr wrap="none" anchor="ctr"/>
          <a:lstStyle/>
          <a:p>
            <a:pPr eaLnBrk="0" hangingPunct="0"/>
            <a:endParaRPr lang="zh-CN" altLang="en-US">
              <a:ea typeface="宋体" panose="02010600030101010101" pitchFamily="2" charset="-122"/>
            </a:endParaRPr>
          </a:p>
        </p:txBody>
      </p:sp>
      <p:sp>
        <p:nvSpPr>
          <p:cNvPr id="25618" name="Line 19">
            <a:extLst>
              <a:ext uri="{FF2B5EF4-FFF2-40B4-BE49-F238E27FC236}">
                <a16:creationId xmlns:a16="http://schemas.microsoft.com/office/drawing/2014/main" id="{BDA242F3-DCA9-CA24-DDE2-8A7F4E5E0073}"/>
              </a:ext>
            </a:extLst>
          </p:cNvPr>
          <p:cNvSpPr>
            <a:spLocks noChangeShapeType="1"/>
          </p:cNvSpPr>
          <p:nvPr/>
        </p:nvSpPr>
        <p:spPr bwMode="auto">
          <a:xfrm>
            <a:off x="6623050" y="1698625"/>
            <a:ext cx="5969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9" name="Line 20">
            <a:extLst>
              <a:ext uri="{FF2B5EF4-FFF2-40B4-BE49-F238E27FC236}">
                <a16:creationId xmlns:a16="http://schemas.microsoft.com/office/drawing/2014/main" id="{4105EE7A-E96F-2E4F-738A-AE06E45145B0}"/>
              </a:ext>
            </a:extLst>
          </p:cNvPr>
          <p:cNvSpPr>
            <a:spLocks noChangeShapeType="1"/>
          </p:cNvSpPr>
          <p:nvPr/>
        </p:nvSpPr>
        <p:spPr bwMode="auto">
          <a:xfrm>
            <a:off x="7232650" y="1698625"/>
            <a:ext cx="5207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0" name="Rectangle 21">
            <a:extLst>
              <a:ext uri="{FF2B5EF4-FFF2-40B4-BE49-F238E27FC236}">
                <a16:creationId xmlns:a16="http://schemas.microsoft.com/office/drawing/2014/main" id="{E2DAAB70-418C-901C-651C-0CD31ADD1802}"/>
              </a:ext>
            </a:extLst>
          </p:cNvPr>
          <p:cNvSpPr>
            <a:spLocks noChangeArrowheads="1"/>
          </p:cNvSpPr>
          <p:nvPr/>
        </p:nvSpPr>
        <p:spPr bwMode="auto">
          <a:xfrm>
            <a:off x="6500813" y="1254125"/>
            <a:ext cx="7445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a:ea typeface="宋体" panose="02010600030101010101" pitchFamily="2" charset="-122"/>
              </a:rPr>
              <a:t>Setup</a:t>
            </a:r>
          </a:p>
        </p:txBody>
      </p:sp>
      <p:sp>
        <p:nvSpPr>
          <p:cNvPr id="25621" name="Rectangle 22">
            <a:extLst>
              <a:ext uri="{FF2B5EF4-FFF2-40B4-BE49-F238E27FC236}">
                <a16:creationId xmlns:a16="http://schemas.microsoft.com/office/drawing/2014/main" id="{DA9CA14B-4425-35DE-0854-B9671AF33BAA}"/>
              </a:ext>
            </a:extLst>
          </p:cNvPr>
          <p:cNvSpPr>
            <a:spLocks noChangeArrowheads="1"/>
          </p:cNvSpPr>
          <p:nvPr/>
        </p:nvSpPr>
        <p:spPr bwMode="auto">
          <a:xfrm>
            <a:off x="7224713" y="1279525"/>
            <a:ext cx="6318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a:ea typeface="宋体" panose="02010600030101010101" pitchFamily="2" charset="-122"/>
              </a:rPr>
              <a:t>Hold</a:t>
            </a:r>
          </a:p>
        </p:txBody>
      </p:sp>
      <p:grpSp>
        <p:nvGrpSpPr>
          <p:cNvPr id="25622" name="Group 121">
            <a:extLst>
              <a:ext uri="{FF2B5EF4-FFF2-40B4-BE49-F238E27FC236}">
                <a16:creationId xmlns:a16="http://schemas.microsoft.com/office/drawing/2014/main" id="{F8C8FAF8-96B3-4DCA-1593-82233DFEB7F9}"/>
              </a:ext>
            </a:extLst>
          </p:cNvPr>
          <p:cNvGrpSpPr>
            <a:grpSpLocks/>
          </p:cNvGrpSpPr>
          <p:nvPr/>
        </p:nvGrpSpPr>
        <p:grpSpPr bwMode="auto">
          <a:xfrm>
            <a:off x="1047750" y="2197100"/>
            <a:ext cx="6794500" cy="1809750"/>
            <a:chOff x="668" y="1544"/>
            <a:chExt cx="4280" cy="1140"/>
          </a:xfrm>
        </p:grpSpPr>
        <p:grpSp>
          <p:nvGrpSpPr>
            <p:cNvPr id="25623" name="Group 23">
              <a:extLst>
                <a:ext uri="{FF2B5EF4-FFF2-40B4-BE49-F238E27FC236}">
                  <a16:creationId xmlns:a16="http://schemas.microsoft.com/office/drawing/2014/main" id="{6EAE8776-CC6A-0B9B-ED5D-484982033D63}"/>
                </a:ext>
              </a:extLst>
            </p:cNvPr>
            <p:cNvGrpSpPr>
              <a:grpSpLocks/>
            </p:cNvGrpSpPr>
            <p:nvPr/>
          </p:nvGrpSpPr>
          <p:grpSpPr bwMode="auto">
            <a:xfrm>
              <a:off x="668" y="1544"/>
              <a:ext cx="776" cy="1140"/>
              <a:chOff x="668" y="1544"/>
              <a:chExt cx="776" cy="1140"/>
            </a:xfrm>
          </p:grpSpPr>
          <p:sp>
            <p:nvSpPr>
              <p:cNvPr id="25624" name="Rectangle 24">
                <a:extLst>
                  <a:ext uri="{FF2B5EF4-FFF2-40B4-BE49-F238E27FC236}">
                    <a16:creationId xmlns:a16="http://schemas.microsoft.com/office/drawing/2014/main" id="{4AFE82C1-B9D4-2499-C6D8-629355FD764F}"/>
                  </a:ext>
                </a:extLst>
              </p:cNvPr>
              <p:cNvSpPr>
                <a:spLocks noChangeArrowheads="1"/>
              </p:cNvSpPr>
              <p:nvPr/>
            </p:nvSpPr>
            <p:spPr bwMode="auto">
              <a:xfrm>
                <a:off x="968" y="1544"/>
                <a:ext cx="176"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5625" name="Line 25">
                <a:extLst>
                  <a:ext uri="{FF2B5EF4-FFF2-40B4-BE49-F238E27FC236}">
                    <a16:creationId xmlns:a16="http://schemas.microsoft.com/office/drawing/2014/main" id="{22BCFF3B-06DA-7C54-9CC8-3F35A5DB90A7}"/>
                  </a:ext>
                </a:extLst>
              </p:cNvPr>
              <p:cNvSpPr>
                <a:spLocks noChangeShapeType="1"/>
              </p:cNvSpPr>
              <p:nvPr/>
            </p:nvSpPr>
            <p:spPr bwMode="auto">
              <a:xfrm>
                <a:off x="1056" y="2548"/>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6" name="Line 26">
                <a:extLst>
                  <a:ext uri="{FF2B5EF4-FFF2-40B4-BE49-F238E27FC236}">
                    <a16:creationId xmlns:a16="http://schemas.microsoft.com/office/drawing/2014/main" id="{5ACC74D2-7BC0-8F0D-5DEB-119DA1652AD6}"/>
                  </a:ext>
                </a:extLst>
              </p:cNvPr>
              <p:cNvSpPr>
                <a:spLocks noChangeShapeType="1"/>
              </p:cNvSpPr>
              <p:nvPr/>
            </p:nvSpPr>
            <p:spPr bwMode="auto">
              <a:xfrm flipV="1">
                <a:off x="1016" y="2296"/>
                <a:ext cx="32"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7" name="Line 27">
                <a:extLst>
                  <a:ext uri="{FF2B5EF4-FFF2-40B4-BE49-F238E27FC236}">
                    <a16:creationId xmlns:a16="http://schemas.microsoft.com/office/drawing/2014/main" id="{565A9AAC-13AB-2763-0FE4-0587A7C8C8E3}"/>
                  </a:ext>
                </a:extLst>
              </p:cNvPr>
              <p:cNvSpPr>
                <a:spLocks noChangeShapeType="1"/>
              </p:cNvSpPr>
              <p:nvPr/>
            </p:nvSpPr>
            <p:spPr bwMode="auto">
              <a:xfrm>
                <a:off x="1064" y="2312"/>
                <a:ext cx="32"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8" name="Oval 28">
                <a:extLst>
                  <a:ext uri="{FF2B5EF4-FFF2-40B4-BE49-F238E27FC236}">
                    <a16:creationId xmlns:a16="http://schemas.microsoft.com/office/drawing/2014/main" id="{B7598EF0-806F-2149-C45E-DA0AC3C306D8}"/>
                  </a:ext>
                </a:extLst>
              </p:cNvPr>
              <p:cNvSpPr>
                <a:spLocks noChangeArrowheads="1"/>
              </p:cNvSpPr>
              <p:nvPr/>
            </p:nvSpPr>
            <p:spPr bwMode="auto">
              <a:xfrm>
                <a:off x="1016" y="2456"/>
                <a:ext cx="80" cy="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5629" name="Line 29">
                <a:extLst>
                  <a:ext uri="{FF2B5EF4-FFF2-40B4-BE49-F238E27FC236}">
                    <a16:creationId xmlns:a16="http://schemas.microsoft.com/office/drawing/2014/main" id="{B7A9DC07-9577-153D-A116-7ACBDD3E826E}"/>
                  </a:ext>
                </a:extLst>
              </p:cNvPr>
              <p:cNvSpPr>
                <a:spLocks noChangeShapeType="1"/>
              </p:cNvSpPr>
              <p:nvPr/>
            </p:nvSpPr>
            <p:spPr bwMode="auto">
              <a:xfrm flipH="1">
                <a:off x="668" y="1680"/>
                <a:ext cx="296"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5630" name="Rectangle 30">
                <a:extLst>
                  <a:ext uri="{FF2B5EF4-FFF2-40B4-BE49-F238E27FC236}">
                    <a16:creationId xmlns:a16="http://schemas.microsoft.com/office/drawing/2014/main" id="{BF39407D-4CF4-F948-B93E-71187985D550}"/>
                  </a:ext>
                </a:extLst>
              </p:cNvPr>
              <p:cNvSpPr>
                <a:spLocks noChangeArrowheads="1"/>
              </p:cNvSpPr>
              <p:nvPr/>
            </p:nvSpPr>
            <p:spPr bwMode="auto">
              <a:xfrm>
                <a:off x="759" y="1728"/>
                <a:ext cx="14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a:latin typeface="Times New Roman" panose="02020603050405020304" pitchFamily="18" charset="0"/>
                    <a:ea typeface="宋体" panose="02010600030101010101" pitchFamily="2" charset="-122"/>
                  </a:rPr>
                  <a:t>.</a:t>
                </a:r>
              </a:p>
              <a:p>
                <a:pPr eaLnBrk="0" hangingPunct="0"/>
                <a:r>
                  <a:rPr lang="zh-CN" altLang="en-US">
                    <a:latin typeface="Times New Roman" panose="02020603050405020304" pitchFamily="18" charset="0"/>
                    <a:ea typeface="宋体" panose="02010600030101010101" pitchFamily="2" charset="-122"/>
                  </a:rPr>
                  <a:t>.</a:t>
                </a:r>
              </a:p>
              <a:p>
                <a:pPr eaLnBrk="0" hangingPunct="0"/>
                <a:r>
                  <a:rPr lang="zh-CN" altLang="en-US">
                    <a:latin typeface="Times New Roman" panose="02020603050405020304" pitchFamily="18" charset="0"/>
                    <a:ea typeface="宋体" panose="02010600030101010101" pitchFamily="2" charset="-122"/>
                  </a:rPr>
                  <a:t>.</a:t>
                </a:r>
              </a:p>
            </p:txBody>
          </p:sp>
          <p:sp>
            <p:nvSpPr>
              <p:cNvPr id="25631" name="Line 31">
                <a:extLst>
                  <a:ext uri="{FF2B5EF4-FFF2-40B4-BE49-F238E27FC236}">
                    <a16:creationId xmlns:a16="http://schemas.microsoft.com/office/drawing/2014/main" id="{CB142354-3ECA-0B45-64C2-8CFD76368FDB}"/>
                  </a:ext>
                </a:extLst>
              </p:cNvPr>
              <p:cNvSpPr>
                <a:spLocks noChangeShapeType="1"/>
              </p:cNvSpPr>
              <p:nvPr/>
            </p:nvSpPr>
            <p:spPr bwMode="auto">
              <a:xfrm flipH="1">
                <a:off x="668" y="2304"/>
                <a:ext cx="296"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5632" name="Line 32">
                <a:extLst>
                  <a:ext uri="{FF2B5EF4-FFF2-40B4-BE49-F238E27FC236}">
                    <a16:creationId xmlns:a16="http://schemas.microsoft.com/office/drawing/2014/main" id="{7AFB6462-7ED9-66CD-F906-50C3162D7D87}"/>
                  </a:ext>
                </a:extLst>
              </p:cNvPr>
              <p:cNvSpPr>
                <a:spLocks noChangeShapeType="1"/>
              </p:cNvSpPr>
              <p:nvPr/>
            </p:nvSpPr>
            <p:spPr bwMode="auto">
              <a:xfrm flipH="1">
                <a:off x="1148" y="1680"/>
                <a:ext cx="296"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5633" name="Rectangle 33">
                <a:extLst>
                  <a:ext uri="{FF2B5EF4-FFF2-40B4-BE49-F238E27FC236}">
                    <a16:creationId xmlns:a16="http://schemas.microsoft.com/office/drawing/2014/main" id="{2EC48F09-C4C6-8D02-A90A-9A7CB08B01D7}"/>
                  </a:ext>
                </a:extLst>
              </p:cNvPr>
              <p:cNvSpPr>
                <a:spLocks noChangeArrowheads="1"/>
              </p:cNvSpPr>
              <p:nvPr/>
            </p:nvSpPr>
            <p:spPr bwMode="auto">
              <a:xfrm>
                <a:off x="1239" y="1728"/>
                <a:ext cx="14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a:latin typeface="Times New Roman" panose="02020603050405020304" pitchFamily="18" charset="0"/>
                    <a:ea typeface="宋体" panose="02010600030101010101" pitchFamily="2" charset="-122"/>
                  </a:rPr>
                  <a:t>.</a:t>
                </a:r>
              </a:p>
              <a:p>
                <a:pPr eaLnBrk="0" hangingPunct="0"/>
                <a:r>
                  <a:rPr lang="zh-CN" altLang="en-US">
                    <a:latin typeface="Times New Roman" panose="02020603050405020304" pitchFamily="18" charset="0"/>
                    <a:ea typeface="宋体" panose="02010600030101010101" pitchFamily="2" charset="-122"/>
                  </a:rPr>
                  <a:t>.</a:t>
                </a:r>
              </a:p>
              <a:p>
                <a:pPr eaLnBrk="0" hangingPunct="0"/>
                <a:r>
                  <a:rPr lang="zh-CN" altLang="en-US">
                    <a:latin typeface="Times New Roman" panose="02020603050405020304" pitchFamily="18" charset="0"/>
                    <a:ea typeface="宋体" panose="02010600030101010101" pitchFamily="2" charset="-122"/>
                  </a:rPr>
                  <a:t>.</a:t>
                </a:r>
              </a:p>
            </p:txBody>
          </p:sp>
          <p:sp>
            <p:nvSpPr>
              <p:cNvPr id="25634" name="Line 34">
                <a:extLst>
                  <a:ext uri="{FF2B5EF4-FFF2-40B4-BE49-F238E27FC236}">
                    <a16:creationId xmlns:a16="http://schemas.microsoft.com/office/drawing/2014/main" id="{075B8E34-FB65-6B1B-1BB1-CE7413AF5A09}"/>
                  </a:ext>
                </a:extLst>
              </p:cNvPr>
              <p:cNvSpPr>
                <a:spLocks noChangeShapeType="1"/>
              </p:cNvSpPr>
              <p:nvPr/>
            </p:nvSpPr>
            <p:spPr bwMode="auto">
              <a:xfrm flipH="1">
                <a:off x="1148" y="2304"/>
                <a:ext cx="296"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35" name="Group 35">
              <a:extLst>
                <a:ext uri="{FF2B5EF4-FFF2-40B4-BE49-F238E27FC236}">
                  <a16:creationId xmlns:a16="http://schemas.microsoft.com/office/drawing/2014/main" id="{A1F13B30-1E74-1F81-7C12-0698507EA854}"/>
                </a:ext>
              </a:extLst>
            </p:cNvPr>
            <p:cNvGrpSpPr>
              <a:grpSpLocks/>
            </p:cNvGrpSpPr>
            <p:nvPr/>
          </p:nvGrpSpPr>
          <p:grpSpPr bwMode="auto">
            <a:xfrm>
              <a:off x="4172" y="1544"/>
              <a:ext cx="776" cy="1140"/>
              <a:chOff x="4172" y="1544"/>
              <a:chExt cx="776" cy="1140"/>
            </a:xfrm>
          </p:grpSpPr>
          <p:sp>
            <p:nvSpPr>
              <p:cNvPr id="25636" name="Rectangle 36">
                <a:extLst>
                  <a:ext uri="{FF2B5EF4-FFF2-40B4-BE49-F238E27FC236}">
                    <a16:creationId xmlns:a16="http://schemas.microsoft.com/office/drawing/2014/main" id="{AA251343-14AD-8DFE-DE7D-9E0A71E5BCCA}"/>
                  </a:ext>
                </a:extLst>
              </p:cNvPr>
              <p:cNvSpPr>
                <a:spLocks noChangeArrowheads="1"/>
              </p:cNvSpPr>
              <p:nvPr/>
            </p:nvSpPr>
            <p:spPr bwMode="auto">
              <a:xfrm>
                <a:off x="4472" y="1544"/>
                <a:ext cx="176"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5637" name="Line 37">
                <a:extLst>
                  <a:ext uri="{FF2B5EF4-FFF2-40B4-BE49-F238E27FC236}">
                    <a16:creationId xmlns:a16="http://schemas.microsoft.com/office/drawing/2014/main" id="{AE4A8F1C-CE94-23AA-478C-58BF75FD9678}"/>
                  </a:ext>
                </a:extLst>
              </p:cNvPr>
              <p:cNvSpPr>
                <a:spLocks noChangeShapeType="1"/>
              </p:cNvSpPr>
              <p:nvPr/>
            </p:nvSpPr>
            <p:spPr bwMode="auto">
              <a:xfrm>
                <a:off x="4560" y="2548"/>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8" name="Line 38">
                <a:extLst>
                  <a:ext uri="{FF2B5EF4-FFF2-40B4-BE49-F238E27FC236}">
                    <a16:creationId xmlns:a16="http://schemas.microsoft.com/office/drawing/2014/main" id="{A895D2B1-D503-F6E7-3349-F27313FCF88D}"/>
                  </a:ext>
                </a:extLst>
              </p:cNvPr>
              <p:cNvSpPr>
                <a:spLocks noChangeShapeType="1"/>
              </p:cNvSpPr>
              <p:nvPr/>
            </p:nvSpPr>
            <p:spPr bwMode="auto">
              <a:xfrm flipV="1">
                <a:off x="4520" y="2296"/>
                <a:ext cx="32"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9" name="Line 39">
                <a:extLst>
                  <a:ext uri="{FF2B5EF4-FFF2-40B4-BE49-F238E27FC236}">
                    <a16:creationId xmlns:a16="http://schemas.microsoft.com/office/drawing/2014/main" id="{4CD35B62-6A86-A9EE-BB62-99C171EA76FE}"/>
                  </a:ext>
                </a:extLst>
              </p:cNvPr>
              <p:cNvSpPr>
                <a:spLocks noChangeShapeType="1"/>
              </p:cNvSpPr>
              <p:nvPr/>
            </p:nvSpPr>
            <p:spPr bwMode="auto">
              <a:xfrm>
                <a:off x="4568" y="2312"/>
                <a:ext cx="32"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0" name="Oval 40">
                <a:extLst>
                  <a:ext uri="{FF2B5EF4-FFF2-40B4-BE49-F238E27FC236}">
                    <a16:creationId xmlns:a16="http://schemas.microsoft.com/office/drawing/2014/main" id="{EB9969E8-DF12-9999-B793-562B08B0DE0F}"/>
                  </a:ext>
                </a:extLst>
              </p:cNvPr>
              <p:cNvSpPr>
                <a:spLocks noChangeArrowheads="1"/>
              </p:cNvSpPr>
              <p:nvPr/>
            </p:nvSpPr>
            <p:spPr bwMode="auto">
              <a:xfrm>
                <a:off x="4520" y="2456"/>
                <a:ext cx="80" cy="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5641" name="Line 41">
                <a:extLst>
                  <a:ext uri="{FF2B5EF4-FFF2-40B4-BE49-F238E27FC236}">
                    <a16:creationId xmlns:a16="http://schemas.microsoft.com/office/drawing/2014/main" id="{C27A84B9-D41F-AEB1-F497-B9FD5B10A159}"/>
                  </a:ext>
                </a:extLst>
              </p:cNvPr>
              <p:cNvSpPr>
                <a:spLocks noChangeShapeType="1"/>
              </p:cNvSpPr>
              <p:nvPr/>
            </p:nvSpPr>
            <p:spPr bwMode="auto">
              <a:xfrm flipH="1">
                <a:off x="4172" y="1680"/>
                <a:ext cx="296"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5642" name="Rectangle 42">
                <a:extLst>
                  <a:ext uri="{FF2B5EF4-FFF2-40B4-BE49-F238E27FC236}">
                    <a16:creationId xmlns:a16="http://schemas.microsoft.com/office/drawing/2014/main" id="{3BFCBB5E-3F4E-5AE2-83FB-B26F284BD747}"/>
                  </a:ext>
                </a:extLst>
              </p:cNvPr>
              <p:cNvSpPr>
                <a:spLocks noChangeArrowheads="1"/>
              </p:cNvSpPr>
              <p:nvPr/>
            </p:nvSpPr>
            <p:spPr bwMode="auto">
              <a:xfrm>
                <a:off x="4263" y="1728"/>
                <a:ext cx="14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a:latin typeface="Times New Roman" panose="02020603050405020304" pitchFamily="18" charset="0"/>
                    <a:ea typeface="宋体" panose="02010600030101010101" pitchFamily="2" charset="-122"/>
                  </a:rPr>
                  <a:t>.</a:t>
                </a:r>
              </a:p>
              <a:p>
                <a:pPr eaLnBrk="0" hangingPunct="0"/>
                <a:r>
                  <a:rPr lang="zh-CN" altLang="en-US">
                    <a:latin typeface="Times New Roman" panose="02020603050405020304" pitchFamily="18" charset="0"/>
                    <a:ea typeface="宋体" panose="02010600030101010101" pitchFamily="2" charset="-122"/>
                  </a:rPr>
                  <a:t>.</a:t>
                </a:r>
              </a:p>
              <a:p>
                <a:pPr eaLnBrk="0" hangingPunct="0"/>
                <a:r>
                  <a:rPr lang="zh-CN" altLang="en-US">
                    <a:latin typeface="Times New Roman" panose="02020603050405020304" pitchFamily="18" charset="0"/>
                    <a:ea typeface="宋体" panose="02010600030101010101" pitchFamily="2" charset="-122"/>
                  </a:rPr>
                  <a:t>.</a:t>
                </a:r>
              </a:p>
            </p:txBody>
          </p:sp>
          <p:sp>
            <p:nvSpPr>
              <p:cNvPr id="25643" name="Line 43">
                <a:extLst>
                  <a:ext uri="{FF2B5EF4-FFF2-40B4-BE49-F238E27FC236}">
                    <a16:creationId xmlns:a16="http://schemas.microsoft.com/office/drawing/2014/main" id="{5FAA6534-DD4B-1866-283B-D37912F0A977}"/>
                  </a:ext>
                </a:extLst>
              </p:cNvPr>
              <p:cNvSpPr>
                <a:spLocks noChangeShapeType="1"/>
              </p:cNvSpPr>
              <p:nvPr/>
            </p:nvSpPr>
            <p:spPr bwMode="auto">
              <a:xfrm flipH="1">
                <a:off x="4172" y="2304"/>
                <a:ext cx="296"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5644" name="Line 44">
                <a:extLst>
                  <a:ext uri="{FF2B5EF4-FFF2-40B4-BE49-F238E27FC236}">
                    <a16:creationId xmlns:a16="http://schemas.microsoft.com/office/drawing/2014/main" id="{43DE61C3-3DAA-589B-702D-ABFBFAA4B8C6}"/>
                  </a:ext>
                </a:extLst>
              </p:cNvPr>
              <p:cNvSpPr>
                <a:spLocks noChangeShapeType="1"/>
              </p:cNvSpPr>
              <p:nvPr/>
            </p:nvSpPr>
            <p:spPr bwMode="auto">
              <a:xfrm flipH="1">
                <a:off x="4652" y="1680"/>
                <a:ext cx="296"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5645" name="Rectangle 45">
                <a:extLst>
                  <a:ext uri="{FF2B5EF4-FFF2-40B4-BE49-F238E27FC236}">
                    <a16:creationId xmlns:a16="http://schemas.microsoft.com/office/drawing/2014/main" id="{1F139C4C-BD8B-8F37-6F5C-F4935E53A3AC}"/>
                  </a:ext>
                </a:extLst>
              </p:cNvPr>
              <p:cNvSpPr>
                <a:spLocks noChangeArrowheads="1"/>
              </p:cNvSpPr>
              <p:nvPr/>
            </p:nvSpPr>
            <p:spPr bwMode="auto">
              <a:xfrm>
                <a:off x="4743" y="1728"/>
                <a:ext cx="14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a:latin typeface="Times New Roman" panose="02020603050405020304" pitchFamily="18" charset="0"/>
                    <a:ea typeface="宋体" panose="02010600030101010101" pitchFamily="2" charset="-122"/>
                  </a:rPr>
                  <a:t>.</a:t>
                </a:r>
              </a:p>
              <a:p>
                <a:pPr eaLnBrk="0" hangingPunct="0"/>
                <a:r>
                  <a:rPr lang="zh-CN" altLang="en-US">
                    <a:latin typeface="Times New Roman" panose="02020603050405020304" pitchFamily="18" charset="0"/>
                    <a:ea typeface="宋体" panose="02010600030101010101" pitchFamily="2" charset="-122"/>
                  </a:rPr>
                  <a:t>.</a:t>
                </a:r>
              </a:p>
              <a:p>
                <a:pPr eaLnBrk="0" hangingPunct="0"/>
                <a:r>
                  <a:rPr lang="zh-CN" altLang="en-US">
                    <a:latin typeface="Times New Roman" panose="02020603050405020304" pitchFamily="18" charset="0"/>
                    <a:ea typeface="宋体" panose="02010600030101010101" pitchFamily="2" charset="-122"/>
                  </a:rPr>
                  <a:t>.</a:t>
                </a:r>
              </a:p>
            </p:txBody>
          </p:sp>
          <p:sp>
            <p:nvSpPr>
              <p:cNvPr id="25646" name="Line 46">
                <a:extLst>
                  <a:ext uri="{FF2B5EF4-FFF2-40B4-BE49-F238E27FC236}">
                    <a16:creationId xmlns:a16="http://schemas.microsoft.com/office/drawing/2014/main" id="{D53B2B89-1EDE-D49D-2CB5-E7DDE10C951F}"/>
                  </a:ext>
                </a:extLst>
              </p:cNvPr>
              <p:cNvSpPr>
                <a:spLocks noChangeShapeType="1"/>
              </p:cNvSpPr>
              <p:nvPr/>
            </p:nvSpPr>
            <p:spPr bwMode="auto">
              <a:xfrm flipH="1">
                <a:off x="4652" y="2304"/>
                <a:ext cx="296"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47" name="Rectangle 47">
              <a:extLst>
                <a:ext uri="{FF2B5EF4-FFF2-40B4-BE49-F238E27FC236}">
                  <a16:creationId xmlns:a16="http://schemas.microsoft.com/office/drawing/2014/main" id="{D4674F1E-C6F7-1BFC-C95A-74292B02E296}"/>
                </a:ext>
              </a:extLst>
            </p:cNvPr>
            <p:cNvSpPr>
              <a:spLocks noChangeArrowheads="1"/>
            </p:cNvSpPr>
            <p:nvPr/>
          </p:nvSpPr>
          <p:spPr bwMode="auto">
            <a:xfrm>
              <a:off x="1448" y="1544"/>
              <a:ext cx="2720" cy="896"/>
            </a:xfrm>
            <a:prstGeom prst="rect">
              <a:avLst/>
            </a:prstGeom>
            <a:noFill/>
            <a:ln w="28575">
              <a:solidFill>
                <a:srgbClr val="3399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5648" name="Oval 48">
              <a:extLst>
                <a:ext uri="{FF2B5EF4-FFF2-40B4-BE49-F238E27FC236}">
                  <a16:creationId xmlns:a16="http://schemas.microsoft.com/office/drawing/2014/main" id="{4B62A760-162B-27EC-4DDD-5BF99F4F8520}"/>
                </a:ext>
              </a:extLst>
            </p:cNvPr>
            <p:cNvSpPr>
              <a:spLocks noChangeArrowheads="1"/>
            </p:cNvSpPr>
            <p:nvPr/>
          </p:nvSpPr>
          <p:spPr bwMode="auto">
            <a:xfrm>
              <a:off x="1951" y="1864"/>
              <a:ext cx="51" cy="5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grpSp>
          <p:nvGrpSpPr>
            <p:cNvPr id="25649" name="Group 49">
              <a:extLst>
                <a:ext uri="{FF2B5EF4-FFF2-40B4-BE49-F238E27FC236}">
                  <a16:creationId xmlns:a16="http://schemas.microsoft.com/office/drawing/2014/main" id="{21D460D8-1869-1E05-C04F-3EC8A5D24CAB}"/>
                </a:ext>
              </a:extLst>
            </p:cNvPr>
            <p:cNvGrpSpPr>
              <a:grpSpLocks/>
            </p:cNvGrpSpPr>
            <p:nvPr/>
          </p:nvGrpSpPr>
          <p:grpSpPr bwMode="auto">
            <a:xfrm>
              <a:off x="1600" y="1755"/>
              <a:ext cx="344" cy="272"/>
              <a:chOff x="1600" y="1755"/>
              <a:chExt cx="344" cy="272"/>
            </a:xfrm>
          </p:grpSpPr>
          <p:sp>
            <p:nvSpPr>
              <p:cNvPr id="25650" name="Arc 50">
                <a:extLst>
                  <a:ext uri="{FF2B5EF4-FFF2-40B4-BE49-F238E27FC236}">
                    <a16:creationId xmlns:a16="http://schemas.microsoft.com/office/drawing/2014/main" id="{1CAB139D-3DC5-4864-8074-9125FB442CA1}"/>
                  </a:ext>
                </a:extLst>
              </p:cNvPr>
              <p:cNvSpPr>
                <a:spLocks noChangeArrowheads="1"/>
              </p:cNvSpPr>
              <p:nvPr/>
            </p:nvSpPr>
            <p:spPr bwMode="auto">
              <a:xfrm>
                <a:off x="1804" y="1764"/>
                <a:ext cx="132" cy="128"/>
              </a:xfrm>
              <a:custGeom>
                <a:avLst/>
                <a:gdLst>
                  <a:gd name="T0" fmla="*/ -1 w 21764"/>
                  <a:gd name="T1" fmla="*/ 0 h 21600"/>
                  <a:gd name="T2" fmla="*/ 164 w 21764"/>
                  <a:gd name="T3" fmla="*/ 0 h 21600"/>
                  <a:gd name="T4" fmla="*/ 21764 w 21764"/>
                  <a:gd name="T5" fmla="*/ 21600 h 21600"/>
                  <a:gd name="T6" fmla="*/ -1 w 21764"/>
                  <a:gd name="T7" fmla="*/ 0 h 21600"/>
                  <a:gd name="T8" fmla="*/ 164 w 21764"/>
                  <a:gd name="T9" fmla="*/ 0 h 21600"/>
                  <a:gd name="T10" fmla="*/ 21764 w 21764"/>
                  <a:gd name="T11" fmla="*/ 21600 h 21600"/>
                  <a:gd name="T12" fmla="*/ 164 w 21764"/>
                  <a:gd name="T13" fmla="*/ 21600 h 21600"/>
                  <a:gd name="T14" fmla="*/ -1 w 21764"/>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64" h="21600" fill="none">
                    <a:moveTo>
                      <a:pt x="-1" y="0"/>
                    </a:moveTo>
                    <a:cubicBezTo>
                      <a:pt x="54" y="0"/>
                      <a:pt x="109" y="-1"/>
                      <a:pt x="164" y="0"/>
                    </a:cubicBezTo>
                    <a:cubicBezTo>
                      <a:pt x="12093" y="0"/>
                      <a:pt x="21764" y="9670"/>
                      <a:pt x="21764" y="21600"/>
                    </a:cubicBezTo>
                  </a:path>
                  <a:path w="21764" h="21600" stroke="0">
                    <a:moveTo>
                      <a:pt x="-1" y="0"/>
                    </a:moveTo>
                    <a:cubicBezTo>
                      <a:pt x="54" y="0"/>
                      <a:pt x="109" y="-1"/>
                      <a:pt x="164" y="0"/>
                    </a:cubicBezTo>
                    <a:cubicBezTo>
                      <a:pt x="12093" y="0"/>
                      <a:pt x="21764" y="9670"/>
                      <a:pt x="21764" y="21600"/>
                    </a:cubicBezTo>
                    <a:lnTo>
                      <a:pt x="164"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5651" name="Arc 51">
                <a:extLst>
                  <a:ext uri="{FF2B5EF4-FFF2-40B4-BE49-F238E27FC236}">
                    <a16:creationId xmlns:a16="http://schemas.microsoft.com/office/drawing/2014/main" id="{C719CC85-1EA8-A319-D014-6527A176794D}"/>
                  </a:ext>
                </a:extLst>
              </p:cNvPr>
              <p:cNvSpPr>
                <a:spLocks noChangeArrowheads="1"/>
              </p:cNvSpPr>
              <p:nvPr/>
            </p:nvSpPr>
            <p:spPr bwMode="auto">
              <a:xfrm rot="10800000">
                <a:off x="1813" y="1900"/>
                <a:ext cx="131" cy="127"/>
              </a:xfrm>
              <a:custGeom>
                <a:avLst/>
                <a:gdLst>
                  <a:gd name="T0" fmla="*/ -1 w 21599"/>
                  <a:gd name="T1" fmla="*/ 21429 h 21599"/>
                  <a:gd name="T2" fmla="*/ 21434 w 21599"/>
                  <a:gd name="T3" fmla="*/ -1 h 21599"/>
                  <a:gd name="T4" fmla="*/ -1 w 21599"/>
                  <a:gd name="T5" fmla="*/ 21429 h 21599"/>
                  <a:gd name="T6" fmla="*/ 21434 w 21599"/>
                  <a:gd name="T7" fmla="*/ -1 h 21599"/>
                  <a:gd name="T8" fmla="*/ 21599 w 21599"/>
                  <a:gd name="T9" fmla="*/ 21599 h 21599"/>
                  <a:gd name="T10" fmla="*/ -1 w 21599"/>
                  <a:gd name="T11" fmla="*/ 21429 h 21599"/>
                </a:gdLst>
                <a:ahLst/>
                <a:cxnLst>
                  <a:cxn ang="0">
                    <a:pos x="T0" y="T1"/>
                  </a:cxn>
                  <a:cxn ang="0">
                    <a:pos x="T2" y="T3"/>
                  </a:cxn>
                  <a:cxn ang="0">
                    <a:pos x="T4" y="T5"/>
                  </a:cxn>
                  <a:cxn ang="0">
                    <a:pos x="T6" y="T7"/>
                  </a:cxn>
                  <a:cxn ang="0">
                    <a:pos x="T8" y="T9"/>
                  </a:cxn>
                  <a:cxn ang="0">
                    <a:pos x="T10" y="T11"/>
                  </a:cxn>
                </a:cxnLst>
                <a:rect l="0" t="0" r="r" b="b"/>
                <a:pathLst>
                  <a:path w="21599" h="21599" fill="none">
                    <a:moveTo>
                      <a:pt x="-1" y="21429"/>
                    </a:moveTo>
                    <a:cubicBezTo>
                      <a:pt x="91" y="9630"/>
                      <a:pt x="9635" y="89"/>
                      <a:pt x="21434" y="-1"/>
                    </a:cubicBezTo>
                  </a:path>
                  <a:path w="21599" h="21599" stroke="0">
                    <a:moveTo>
                      <a:pt x="-1" y="21429"/>
                    </a:moveTo>
                    <a:cubicBezTo>
                      <a:pt x="91" y="9630"/>
                      <a:pt x="9635" y="89"/>
                      <a:pt x="21434" y="-1"/>
                    </a:cubicBezTo>
                    <a:lnTo>
                      <a:pt x="21599" y="21599"/>
                    </a:lnTo>
                    <a:lnTo>
                      <a:pt x="-1" y="21429"/>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5652" name="Line 52">
                <a:extLst>
                  <a:ext uri="{FF2B5EF4-FFF2-40B4-BE49-F238E27FC236}">
                    <a16:creationId xmlns:a16="http://schemas.microsoft.com/office/drawing/2014/main" id="{F33FFB2B-F177-B4E4-1032-F2D4B2B2984F}"/>
                  </a:ext>
                </a:extLst>
              </p:cNvPr>
              <p:cNvSpPr>
                <a:spLocks noChangeShapeType="1"/>
              </p:cNvSpPr>
              <p:nvPr/>
            </p:nvSpPr>
            <p:spPr bwMode="auto">
              <a:xfrm flipH="1">
                <a:off x="1600" y="1755"/>
                <a:ext cx="2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3" name="Line 53">
                <a:extLst>
                  <a:ext uri="{FF2B5EF4-FFF2-40B4-BE49-F238E27FC236}">
                    <a16:creationId xmlns:a16="http://schemas.microsoft.com/office/drawing/2014/main" id="{52D7B376-CC85-4E74-378E-4545A2687914}"/>
                  </a:ext>
                </a:extLst>
              </p:cNvPr>
              <p:cNvSpPr>
                <a:spLocks noChangeShapeType="1"/>
              </p:cNvSpPr>
              <p:nvPr/>
            </p:nvSpPr>
            <p:spPr bwMode="auto">
              <a:xfrm>
                <a:off x="1608" y="1763"/>
                <a:ext cx="0" cy="25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4" name="Line 54">
                <a:extLst>
                  <a:ext uri="{FF2B5EF4-FFF2-40B4-BE49-F238E27FC236}">
                    <a16:creationId xmlns:a16="http://schemas.microsoft.com/office/drawing/2014/main" id="{AF835179-A232-D24E-AE45-0DD9016AA8CC}"/>
                  </a:ext>
                </a:extLst>
              </p:cNvPr>
              <p:cNvSpPr>
                <a:spLocks noChangeShapeType="1"/>
              </p:cNvSpPr>
              <p:nvPr/>
            </p:nvSpPr>
            <p:spPr bwMode="auto">
              <a:xfrm flipH="1">
                <a:off x="1600" y="2027"/>
                <a:ext cx="2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55" name="Line 55">
              <a:extLst>
                <a:ext uri="{FF2B5EF4-FFF2-40B4-BE49-F238E27FC236}">
                  <a16:creationId xmlns:a16="http://schemas.microsoft.com/office/drawing/2014/main" id="{CBBDFE64-4376-9007-9E6A-EE03813B4474}"/>
                </a:ext>
              </a:extLst>
            </p:cNvPr>
            <p:cNvSpPr>
              <a:spLocks noChangeShapeType="1"/>
            </p:cNvSpPr>
            <p:nvPr/>
          </p:nvSpPr>
          <p:spPr bwMode="auto">
            <a:xfrm flipH="1">
              <a:off x="1438" y="1823"/>
              <a:ext cx="174" cy="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6" name="Line 56">
              <a:extLst>
                <a:ext uri="{FF2B5EF4-FFF2-40B4-BE49-F238E27FC236}">
                  <a16:creationId xmlns:a16="http://schemas.microsoft.com/office/drawing/2014/main" id="{46DAE0D0-1CAA-6D36-0C52-B469F6777C62}"/>
                </a:ext>
              </a:extLst>
            </p:cNvPr>
            <p:cNvSpPr>
              <a:spLocks noChangeShapeType="1"/>
            </p:cNvSpPr>
            <p:nvPr/>
          </p:nvSpPr>
          <p:spPr bwMode="auto">
            <a:xfrm flipH="1">
              <a:off x="1438" y="1959"/>
              <a:ext cx="17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7" name="Line 57">
              <a:extLst>
                <a:ext uri="{FF2B5EF4-FFF2-40B4-BE49-F238E27FC236}">
                  <a16:creationId xmlns:a16="http://schemas.microsoft.com/office/drawing/2014/main" id="{8D1D72BF-F69C-A1FC-710F-889D866EEAB2}"/>
                </a:ext>
              </a:extLst>
            </p:cNvPr>
            <p:cNvSpPr>
              <a:spLocks noChangeShapeType="1"/>
            </p:cNvSpPr>
            <p:nvPr/>
          </p:nvSpPr>
          <p:spPr bwMode="auto">
            <a:xfrm>
              <a:off x="2014" y="1890"/>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658" name="Group 58">
              <a:extLst>
                <a:ext uri="{FF2B5EF4-FFF2-40B4-BE49-F238E27FC236}">
                  <a16:creationId xmlns:a16="http://schemas.microsoft.com/office/drawing/2014/main" id="{DF87420A-8A51-FAA3-575E-86F0CA53E992}"/>
                </a:ext>
              </a:extLst>
            </p:cNvPr>
            <p:cNvGrpSpPr>
              <a:grpSpLocks/>
            </p:cNvGrpSpPr>
            <p:nvPr/>
          </p:nvGrpSpPr>
          <p:grpSpPr bwMode="auto">
            <a:xfrm>
              <a:off x="1445" y="2131"/>
              <a:ext cx="736" cy="253"/>
              <a:chOff x="1445" y="2131"/>
              <a:chExt cx="736" cy="253"/>
            </a:xfrm>
          </p:grpSpPr>
          <p:grpSp>
            <p:nvGrpSpPr>
              <p:cNvPr id="25659" name="Group 59">
                <a:extLst>
                  <a:ext uri="{FF2B5EF4-FFF2-40B4-BE49-F238E27FC236}">
                    <a16:creationId xmlns:a16="http://schemas.microsoft.com/office/drawing/2014/main" id="{96613AEA-8627-41FD-533F-3916890A665C}"/>
                  </a:ext>
                </a:extLst>
              </p:cNvPr>
              <p:cNvGrpSpPr>
                <a:grpSpLocks/>
              </p:cNvGrpSpPr>
              <p:nvPr/>
            </p:nvGrpSpPr>
            <p:grpSpPr bwMode="auto">
              <a:xfrm>
                <a:off x="1583" y="2131"/>
                <a:ext cx="361" cy="253"/>
                <a:chOff x="1583" y="2131"/>
                <a:chExt cx="361" cy="253"/>
              </a:xfrm>
            </p:grpSpPr>
            <p:sp>
              <p:nvSpPr>
                <p:cNvPr id="25660" name="Arc 60">
                  <a:extLst>
                    <a:ext uri="{FF2B5EF4-FFF2-40B4-BE49-F238E27FC236}">
                      <a16:creationId xmlns:a16="http://schemas.microsoft.com/office/drawing/2014/main" id="{AF3D75EF-36FD-1A4E-5BDA-2BCF139F84CE}"/>
                    </a:ext>
                  </a:extLst>
                </p:cNvPr>
                <p:cNvSpPr>
                  <a:spLocks noChangeArrowheads="1"/>
                </p:cNvSpPr>
                <p:nvPr/>
              </p:nvSpPr>
              <p:spPr bwMode="auto">
                <a:xfrm>
                  <a:off x="1611" y="2131"/>
                  <a:ext cx="276" cy="122"/>
                </a:xfrm>
                <a:custGeom>
                  <a:avLst/>
                  <a:gdLst>
                    <a:gd name="T0" fmla="*/ 0 w 21679"/>
                    <a:gd name="T1" fmla="*/ 0 h 21600"/>
                    <a:gd name="T2" fmla="*/ 79 w 21679"/>
                    <a:gd name="T3" fmla="*/ 0 h 21600"/>
                    <a:gd name="T4" fmla="*/ 21679 w 21679"/>
                    <a:gd name="T5" fmla="*/ 21600 h 21600"/>
                    <a:gd name="T6" fmla="*/ 0 w 21679"/>
                    <a:gd name="T7" fmla="*/ 0 h 21600"/>
                    <a:gd name="T8" fmla="*/ 79 w 21679"/>
                    <a:gd name="T9" fmla="*/ 0 h 21600"/>
                    <a:gd name="T10" fmla="*/ 21679 w 21679"/>
                    <a:gd name="T11" fmla="*/ 21600 h 21600"/>
                    <a:gd name="T12" fmla="*/ 79 w 21679"/>
                    <a:gd name="T13" fmla="*/ 21600 h 21600"/>
                    <a:gd name="T14" fmla="*/ 0 w 21679"/>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79" h="21600" fill="none">
                      <a:moveTo>
                        <a:pt x="0" y="0"/>
                      </a:moveTo>
                      <a:cubicBezTo>
                        <a:pt x="26" y="0"/>
                        <a:pt x="52" y="-1"/>
                        <a:pt x="79" y="0"/>
                      </a:cubicBezTo>
                      <a:cubicBezTo>
                        <a:pt x="12008" y="0"/>
                        <a:pt x="21679" y="9670"/>
                        <a:pt x="21679" y="21600"/>
                      </a:cubicBezTo>
                    </a:path>
                    <a:path w="21679" h="21600" stroke="0">
                      <a:moveTo>
                        <a:pt x="0" y="0"/>
                      </a:moveTo>
                      <a:cubicBezTo>
                        <a:pt x="26" y="0"/>
                        <a:pt x="52" y="-1"/>
                        <a:pt x="79" y="0"/>
                      </a:cubicBezTo>
                      <a:cubicBezTo>
                        <a:pt x="12008" y="0"/>
                        <a:pt x="21679" y="9670"/>
                        <a:pt x="21679" y="21600"/>
                      </a:cubicBezTo>
                      <a:lnTo>
                        <a:pt x="79" y="21600"/>
                      </a:lnTo>
                      <a:lnTo>
                        <a:pt x="0"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5661" name="Arc 61">
                  <a:extLst>
                    <a:ext uri="{FF2B5EF4-FFF2-40B4-BE49-F238E27FC236}">
                      <a16:creationId xmlns:a16="http://schemas.microsoft.com/office/drawing/2014/main" id="{316F07D2-A984-4286-0BAA-E31D2AB3476A}"/>
                    </a:ext>
                  </a:extLst>
                </p:cNvPr>
                <p:cNvSpPr>
                  <a:spLocks noChangeArrowheads="1"/>
                </p:cNvSpPr>
                <p:nvPr/>
              </p:nvSpPr>
              <p:spPr bwMode="auto">
                <a:xfrm rot="10800000">
                  <a:off x="1620" y="2262"/>
                  <a:ext cx="275" cy="122"/>
                </a:xfrm>
                <a:custGeom>
                  <a:avLst/>
                  <a:gdLst>
                    <a:gd name="T0" fmla="*/ 0 w 21600"/>
                    <a:gd name="T1" fmla="*/ 21599 h 21600"/>
                    <a:gd name="T2" fmla="*/ 21521 w 21600"/>
                    <a:gd name="T3" fmla="*/ 0 h 21600"/>
                    <a:gd name="T4" fmla="*/ 0 w 21600"/>
                    <a:gd name="T5" fmla="*/ 21599 h 21600"/>
                    <a:gd name="T6" fmla="*/ 21521 w 21600"/>
                    <a:gd name="T7" fmla="*/ 0 h 21600"/>
                    <a:gd name="T8" fmla="*/ 21600 w 21600"/>
                    <a:gd name="T9" fmla="*/ 21600 h 21600"/>
                    <a:gd name="T10" fmla="*/ 0 w 21600"/>
                    <a:gd name="T11" fmla="*/ 21599 h 21600"/>
                  </a:gdLst>
                  <a:ahLst/>
                  <a:cxnLst>
                    <a:cxn ang="0">
                      <a:pos x="T0" y="T1"/>
                    </a:cxn>
                    <a:cxn ang="0">
                      <a:pos x="T2" y="T3"/>
                    </a:cxn>
                    <a:cxn ang="0">
                      <a:pos x="T4" y="T5"/>
                    </a:cxn>
                    <a:cxn ang="0">
                      <a:pos x="T6" y="T7"/>
                    </a:cxn>
                    <a:cxn ang="0">
                      <a:pos x="T8" y="T9"/>
                    </a:cxn>
                    <a:cxn ang="0">
                      <a:pos x="T10" y="T11"/>
                    </a:cxn>
                  </a:cxnLst>
                  <a:rect l="0" t="0" r="r" b="b"/>
                  <a:pathLst>
                    <a:path w="21600" h="21600" fill="none">
                      <a:moveTo>
                        <a:pt x="0" y="21599"/>
                      </a:moveTo>
                      <a:cubicBezTo>
                        <a:pt x="0" y="9701"/>
                        <a:pt x="9622" y="43"/>
                        <a:pt x="21521" y="0"/>
                      </a:cubicBezTo>
                    </a:path>
                    <a:path w="21600" h="21600" stroke="0">
                      <a:moveTo>
                        <a:pt x="0" y="21599"/>
                      </a:moveTo>
                      <a:cubicBezTo>
                        <a:pt x="0" y="9701"/>
                        <a:pt x="9622" y="43"/>
                        <a:pt x="21521" y="0"/>
                      </a:cubicBezTo>
                      <a:lnTo>
                        <a:pt x="21600" y="21600"/>
                      </a:lnTo>
                      <a:lnTo>
                        <a:pt x="0" y="21599"/>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5662" name="Oval 62">
                  <a:extLst>
                    <a:ext uri="{FF2B5EF4-FFF2-40B4-BE49-F238E27FC236}">
                      <a16:creationId xmlns:a16="http://schemas.microsoft.com/office/drawing/2014/main" id="{B5419C7C-D0F2-4C48-A1A6-BD7DEAB41174}"/>
                    </a:ext>
                  </a:extLst>
                </p:cNvPr>
                <p:cNvSpPr>
                  <a:spLocks noChangeArrowheads="1"/>
                </p:cNvSpPr>
                <p:nvPr/>
              </p:nvSpPr>
              <p:spPr bwMode="auto">
                <a:xfrm>
                  <a:off x="1902" y="2235"/>
                  <a:ext cx="42" cy="35"/>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5663" name="Arc 63">
                  <a:extLst>
                    <a:ext uri="{FF2B5EF4-FFF2-40B4-BE49-F238E27FC236}">
                      <a16:creationId xmlns:a16="http://schemas.microsoft.com/office/drawing/2014/main" id="{A3A0CAD5-385D-C496-6587-7271D46C1B30}"/>
                    </a:ext>
                  </a:extLst>
                </p:cNvPr>
                <p:cNvSpPr>
                  <a:spLocks noChangeArrowheads="1"/>
                </p:cNvSpPr>
                <p:nvPr/>
              </p:nvSpPr>
              <p:spPr bwMode="auto">
                <a:xfrm>
                  <a:off x="1583" y="2131"/>
                  <a:ext cx="79" cy="122"/>
                </a:xfrm>
                <a:custGeom>
                  <a:avLst/>
                  <a:gdLst>
                    <a:gd name="T0" fmla="*/ -1 w 21879"/>
                    <a:gd name="T1" fmla="*/ 1 h 21600"/>
                    <a:gd name="T2" fmla="*/ 279 w 21879"/>
                    <a:gd name="T3" fmla="*/ 0 h 21600"/>
                    <a:gd name="T4" fmla="*/ 21879 w 21879"/>
                    <a:gd name="T5" fmla="*/ 21600 h 21600"/>
                    <a:gd name="T6" fmla="*/ -1 w 21879"/>
                    <a:gd name="T7" fmla="*/ 1 h 21600"/>
                    <a:gd name="T8" fmla="*/ 279 w 21879"/>
                    <a:gd name="T9" fmla="*/ 0 h 21600"/>
                    <a:gd name="T10" fmla="*/ 21879 w 21879"/>
                    <a:gd name="T11" fmla="*/ 21600 h 21600"/>
                    <a:gd name="T12" fmla="*/ 279 w 21879"/>
                    <a:gd name="T13" fmla="*/ 21600 h 21600"/>
                    <a:gd name="T14" fmla="*/ -1 w 21879"/>
                    <a:gd name="T15" fmla="*/ 1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79" h="21600" fill="none">
                      <a:moveTo>
                        <a:pt x="-1" y="1"/>
                      </a:moveTo>
                      <a:cubicBezTo>
                        <a:pt x="92" y="0"/>
                        <a:pt x="185" y="-1"/>
                        <a:pt x="279" y="0"/>
                      </a:cubicBezTo>
                      <a:cubicBezTo>
                        <a:pt x="12208" y="0"/>
                        <a:pt x="21879" y="9670"/>
                        <a:pt x="21879" y="21600"/>
                      </a:cubicBezTo>
                    </a:path>
                    <a:path w="21879" h="21600" stroke="0">
                      <a:moveTo>
                        <a:pt x="-1" y="1"/>
                      </a:moveTo>
                      <a:cubicBezTo>
                        <a:pt x="92" y="0"/>
                        <a:pt x="185" y="-1"/>
                        <a:pt x="279" y="0"/>
                      </a:cubicBezTo>
                      <a:cubicBezTo>
                        <a:pt x="12208" y="0"/>
                        <a:pt x="21879" y="9670"/>
                        <a:pt x="21879" y="21600"/>
                      </a:cubicBezTo>
                      <a:lnTo>
                        <a:pt x="279" y="21600"/>
                      </a:lnTo>
                      <a:lnTo>
                        <a:pt x="-1" y="1"/>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5664" name="Arc 64">
                  <a:extLst>
                    <a:ext uri="{FF2B5EF4-FFF2-40B4-BE49-F238E27FC236}">
                      <a16:creationId xmlns:a16="http://schemas.microsoft.com/office/drawing/2014/main" id="{1B11AC86-BE54-967B-FE58-45F042F6FCB1}"/>
                    </a:ext>
                  </a:extLst>
                </p:cNvPr>
                <p:cNvSpPr>
                  <a:spLocks noChangeArrowheads="1"/>
                </p:cNvSpPr>
                <p:nvPr/>
              </p:nvSpPr>
              <p:spPr bwMode="auto">
                <a:xfrm rot="10800000">
                  <a:off x="1592" y="2262"/>
                  <a:ext cx="78" cy="122"/>
                </a:xfrm>
                <a:custGeom>
                  <a:avLst/>
                  <a:gdLst>
                    <a:gd name="T0" fmla="*/ 0 w 21600"/>
                    <a:gd name="T1" fmla="*/ 21597 h 21598"/>
                    <a:gd name="T2" fmla="*/ 21320 w 21600"/>
                    <a:gd name="T3" fmla="*/ -1 h 21598"/>
                    <a:gd name="T4" fmla="*/ 0 w 21600"/>
                    <a:gd name="T5" fmla="*/ 21597 h 21598"/>
                    <a:gd name="T6" fmla="*/ 21320 w 21600"/>
                    <a:gd name="T7" fmla="*/ -1 h 21598"/>
                    <a:gd name="T8" fmla="*/ 21600 w 21600"/>
                    <a:gd name="T9" fmla="*/ 21598 h 21598"/>
                    <a:gd name="T10" fmla="*/ 0 w 21600"/>
                    <a:gd name="T11" fmla="*/ 21597 h 21598"/>
                  </a:gdLst>
                  <a:ahLst/>
                  <a:cxnLst>
                    <a:cxn ang="0">
                      <a:pos x="T0" y="T1"/>
                    </a:cxn>
                    <a:cxn ang="0">
                      <a:pos x="T2" y="T3"/>
                    </a:cxn>
                    <a:cxn ang="0">
                      <a:pos x="T4" y="T5"/>
                    </a:cxn>
                    <a:cxn ang="0">
                      <a:pos x="T6" y="T7"/>
                    </a:cxn>
                    <a:cxn ang="0">
                      <a:pos x="T8" y="T9"/>
                    </a:cxn>
                    <a:cxn ang="0">
                      <a:pos x="T10" y="T11"/>
                    </a:cxn>
                  </a:cxnLst>
                  <a:rect l="0" t="0" r="r" b="b"/>
                  <a:pathLst>
                    <a:path w="21600" h="21598" fill="none">
                      <a:moveTo>
                        <a:pt x="0" y="21597"/>
                      </a:moveTo>
                      <a:cubicBezTo>
                        <a:pt x="0" y="9777"/>
                        <a:pt x="9501" y="152"/>
                        <a:pt x="21320" y="-1"/>
                      </a:cubicBezTo>
                    </a:path>
                    <a:path w="21600" h="21598" stroke="0">
                      <a:moveTo>
                        <a:pt x="0" y="21597"/>
                      </a:moveTo>
                      <a:cubicBezTo>
                        <a:pt x="0" y="9777"/>
                        <a:pt x="9501" y="152"/>
                        <a:pt x="21320" y="-1"/>
                      </a:cubicBezTo>
                      <a:lnTo>
                        <a:pt x="21600" y="21598"/>
                      </a:lnTo>
                      <a:lnTo>
                        <a:pt x="0" y="21597"/>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sp>
            <p:nvSpPr>
              <p:cNvPr id="25665" name="Line 65">
                <a:extLst>
                  <a:ext uri="{FF2B5EF4-FFF2-40B4-BE49-F238E27FC236}">
                    <a16:creationId xmlns:a16="http://schemas.microsoft.com/office/drawing/2014/main" id="{8C1DDFB4-E552-8765-72C9-8A29A92BFB6B}"/>
                  </a:ext>
                </a:extLst>
              </p:cNvPr>
              <p:cNvSpPr>
                <a:spLocks noChangeShapeType="1"/>
              </p:cNvSpPr>
              <p:nvPr/>
            </p:nvSpPr>
            <p:spPr bwMode="auto">
              <a:xfrm>
                <a:off x="1956" y="2253"/>
                <a:ext cx="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6" name="Line 66">
                <a:extLst>
                  <a:ext uri="{FF2B5EF4-FFF2-40B4-BE49-F238E27FC236}">
                    <a16:creationId xmlns:a16="http://schemas.microsoft.com/office/drawing/2014/main" id="{17655825-0068-B403-F3D4-7949C6B966EF}"/>
                  </a:ext>
                </a:extLst>
              </p:cNvPr>
              <p:cNvSpPr>
                <a:spLocks noChangeShapeType="1"/>
              </p:cNvSpPr>
              <p:nvPr/>
            </p:nvSpPr>
            <p:spPr bwMode="auto">
              <a:xfrm flipH="1">
                <a:off x="1445" y="2187"/>
                <a:ext cx="21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7" name="Line 67">
                <a:extLst>
                  <a:ext uri="{FF2B5EF4-FFF2-40B4-BE49-F238E27FC236}">
                    <a16:creationId xmlns:a16="http://schemas.microsoft.com/office/drawing/2014/main" id="{EEC3E9D8-C927-9638-BD0A-59F4CD83518F}"/>
                  </a:ext>
                </a:extLst>
              </p:cNvPr>
              <p:cNvSpPr>
                <a:spLocks noChangeShapeType="1"/>
              </p:cNvSpPr>
              <p:nvPr/>
            </p:nvSpPr>
            <p:spPr bwMode="auto">
              <a:xfrm flipH="1">
                <a:off x="1445" y="2318"/>
                <a:ext cx="21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68" name="Group 68">
              <a:extLst>
                <a:ext uri="{FF2B5EF4-FFF2-40B4-BE49-F238E27FC236}">
                  <a16:creationId xmlns:a16="http://schemas.microsoft.com/office/drawing/2014/main" id="{A7C93952-21E3-95C3-497A-233CDDB2898A}"/>
                </a:ext>
              </a:extLst>
            </p:cNvPr>
            <p:cNvGrpSpPr>
              <a:grpSpLocks/>
            </p:cNvGrpSpPr>
            <p:nvPr/>
          </p:nvGrpSpPr>
          <p:grpSpPr bwMode="auto">
            <a:xfrm>
              <a:off x="3765" y="1620"/>
              <a:ext cx="201" cy="212"/>
              <a:chOff x="3765" y="1620"/>
              <a:chExt cx="201" cy="212"/>
            </a:xfrm>
          </p:grpSpPr>
          <p:sp>
            <p:nvSpPr>
              <p:cNvPr id="25669" name="Oval 69">
                <a:extLst>
                  <a:ext uri="{FF2B5EF4-FFF2-40B4-BE49-F238E27FC236}">
                    <a16:creationId xmlns:a16="http://schemas.microsoft.com/office/drawing/2014/main" id="{A41A82E8-A563-6D22-F7C9-AC19143DFDD9}"/>
                  </a:ext>
                </a:extLst>
              </p:cNvPr>
              <p:cNvSpPr>
                <a:spLocks noChangeArrowheads="1"/>
              </p:cNvSpPr>
              <p:nvPr/>
            </p:nvSpPr>
            <p:spPr bwMode="auto">
              <a:xfrm>
                <a:off x="3914" y="1701"/>
                <a:ext cx="52" cy="5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5670" name="Line 70">
                <a:extLst>
                  <a:ext uri="{FF2B5EF4-FFF2-40B4-BE49-F238E27FC236}">
                    <a16:creationId xmlns:a16="http://schemas.microsoft.com/office/drawing/2014/main" id="{2859AB7E-00B3-966E-2B32-4F61C9ABE782}"/>
                  </a:ext>
                </a:extLst>
              </p:cNvPr>
              <p:cNvSpPr>
                <a:spLocks noChangeShapeType="1"/>
              </p:cNvSpPr>
              <p:nvPr/>
            </p:nvSpPr>
            <p:spPr bwMode="auto">
              <a:xfrm flipH="1" flipV="1">
                <a:off x="3765" y="1620"/>
                <a:ext cx="149"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1" name="Line 71">
                <a:extLst>
                  <a:ext uri="{FF2B5EF4-FFF2-40B4-BE49-F238E27FC236}">
                    <a16:creationId xmlns:a16="http://schemas.microsoft.com/office/drawing/2014/main" id="{7683560C-0027-E6AA-15BB-CBC707C186CC}"/>
                  </a:ext>
                </a:extLst>
              </p:cNvPr>
              <p:cNvSpPr>
                <a:spLocks noChangeShapeType="1"/>
              </p:cNvSpPr>
              <p:nvPr/>
            </p:nvSpPr>
            <p:spPr bwMode="auto">
              <a:xfrm flipH="1">
                <a:off x="3765" y="1735"/>
                <a:ext cx="149" cy="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2" name="Line 72">
                <a:extLst>
                  <a:ext uri="{FF2B5EF4-FFF2-40B4-BE49-F238E27FC236}">
                    <a16:creationId xmlns:a16="http://schemas.microsoft.com/office/drawing/2014/main" id="{5F8696C6-CBFB-0CBC-6324-B98B223E0699}"/>
                  </a:ext>
                </a:extLst>
              </p:cNvPr>
              <p:cNvSpPr>
                <a:spLocks noChangeShapeType="1"/>
              </p:cNvSpPr>
              <p:nvPr/>
            </p:nvSpPr>
            <p:spPr bwMode="auto">
              <a:xfrm flipV="1">
                <a:off x="3773" y="1620"/>
                <a:ext cx="0" cy="2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73" name="Line 73">
              <a:extLst>
                <a:ext uri="{FF2B5EF4-FFF2-40B4-BE49-F238E27FC236}">
                  <a16:creationId xmlns:a16="http://schemas.microsoft.com/office/drawing/2014/main" id="{54438E74-8562-19DA-E1C7-62FD50F01502}"/>
                </a:ext>
              </a:extLst>
            </p:cNvPr>
            <p:cNvSpPr>
              <a:spLocks noChangeShapeType="1"/>
            </p:cNvSpPr>
            <p:nvPr/>
          </p:nvSpPr>
          <p:spPr bwMode="auto">
            <a:xfrm flipH="1">
              <a:off x="3601" y="1727"/>
              <a:ext cx="1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4" name="Line 74">
              <a:extLst>
                <a:ext uri="{FF2B5EF4-FFF2-40B4-BE49-F238E27FC236}">
                  <a16:creationId xmlns:a16="http://schemas.microsoft.com/office/drawing/2014/main" id="{1DFA7F88-91FB-D1B5-E689-0423FF89974E}"/>
                </a:ext>
              </a:extLst>
            </p:cNvPr>
            <p:cNvSpPr>
              <a:spLocks noChangeShapeType="1"/>
            </p:cNvSpPr>
            <p:nvPr/>
          </p:nvSpPr>
          <p:spPr bwMode="auto">
            <a:xfrm>
              <a:off x="3978" y="1727"/>
              <a:ext cx="192" cy="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675" name="Group 75">
              <a:extLst>
                <a:ext uri="{FF2B5EF4-FFF2-40B4-BE49-F238E27FC236}">
                  <a16:creationId xmlns:a16="http://schemas.microsoft.com/office/drawing/2014/main" id="{A89AD197-4D5B-F6FE-FECA-022ECE2B8142}"/>
                </a:ext>
              </a:extLst>
            </p:cNvPr>
            <p:cNvGrpSpPr>
              <a:grpSpLocks/>
            </p:cNvGrpSpPr>
            <p:nvPr/>
          </p:nvGrpSpPr>
          <p:grpSpPr bwMode="auto">
            <a:xfrm>
              <a:off x="2196" y="1779"/>
              <a:ext cx="201" cy="212"/>
              <a:chOff x="2196" y="1779"/>
              <a:chExt cx="201" cy="212"/>
            </a:xfrm>
          </p:grpSpPr>
          <p:sp>
            <p:nvSpPr>
              <p:cNvPr id="25676" name="Oval 76">
                <a:extLst>
                  <a:ext uri="{FF2B5EF4-FFF2-40B4-BE49-F238E27FC236}">
                    <a16:creationId xmlns:a16="http://schemas.microsoft.com/office/drawing/2014/main" id="{947859CC-CA42-4AD4-8073-31512C708905}"/>
                  </a:ext>
                </a:extLst>
              </p:cNvPr>
              <p:cNvSpPr>
                <a:spLocks noChangeArrowheads="1"/>
              </p:cNvSpPr>
              <p:nvPr/>
            </p:nvSpPr>
            <p:spPr bwMode="auto">
              <a:xfrm>
                <a:off x="2345" y="1860"/>
                <a:ext cx="52" cy="5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5677" name="Line 77">
                <a:extLst>
                  <a:ext uri="{FF2B5EF4-FFF2-40B4-BE49-F238E27FC236}">
                    <a16:creationId xmlns:a16="http://schemas.microsoft.com/office/drawing/2014/main" id="{99F0F52A-756C-490C-4FB2-132604411544}"/>
                  </a:ext>
                </a:extLst>
              </p:cNvPr>
              <p:cNvSpPr>
                <a:spLocks noChangeShapeType="1"/>
              </p:cNvSpPr>
              <p:nvPr/>
            </p:nvSpPr>
            <p:spPr bwMode="auto">
              <a:xfrm flipH="1" flipV="1">
                <a:off x="2196" y="1779"/>
                <a:ext cx="149"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8" name="Line 78">
                <a:extLst>
                  <a:ext uri="{FF2B5EF4-FFF2-40B4-BE49-F238E27FC236}">
                    <a16:creationId xmlns:a16="http://schemas.microsoft.com/office/drawing/2014/main" id="{E14DAA02-0CF1-0B65-C436-0F1BBA9EF0B9}"/>
                  </a:ext>
                </a:extLst>
              </p:cNvPr>
              <p:cNvSpPr>
                <a:spLocks noChangeShapeType="1"/>
              </p:cNvSpPr>
              <p:nvPr/>
            </p:nvSpPr>
            <p:spPr bwMode="auto">
              <a:xfrm flipH="1">
                <a:off x="2196" y="1894"/>
                <a:ext cx="149" cy="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9" name="Line 79">
                <a:extLst>
                  <a:ext uri="{FF2B5EF4-FFF2-40B4-BE49-F238E27FC236}">
                    <a16:creationId xmlns:a16="http://schemas.microsoft.com/office/drawing/2014/main" id="{F083FA18-E4F3-0810-6F31-3B2EB069C286}"/>
                  </a:ext>
                </a:extLst>
              </p:cNvPr>
              <p:cNvSpPr>
                <a:spLocks noChangeShapeType="1"/>
              </p:cNvSpPr>
              <p:nvPr/>
            </p:nvSpPr>
            <p:spPr bwMode="auto">
              <a:xfrm flipV="1">
                <a:off x="2204" y="1779"/>
                <a:ext cx="0" cy="2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80" name="Line 80">
              <a:extLst>
                <a:ext uri="{FF2B5EF4-FFF2-40B4-BE49-F238E27FC236}">
                  <a16:creationId xmlns:a16="http://schemas.microsoft.com/office/drawing/2014/main" id="{779AB384-8648-C7A3-D261-C5D8043375C2}"/>
                </a:ext>
              </a:extLst>
            </p:cNvPr>
            <p:cNvSpPr>
              <a:spLocks noChangeShapeType="1"/>
            </p:cNvSpPr>
            <p:nvPr/>
          </p:nvSpPr>
          <p:spPr bwMode="auto">
            <a:xfrm flipH="1">
              <a:off x="2032" y="1886"/>
              <a:ext cx="176" cy="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81" name="Line 81">
              <a:extLst>
                <a:ext uri="{FF2B5EF4-FFF2-40B4-BE49-F238E27FC236}">
                  <a16:creationId xmlns:a16="http://schemas.microsoft.com/office/drawing/2014/main" id="{96407BB3-AF3E-F467-50CF-80B55954175D}"/>
                </a:ext>
              </a:extLst>
            </p:cNvPr>
            <p:cNvSpPr>
              <a:spLocks noChangeShapeType="1"/>
            </p:cNvSpPr>
            <p:nvPr/>
          </p:nvSpPr>
          <p:spPr bwMode="auto">
            <a:xfrm>
              <a:off x="2408" y="1886"/>
              <a:ext cx="202" cy="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682" name="Group 82">
              <a:extLst>
                <a:ext uri="{FF2B5EF4-FFF2-40B4-BE49-F238E27FC236}">
                  <a16:creationId xmlns:a16="http://schemas.microsoft.com/office/drawing/2014/main" id="{1F99CB0C-12F7-9C0D-E9CA-42AD58E791D1}"/>
                </a:ext>
              </a:extLst>
            </p:cNvPr>
            <p:cNvGrpSpPr>
              <a:grpSpLocks/>
            </p:cNvGrpSpPr>
            <p:nvPr/>
          </p:nvGrpSpPr>
          <p:grpSpPr bwMode="auto">
            <a:xfrm>
              <a:off x="3106" y="1605"/>
              <a:ext cx="361" cy="253"/>
              <a:chOff x="3106" y="1605"/>
              <a:chExt cx="361" cy="253"/>
            </a:xfrm>
          </p:grpSpPr>
          <p:sp>
            <p:nvSpPr>
              <p:cNvPr id="25683" name="Arc 83">
                <a:extLst>
                  <a:ext uri="{FF2B5EF4-FFF2-40B4-BE49-F238E27FC236}">
                    <a16:creationId xmlns:a16="http://schemas.microsoft.com/office/drawing/2014/main" id="{F8D103E5-90D5-1986-D409-46DAE052918A}"/>
                  </a:ext>
                </a:extLst>
              </p:cNvPr>
              <p:cNvSpPr>
                <a:spLocks noChangeArrowheads="1"/>
              </p:cNvSpPr>
              <p:nvPr/>
            </p:nvSpPr>
            <p:spPr bwMode="auto">
              <a:xfrm>
                <a:off x="3134" y="1605"/>
                <a:ext cx="276" cy="122"/>
              </a:xfrm>
              <a:custGeom>
                <a:avLst/>
                <a:gdLst>
                  <a:gd name="T0" fmla="*/ 0 w 21679"/>
                  <a:gd name="T1" fmla="*/ 0 h 21600"/>
                  <a:gd name="T2" fmla="*/ 79 w 21679"/>
                  <a:gd name="T3" fmla="*/ 0 h 21600"/>
                  <a:gd name="T4" fmla="*/ 21679 w 21679"/>
                  <a:gd name="T5" fmla="*/ 21600 h 21600"/>
                  <a:gd name="T6" fmla="*/ 0 w 21679"/>
                  <a:gd name="T7" fmla="*/ 0 h 21600"/>
                  <a:gd name="T8" fmla="*/ 79 w 21679"/>
                  <a:gd name="T9" fmla="*/ 0 h 21600"/>
                  <a:gd name="T10" fmla="*/ 21679 w 21679"/>
                  <a:gd name="T11" fmla="*/ 21600 h 21600"/>
                  <a:gd name="T12" fmla="*/ 79 w 21679"/>
                  <a:gd name="T13" fmla="*/ 21600 h 21600"/>
                  <a:gd name="T14" fmla="*/ 0 w 21679"/>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79" h="21600" fill="none">
                    <a:moveTo>
                      <a:pt x="0" y="0"/>
                    </a:moveTo>
                    <a:cubicBezTo>
                      <a:pt x="26" y="0"/>
                      <a:pt x="52" y="-1"/>
                      <a:pt x="79" y="0"/>
                    </a:cubicBezTo>
                    <a:cubicBezTo>
                      <a:pt x="12008" y="0"/>
                      <a:pt x="21679" y="9670"/>
                      <a:pt x="21679" y="21600"/>
                    </a:cubicBezTo>
                  </a:path>
                  <a:path w="21679" h="21600" stroke="0">
                    <a:moveTo>
                      <a:pt x="0" y="0"/>
                    </a:moveTo>
                    <a:cubicBezTo>
                      <a:pt x="26" y="0"/>
                      <a:pt x="52" y="-1"/>
                      <a:pt x="79" y="0"/>
                    </a:cubicBezTo>
                    <a:cubicBezTo>
                      <a:pt x="12008" y="0"/>
                      <a:pt x="21679" y="9670"/>
                      <a:pt x="21679" y="21600"/>
                    </a:cubicBezTo>
                    <a:lnTo>
                      <a:pt x="79" y="21600"/>
                    </a:lnTo>
                    <a:lnTo>
                      <a:pt x="0"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5684" name="Arc 84">
                <a:extLst>
                  <a:ext uri="{FF2B5EF4-FFF2-40B4-BE49-F238E27FC236}">
                    <a16:creationId xmlns:a16="http://schemas.microsoft.com/office/drawing/2014/main" id="{A59E6584-6170-BC21-20B7-A0617F88D792}"/>
                  </a:ext>
                </a:extLst>
              </p:cNvPr>
              <p:cNvSpPr>
                <a:spLocks noChangeArrowheads="1"/>
              </p:cNvSpPr>
              <p:nvPr/>
            </p:nvSpPr>
            <p:spPr bwMode="auto">
              <a:xfrm rot="10800000">
                <a:off x="3143" y="1736"/>
                <a:ext cx="275" cy="122"/>
              </a:xfrm>
              <a:custGeom>
                <a:avLst/>
                <a:gdLst>
                  <a:gd name="T0" fmla="*/ 0 w 21600"/>
                  <a:gd name="T1" fmla="*/ 21599 h 21600"/>
                  <a:gd name="T2" fmla="*/ 21521 w 21600"/>
                  <a:gd name="T3" fmla="*/ 0 h 21600"/>
                  <a:gd name="T4" fmla="*/ 0 w 21600"/>
                  <a:gd name="T5" fmla="*/ 21599 h 21600"/>
                  <a:gd name="T6" fmla="*/ 21521 w 21600"/>
                  <a:gd name="T7" fmla="*/ 0 h 21600"/>
                  <a:gd name="T8" fmla="*/ 21600 w 21600"/>
                  <a:gd name="T9" fmla="*/ 21600 h 21600"/>
                  <a:gd name="T10" fmla="*/ 0 w 21600"/>
                  <a:gd name="T11" fmla="*/ 21599 h 21600"/>
                </a:gdLst>
                <a:ahLst/>
                <a:cxnLst>
                  <a:cxn ang="0">
                    <a:pos x="T0" y="T1"/>
                  </a:cxn>
                  <a:cxn ang="0">
                    <a:pos x="T2" y="T3"/>
                  </a:cxn>
                  <a:cxn ang="0">
                    <a:pos x="T4" y="T5"/>
                  </a:cxn>
                  <a:cxn ang="0">
                    <a:pos x="T6" y="T7"/>
                  </a:cxn>
                  <a:cxn ang="0">
                    <a:pos x="T8" y="T9"/>
                  </a:cxn>
                  <a:cxn ang="0">
                    <a:pos x="T10" y="T11"/>
                  </a:cxn>
                </a:cxnLst>
                <a:rect l="0" t="0" r="r" b="b"/>
                <a:pathLst>
                  <a:path w="21600" h="21600" fill="none">
                    <a:moveTo>
                      <a:pt x="0" y="21599"/>
                    </a:moveTo>
                    <a:cubicBezTo>
                      <a:pt x="0" y="9701"/>
                      <a:pt x="9622" y="43"/>
                      <a:pt x="21521" y="0"/>
                    </a:cubicBezTo>
                  </a:path>
                  <a:path w="21600" h="21600" stroke="0">
                    <a:moveTo>
                      <a:pt x="0" y="21599"/>
                    </a:moveTo>
                    <a:cubicBezTo>
                      <a:pt x="0" y="9701"/>
                      <a:pt x="9622" y="43"/>
                      <a:pt x="21521" y="0"/>
                    </a:cubicBezTo>
                    <a:lnTo>
                      <a:pt x="21600" y="21600"/>
                    </a:lnTo>
                    <a:lnTo>
                      <a:pt x="0" y="21599"/>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5685" name="Oval 85">
                <a:extLst>
                  <a:ext uri="{FF2B5EF4-FFF2-40B4-BE49-F238E27FC236}">
                    <a16:creationId xmlns:a16="http://schemas.microsoft.com/office/drawing/2014/main" id="{1592F79E-D0F6-5DB2-D795-E781A903E8D5}"/>
                  </a:ext>
                </a:extLst>
              </p:cNvPr>
              <p:cNvSpPr>
                <a:spLocks noChangeArrowheads="1"/>
              </p:cNvSpPr>
              <p:nvPr/>
            </p:nvSpPr>
            <p:spPr bwMode="auto">
              <a:xfrm>
                <a:off x="3425" y="1709"/>
                <a:ext cx="42" cy="35"/>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5686" name="Arc 86">
                <a:extLst>
                  <a:ext uri="{FF2B5EF4-FFF2-40B4-BE49-F238E27FC236}">
                    <a16:creationId xmlns:a16="http://schemas.microsoft.com/office/drawing/2014/main" id="{4900DEED-DB1A-A133-3CCC-E8B5680200A9}"/>
                  </a:ext>
                </a:extLst>
              </p:cNvPr>
              <p:cNvSpPr>
                <a:spLocks noChangeArrowheads="1"/>
              </p:cNvSpPr>
              <p:nvPr/>
            </p:nvSpPr>
            <p:spPr bwMode="auto">
              <a:xfrm>
                <a:off x="3106" y="1605"/>
                <a:ext cx="79" cy="122"/>
              </a:xfrm>
              <a:custGeom>
                <a:avLst/>
                <a:gdLst>
                  <a:gd name="T0" fmla="*/ -1 w 21879"/>
                  <a:gd name="T1" fmla="*/ 1 h 21600"/>
                  <a:gd name="T2" fmla="*/ 279 w 21879"/>
                  <a:gd name="T3" fmla="*/ 0 h 21600"/>
                  <a:gd name="T4" fmla="*/ 21879 w 21879"/>
                  <a:gd name="T5" fmla="*/ 21600 h 21600"/>
                  <a:gd name="T6" fmla="*/ -1 w 21879"/>
                  <a:gd name="T7" fmla="*/ 1 h 21600"/>
                  <a:gd name="T8" fmla="*/ 279 w 21879"/>
                  <a:gd name="T9" fmla="*/ 0 h 21600"/>
                  <a:gd name="T10" fmla="*/ 21879 w 21879"/>
                  <a:gd name="T11" fmla="*/ 21600 h 21600"/>
                  <a:gd name="T12" fmla="*/ 279 w 21879"/>
                  <a:gd name="T13" fmla="*/ 21600 h 21600"/>
                  <a:gd name="T14" fmla="*/ -1 w 21879"/>
                  <a:gd name="T15" fmla="*/ 1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79" h="21600" fill="none">
                    <a:moveTo>
                      <a:pt x="-1" y="1"/>
                    </a:moveTo>
                    <a:cubicBezTo>
                      <a:pt x="92" y="0"/>
                      <a:pt x="185" y="-1"/>
                      <a:pt x="279" y="0"/>
                    </a:cubicBezTo>
                    <a:cubicBezTo>
                      <a:pt x="12208" y="0"/>
                      <a:pt x="21879" y="9670"/>
                      <a:pt x="21879" y="21600"/>
                    </a:cubicBezTo>
                  </a:path>
                  <a:path w="21879" h="21600" stroke="0">
                    <a:moveTo>
                      <a:pt x="-1" y="1"/>
                    </a:moveTo>
                    <a:cubicBezTo>
                      <a:pt x="92" y="0"/>
                      <a:pt x="185" y="-1"/>
                      <a:pt x="279" y="0"/>
                    </a:cubicBezTo>
                    <a:cubicBezTo>
                      <a:pt x="12208" y="0"/>
                      <a:pt x="21879" y="9670"/>
                      <a:pt x="21879" y="21600"/>
                    </a:cubicBezTo>
                    <a:lnTo>
                      <a:pt x="279" y="21600"/>
                    </a:lnTo>
                    <a:lnTo>
                      <a:pt x="-1" y="1"/>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5687" name="Arc 87">
                <a:extLst>
                  <a:ext uri="{FF2B5EF4-FFF2-40B4-BE49-F238E27FC236}">
                    <a16:creationId xmlns:a16="http://schemas.microsoft.com/office/drawing/2014/main" id="{53B7EA1E-E969-0196-E0D7-CC0D4E7169B0}"/>
                  </a:ext>
                </a:extLst>
              </p:cNvPr>
              <p:cNvSpPr>
                <a:spLocks noChangeArrowheads="1"/>
              </p:cNvSpPr>
              <p:nvPr/>
            </p:nvSpPr>
            <p:spPr bwMode="auto">
              <a:xfrm rot="10800000">
                <a:off x="3115" y="1736"/>
                <a:ext cx="78" cy="122"/>
              </a:xfrm>
              <a:custGeom>
                <a:avLst/>
                <a:gdLst>
                  <a:gd name="T0" fmla="*/ 0 w 21600"/>
                  <a:gd name="T1" fmla="*/ 21597 h 21598"/>
                  <a:gd name="T2" fmla="*/ 21320 w 21600"/>
                  <a:gd name="T3" fmla="*/ -1 h 21598"/>
                  <a:gd name="T4" fmla="*/ 0 w 21600"/>
                  <a:gd name="T5" fmla="*/ 21597 h 21598"/>
                  <a:gd name="T6" fmla="*/ 21320 w 21600"/>
                  <a:gd name="T7" fmla="*/ -1 h 21598"/>
                  <a:gd name="T8" fmla="*/ 21600 w 21600"/>
                  <a:gd name="T9" fmla="*/ 21598 h 21598"/>
                  <a:gd name="T10" fmla="*/ 0 w 21600"/>
                  <a:gd name="T11" fmla="*/ 21597 h 21598"/>
                </a:gdLst>
                <a:ahLst/>
                <a:cxnLst>
                  <a:cxn ang="0">
                    <a:pos x="T0" y="T1"/>
                  </a:cxn>
                  <a:cxn ang="0">
                    <a:pos x="T2" y="T3"/>
                  </a:cxn>
                  <a:cxn ang="0">
                    <a:pos x="T4" y="T5"/>
                  </a:cxn>
                  <a:cxn ang="0">
                    <a:pos x="T6" y="T7"/>
                  </a:cxn>
                  <a:cxn ang="0">
                    <a:pos x="T8" y="T9"/>
                  </a:cxn>
                  <a:cxn ang="0">
                    <a:pos x="T10" y="T11"/>
                  </a:cxn>
                </a:cxnLst>
                <a:rect l="0" t="0" r="r" b="b"/>
                <a:pathLst>
                  <a:path w="21600" h="21598" fill="none">
                    <a:moveTo>
                      <a:pt x="0" y="21597"/>
                    </a:moveTo>
                    <a:cubicBezTo>
                      <a:pt x="0" y="9777"/>
                      <a:pt x="9501" y="152"/>
                      <a:pt x="21320" y="-1"/>
                    </a:cubicBezTo>
                  </a:path>
                  <a:path w="21600" h="21598" stroke="0">
                    <a:moveTo>
                      <a:pt x="0" y="21597"/>
                    </a:moveTo>
                    <a:cubicBezTo>
                      <a:pt x="0" y="9777"/>
                      <a:pt x="9501" y="152"/>
                      <a:pt x="21320" y="-1"/>
                    </a:cubicBezTo>
                    <a:lnTo>
                      <a:pt x="21600" y="21598"/>
                    </a:lnTo>
                    <a:lnTo>
                      <a:pt x="0" y="21597"/>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sp>
          <p:nvSpPr>
            <p:cNvPr id="25688" name="Line 88">
              <a:extLst>
                <a:ext uri="{FF2B5EF4-FFF2-40B4-BE49-F238E27FC236}">
                  <a16:creationId xmlns:a16="http://schemas.microsoft.com/office/drawing/2014/main" id="{C71B28F2-4FCA-C55B-2FD5-6E7BDDEC5754}"/>
                </a:ext>
              </a:extLst>
            </p:cNvPr>
            <p:cNvSpPr>
              <a:spLocks noChangeShapeType="1"/>
            </p:cNvSpPr>
            <p:nvPr/>
          </p:nvSpPr>
          <p:spPr bwMode="auto">
            <a:xfrm>
              <a:off x="3479" y="1727"/>
              <a:ext cx="225" cy="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89" name="Line 89">
              <a:extLst>
                <a:ext uri="{FF2B5EF4-FFF2-40B4-BE49-F238E27FC236}">
                  <a16:creationId xmlns:a16="http://schemas.microsoft.com/office/drawing/2014/main" id="{D62BAB9F-0C7A-783A-F52B-DC7A824F8C2A}"/>
                </a:ext>
              </a:extLst>
            </p:cNvPr>
            <p:cNvSpPr>
              <a:spLocks noChangeShapeType="1"/>
            </p:cNvSpPr>
            <p:nvPr/>
          </p:nvSpPr>
          <p:spPr bwMode="auto">
            <a:xfrm flipH="1">
              <a:off x="2968" y="1661"/>
              <a:ext cx="21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90" name="Line 90">
              <a:extLst>
                <a:ext uri="{FF2B5EF4-FFF2-40B4-BE49-F238E27FC236}">
                  <a16:creationId xmlns:a16="http://schemas.microsoft.com/office/drawing/2014/main" id="{38F3ECF8-1047-EADA-D172-7B912CC581A0}"/>
                </a:ext>
              </a:extLst>
            </p:cNvPr>
            <p:cNvSpPr>
              <a:spLocks noChangeShapeType="1"/>
            </p:cNvSpPr>
            <p:nvPr/>
          </p:nvSpPr>
          <p:spPr bwMode="auto">
            <a:xfrm flipH="1">
              <a:off x="2968" y="1792"/>
              <a:ext cx="210" cy="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91" name="Oval 91">
              <a:extLst>
                <a:ext uri="{FF2B5EF4-FFF2-40B4-BE49-F238E27FC236}">
                  <a16:creationId xmlns:a16="http://schemas.microsoft.com/office/drawing/2014/main" id="{2EADAB40-BFE9-5644-0197-58A09E8E37F3}"/>
                </a:ext>
              </a:extLst>
            </p:cNvPr>
            <p:cNvSpPr>
              <a:spLocks noChangeArrowheads="1"/>
            </p:cNvSpPr>
            <p:nvPr/>
          </p:nvSpPr>
          <p:spPr bwMode="auto">
            <a:xfrm>
              <a:off x="3107" y="2161"/>
              <a:ext cx="51" cy="49"/>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grpSp>
          <p:nvGrpSpPr>
            <p:cNvPr id="25692" name="Group 92">
              <a:extLst>
                <a:ext uri="{FF2B5EF4-FFF2-40B4-BE49-F238E27FC236}">
                  <a16:creationId xmlns:a16="http://schemas.microsoft.com/office/drawing/2014/main" id="{C90DF6E6-B3C3-BB23-B569-F86C7ACEF92D}"/>
                </a:ext>
              </a:extLst>
            </p:cNvPr>
            <p:cNvGrpSpPr>
              <a:grpSpLocks/>
            </p:cNvGrpSpPr>
            <p:nvPr/>
          </p:nvGrpSpPr>
          <p:grpSpPr bwMode="auto">
            <a:xfrm>
              <a:off x="2756" y="2056"/>
              <a:ext cx="344" cy="261"/>
              <a:chOff x="2756" y="2056"/>
              <a:chExt cx="344" cy="261"/>
            </a:xfrm>
          </p:grpSpPr>
          <p:sp>
            <p:nvSpPr>
              <p:cNvPr id="25693" name="Arc 93">
                <a:extLst>
                  <a:ext uri="{FF2B5EF4-FFF2-40B4-BE49-F238E27FC236}">
                    <a16:creationId xmlns:a16="http://schemas.microsoft.com/office/drawing/2014/main" id="{984EE69C-A36D-BC44-9513-7C4F32356183}"/>
                  </a:ext>
                </a:extLst>
              </p:cNvPr>
              <p:cNvSpPr>
                <a:spLocks noChangeArrowheads="1"/>
              </p:cNvSpPr>
              <p:nvPr/>
            </p:nvSpPr>
            <p:spPr bwMode="auto">
              <a:xfrm>
                <a:off x="2960" y="2065"/>
                <a:ext cx="132" cy="123"/>
              </a:xfrm>
              <a:custGeom>
                <a:avLst/>
                <a:gdLst>
                  <a:gd name="T0" fmla="*/ -1 w 21763"/>
                  <a:gd name="T1" fmla="*/ 0 h 21600"/>
                  <a:gd name="T2" fmla="*/ 164 w 21763"/>
                  <a:gd name="T3" fmla="*/ 0 h 21600"/>
                  <a:gd name="T4" fmla="*/ 21763 w 21763"/>
                  <a:gd name="T5" fmla="*/ 21422 h 21600"/>
                  <a:gd name="T6" fmla="*/ -1 w 21763"/>
                  <a:gd name="T7" fmla="*/ 0 h 21600"/>
                  <a:gd name="T8" fmla="*/ 164 w 21763"/>
                  <a:gd name="T9" fmla="*/ 0 h 21600"/>
                  <a:gd name="T10" fmla="*/ 21763 w 21763"/>
                  <a:gd name="T11" fmla="*/ 21422 h 21600"/>
                  <a:gd name="T12" fmla="*/ 164 w 21763"/>
                  <a:gd name="T13" fmla="*/ 21600 h 21600"/>
                  <a:gd name="T14" fmla="*/ -1 w 21763"/>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63" h="21600" fill="none">
                    <a:moveTo>
                      <a:pt x="-1" y="0"/>
                    </a:moveTo>
                    <a:cubicBezTo>
                      <a:pt x="54" y="0"/>
                      <a:pt x="109" y="-1"/>
                      <a:pt x="164" y="0"/>
                    </a:cubicBezTo>
                    <a:cubicBezTo>
                      <a:pt x="12024" y="0"/>
                      <a:pt x="21666" y="9563"/>
                      <a:pt x="21763" y="21422"/>
                    </a:cubicBezTo>
                  </a:path>
                  <a:path w="21763" h="21600" stroke="0">
                    <a:moveTo>
                      <a:pt x="-1" y="0"/>
                    </a:moveTo>
                    <a:cubicBezTo>
                      <a:pt x="54" y="0"/>
                      <a:pt x="109" y="-1"/>
                      <a:pt x="164" y="0"/>
                    </a:cubicBezTo>
                    <a:cubicBezTo>
                      <a:pt x="12024" y="0"/>
                      <a:pt x="21666" y="9563"/>
                      <a:pt x="21763" y="21422"/>
                    </a:cubicBezTo>
                    <a:lnTo>
                      <a:pt x="164"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5694" name="Arc 94">
                <a:extLst>
                  <a:ext uri="{FF2B5EF4-FFF2-40B4-BE49-F238E27FC236}">
                    <a16:creationId xmlns:a16="http://schemas.microsoft.com/office/drawing/2014/main" id="{7404DDE0-5EDD-0264-FFF5-CF597C3FFB09}"/>
                  </a:ext>
                </a:extLst>
              </p:cNvPr>
              <p:cNvSpPr>
                <a:spLocks noChangeArrowheads="1"/>
              </p:cNvSpPr>
              <p:nvPr/>
            </p:nvSpPr>
            <p:spPr bwMode="auto">
              <a:xfrm rot="10800000">
                <a:off x="2969" y="2195"/>
                <a:ext cx="131" cy="122"/>
              </a:xfrm>
              <a:custGeom>
                <a:avLst/>
                <a:gdLst>
                  <a:gd name="T0" fmla="*/ 0 w 21600"/>
                  <a:gd name="T1" fmla="*/ 21598 h 21599"/>
                  <a:gd name="T2" fmla="*/ 21434 w 21600"/>
                  <a:gd name="T3" fmla="*/ -1 h 21599"/>
                  <a:gd name="T4" fmla="*/ 0 w 21600"/>
                  <a:gd name="T5" fmla="*/ 21598 h 21599"/>
                  <a:gd name="T6" fmla="*/ 21434 w 21600"/>
                  <a:gd name="T7" fmla="*/ -1 h 21599"/>
                  <a:gd name="T8" fmla="*/ 21600 w 21600"/>
                  <a:gd name="T9" fmla="*/ 21599 h 21599"/>
                  <a:gd name="T10" fmla="*/ 0 w 21600"/>
                  <a:gd name="T11" fmla="*/ 21598 h 21599"/>
                </a:gdLst>
                <a:ahLst/>
                <a:cxnLst>
                  <a:cxn ang="0">
                    <a:pos x="T0" y="T1"/>
                  </a:cxn>
                  <a:cxn ang="0">
                    <a:pos x="T2" y="T3"/>
                  </a:cxn>
                  <a:cxn ang="0">
                    <a:pos x="T4" y="T5"/>
                  </a:cxn>
                  <a:cxn ang="0">
                    <a:pos x="T6" y="T7"/>
                  </a:cxn>
                  <a:cxn ang="0">
                    <a:pos x="T8" y="T9"/>
                  </a:cxn>
                  <a:cxn ang="0">
                    <a:pos x="T10" y="T11"/>
                  </a:cxn>
                </a:cxnLst>
                <a:rect l="0" t="0" r="r" b="b"/>
                <a:pathLst>
                  <a:path w="21600" h="21599" fill="none">
                    <a:moveTo>
                      <a:pt x="0" y="21598"/>
                    </a:moveTo>
                    <a:cubicBezTo>
                      <a:pt x="0" y="9734"/>
                      <a:pt x="9570" y="90"/>
                      <a:pt x="21434" y="-1"/>
                    </a:cubicBezTo>
                  </a:path>
                  <a:path w="21600" h="21599" stroke="0">
                    <a:moveTo>
                      <a:pt x="0" y="21598"/>
                    </a:moveTo>
                    <a:cubicBezTo>
                      <a:pt x="0" y="9734"/>
                      <a:pt x="9570" y="90"/>
                      <a:pt x="21434" y="-1"/>
                    </a:cubicBezTo>
                    <a:lnTo>
                      <a:pt x="21600" y="21599"/>
                    </a:lnTo>
                    <a:lnTo>
                      <a:pt x="0" y="21598"/>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5695" name="Line 95">
                <a:extLst>
                  <a:ext uri="{FF2B5EF4-FFF2-40B4-BE49-F238E27FC236}">
                    <a16:creationId xmlns:a16="http://schemas.microsoft.com/office/drawing/2014/main" id="{0458854B-EF5C-EE41-9F50-7F6C22CA7112}"/>
                  </a:ext>
                </a:extLst>
              </p:cNvPr>
              <p:cNvSpPr>
                <a:spLocks noChangeShapeType="1"/>
              </p:cNvSpPr>
              <p:nvPr/>
            </p:nvSpPr>
            <p:spPr bwMode="auto">
              <a:xfrm flipH="1">
                <a:off x="2756" y="2056"/>
                <a:ext cx="2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96" name="Line 96">
                <a:extLst>
                  <a:ext uri="{FF2B5EF4-FFF2-40B4-BE49-F238E27FC236}">
                    <a16:creationId xmlns:a16="http://schemas.microsoft.com/office/drawing/2014/main" id="{30E33DDA-8FE5-694E-DC0B-822F7974BFDB}"/>
                  </a:ext>
                </a:extLst>
              </p:cNvPr>
              <p:cNvSpPr>
                <a:spLocks noChangeShapeType="1"/>
              </p:cNvSpPr>
              <p:nvPr/>
            </p:nvSpPr>
            <p:spPr bwMode="auto">
              <a:xfrm>
                <a:off x="2764" y="2064"/>
                <a:ext cx="0" cy="24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97" name="Line 97">
                <a:extLst>
                  <a:ext uri="{FF2B5EF4-FFF2-40B4-BE49-F238E27FC236}">
                    <a16:creationId xmlns:a16="http://schemas.microsoft.com/office/drawing/2014/main" id="{A004EE13-2F44-3CF0-3200-B509B20F17B1}"/>
                  </a:ext>
                </a:extLst>
              </p:cNvPr>
              <p:cNvSpPr>
                <a:spLocks noChangeShapeType="1"/>
              </p:cNvSpPr>
              <p:nvPr/>
            </p:nvSpPr>
            <p:spPr bwMode="auto">
              <a:xfrm flipH="1">
                <a:off x="2756" y="2317"/>
                <a:ext cx="2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98" name="Line 98">
              <a:extLst>
                <a:ext uri="{FF2B5EF4-FFF2-40B4-BE49-F238E27FC236}">
                  <a16:creationId xmlns:a16="http://schemas.microsoft.com/office/drawing/2014/main" id="{D1FC0B9F-A39E-EDAA-711C-A9476160A0C3}"/>
                </a:ext>
              </a:extLst>
            </p:cNvPr>
            <p:cNvSpPr>
              <a:spLocks noChangeShapeType="1"/>
            </p:cNvSpPr>
            <p:nvPr/>
          </p:nvSpPr>
          <p:spPr bwMode="auto">
            <a:xfrm flipH="1">
              <a:off x="2603" y="2121"/>
              <a:ext cx="174" cy="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99" name="Line 99">
              <a:extLst>
                <a:ext uri="{FF2B5EF4-FFF2-40B4-BE49-F238E27FC236}">
                  <a16:creationId xmlns:a16="http://schemas.microsoft.com/office/drawing/2014/main" id="{217B6951-03C5-63E4-34F0-A17BFA16AE73}"/>
                </a:ext>
              </a:extLst>
            </p:cNvPr>
            <p:cNvSpPr>
              <a:spLocks noChangeShapeType="1"/>
            </p:cNvSpPr>
            <p:nvPr/>
          </p:nvSpPr>
          <p:spPr bwMode="auto">
            <a:xfrm flipH="1">
              <a:off x="2594" y="2252"/>
              <a:ext cx="17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00" name="Line 100">
              <a:extLst>
                <a:ext uri="{FF2B5EF4-FFF2-40B4-BE49-F238E27FC236}">
                  <a16:creationId xmlns:a16="http://schemas.microsoft.com/office/drawing/2014/main" id="{33C05F1B-759B-1D59-4699-90B79196EF97}"/>
                </a:ext>
              </a:extLst>
            </p:cNvPr>
            <p:cNvSpPr>
              <a:spLocks noChangeShapeType="1"/>
            </p:cNvSpPr>
            <p:nvPr/>
          </p:nvSpPr>
          <p:spPr bwMode="auto">
            <a:xfrm>
              <a:off x="3170" y="2186"/>
              <a:ext cx="192" cy="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01" name="Line 101">
              <a:extLst>
                <a:ext uri="{FF2B5EF4-FFF2-40B4-BE49-F238E27FC236}">
                  <a16:creationId xmlns:a16="http://schemas.microsoft.com/office/drawing/2014/main" id="{559E5B0F-C809-6D82-AB0A-7EA0CAB61915}"/>
                </a:ext>
              </a:extLst>
            </p:cNvPr>
            <p:cNvSpPr>
              <a:spLocks noChangeShapeType="1"/>
            </p:cNvSpPr>
            <p:nvPr/>
          </p:nvSpPr>
          <p:spPr bwMode="auto">
            <a:xfrm>
              <a:off x="2602" y="1887"/>
              <a:ext cx="0" cy="232"/>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02" name="Line 102">
              <a:extLst>
                <a:ext uri="{FF2B5EF4-FFF2-40B4-BE49-F238E27FC236}">
                  <a16:creationId xmlns:a16="http://schemas.microsoft.com/office/drawing/2014/main" id="{C353A95A-16B2-B652-1E7A-82FFB3275749}"/>
                </a:ext>
              </a:extLst>
            </p:cNvPr>
            <p:cNvSpPr>
              <a:spLocks noChangeShapeType="1"/>
            </p:cNvSpPr>
            <p:nvPr/>
          </p:nvSpPr>
          <p:spPr bwMode="auto">
            <a:xfrm>
              <a:off x="2190" y="2250"/>
              <a:ext cx="43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03" name="Line 103">
              <a:extLst>
                <a:ext uri="{FF2B5EF4-FFF2-40B4-BE49-F238E27FC236}">
                  <a16:creationId xmlns:a16="http://schemas.microsoft.com/office/drawing/2014/main" id="{47029EFA-CFAD-5A67-CED1-295FA2125D78}"/>
                </a:ext>
              </a:extLst>
            </p:cNvPr>
            <p:cNvSpPr>
              <a:spLocks noChangeShapeType="1"/>
            </p:cNvSpPr>
            <p:nvPr/>
          </p:nvSpPr>
          <p:spPr bwMode="auto">
            <a:xfrm flipH="1">
              <a:off x="2972" y="1792"/>
              <a:ext cx="0" cy="184"/>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04" name="Line 104">
              <a:extLst>
                <a:ext uri="{FF2B5EF4-FFF2-40B4-BE49-F238E27FC236}">
                  <a16:creationId xmlns:a16="http://schemas.microsoft.com/office/drawing/2014/main" id="{E57A25D1-2C21-7B45-88AA-57C0B3B1F22A}"/>
                </a:ext>
              </a:extLst>
            </p:cNvPr>
            <p:cNvSpPr>
              <a:spLocks noChangeShapeType="1"/>
            </p:cNvSpPr>
            <p:nvPr/>
          </p:nvSpPr>
          <p:spPr bwMode="auto">
            <a:xfrm>
              <a:off x="2975" y="1963"/>
              <a:ext cx="392" cy="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05" name="Line 105">
              <a:extLst>
                <a:ext uri="{FF2B5EF4-FFF2-40B4-BE49-F238E27FC236}">
                  <a16:creationId xmlns:a16="http://schemas.microsoft.com/office/drawing/2014/main" id="{407C5067-9EC0-621E-6738-016795EF62C9}"/>
                </a:ext>
              </a:extLst>
            </p:cNvPr>
            <p:cNvSpPr>
              <a:spLocks noChangeShapeType="1"/>
            </p:cNvSpPr>
            <p:nvPr/>
          </p:nvSpPr>
          <p:spPr bwMode="auto">
            <a:xfrm>
              <a:off x="3365" y="1966"/>
              <a:ext cx="0" cy="217"/>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06" name="Line 106">
              <a:extLst>
                <a:ext uri="{FF2B5EF4-FFF2-40B4-BE49-F238E27FC236}">
                  <a16:creationId xmlns:a16="http://schemas.microsoft.com/office/drawing/2014/main" id="{F73C2C89-157F-A540-019D-2275CBE7B1BD}"/>
                </a:ext>
              </a:extLst>
            </p:cNvPr>
            <p:cNvSpPr>
              <a:spLocks noChangeShapeType="1"/>
            </p:cNvSpPr>
            <p:nvPr/>
          </p:nvSpPr>
          <p:spPr bwMode="auto">
            <a:xfrm>
              <a:off x="1455" y="1663"/>
              <a:ext cx="151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07" name="Line 107">
              <a:extLst>
                <a:ext uri="{FF2B5EF4-FFF2-40B4-BE49-F238E27FC236}">
                  <a16:creationId xmlns:a16="http://schemas.microsoft.com/office/drawing/2014/main" id="{2B02D73E-B80F-C6E6-91D9-41041D23203E}"/>
                </a:ext>
              </a:extLst>
            </p:cNvPr>
            <p:cNvSpPr>
              <a:spLocks noChangeShapeType="1"/>
            </p:cNvSpPr>
            <p:nvPr/>
          </p:nvSpPr>
          <p:spPr bwMode="auto">
            <a:xfrm>
              <a:off x="3359" y="2187"/>
              <a:ext cx="8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08" name="Line 108">
              <a:extLst>
                <a:ext uri="{FF2B5EF4-FFF2-40B4-BE49-F238E27FC236}">
                  <a16:creationId xmlns:a16="http://schemas.microsoft.com/office/drawing/2014/main" id="{5109B24E-7827-1A81-E115-8AB796ABFE14}"/>
                </a:ext>
              </a:extLst>
            </p:cNvPr>
            <p:cNvSpPr>
              <a:spLocks noChangeShapeType="1"/>
            </p:cNvSpPr>
            <p:nvPr/>
          </p:nvSpPr>
          <p:spPr bwMode="auto">
            <a:xfrm>
              <a:off x="1592" y="1832"/>
              <a:ext cx="368" cy="32"/>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09" name="Line 109">
              <a:extLst>
                <a:ext uri="{FF2B5EF4-FFF2-40B4-BE49-F238E27FC236}">
                  <a16:creationId xmlns:a16="http://schemas.microsoft.com/office/drawing/2014/main" id="{79021E45-EA23-CC23-CBD2-2F8C881EBB5B}"/>
                </a:ext>
              </a:extLst>
            </p:cNvPr>
            <p:cNvSpPr>
              <a:spLocks noChangeShapeType="1"/>
            </p:cNvSpPr>
            <p:nvPr/>
          </p:nvSpPr>
          <p:spPr bwMode="auto">
            <a:xfrm>
              <a:off x="2216" y="1884"/>
              <a:ext cx="128"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10" name="Line 110">
              <a:extLst>
                <a:ext uri="{FF2B5EF4-FFF2-40B4-BE49-F238E27FC236}">
                  <a16:creationId xmlns:a16="http://schemas.microsoft.com/office/drawing/2014/main" id="{3CDDFADB-7F6E-C34D-5C43-C20FF2523B5C}"/>
                </a:ext>
              </a:extLst>
            </p:cNvPr>
            <p:cNvSpPr>
              <a:spLocks noChangeShapeType="1"/>
            </p:cNvSpPr>
            <p:nvPr/>
          </p:nvSpPr>
          <p:spPr bwMode="auto">
            <a:xfrm>
              <a:off x="2768" y="2132"/>
              <a:ext cx="332" cy="44"/>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11" name="Line 111">
              <a:extLst>
                <a:ext uri="{FF2B5EF4-FFF2-40B4-BE49-F238E27FC236}">
                  <a16:creationId xmlns:a16="http://schemas.microsoft.com/office/drawing/2014/main" id="{4BAC1E12-61E1-4E57-4386-DFB4C0681210}"/>
                </a:ext>
              </a:extLst>
            </p:cNvPr>
            <p:cNvSpPr>
              <a:spLocks noChangeShapeType="1"/>
            </p:cNvSpPr>
            <p:nvPr/>
          </p:nvSpPr>
          <p:spPr bwMode="auto">
            <a:xfrm flipV="1">
              <a:off x="3176" y="1720"/>
              <a:ext cx="248" cy="88"/>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12" name="Line 112">
              <a:extLst>
                <a:ext uri="{FF2B5EF4-FFF2-40B4-BE49-F238E27FC236}">
                  <a16:creationId xmlns:a16="http://schemas.microsoft.com/office/drawing/2014/main" id="{04F9FEE9-FD1B-0340-EFAB-EB4415549D7C}"/>
                </a:ext>
              </a:extLst>
            </p:cNvPr>
            <p:cNvSpPr>
              <a:spLocks noChangeShapeType="1"/>
            </p:cNvSpPr>
            <p:nvPr/>
          </p:nvSpPr>
          <p:spPr bwMode="auto">
            <a:xfrm>
              <a:off x="3776" y="1728"/>
              <a:ext cx="128"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713" name="Line 113">
            <a:extLst>
              <a:ext uri="{FF2B5EF4-FFF2-40B4-BE49-F238E27FC236}">
                <a16:creationId xmlns:a16="http://schemas.microsoft.com/office/drawing/2014/main" id="{4F8B366F-FDBA-D607-EF89-671C5E4E4C7B}"/>
              </a:ext>
            </a:extLst>
          </p:cNvPr>
          <p:cNvSpPr>
            <a:spLocks noChangeShapeType="1"/>
          </p:cNvSpPr>
          <p:nvPr/>
        </p:nvSpPr>
        <p:spPr bwMode="auto">
          <a:xfrm>
            <a:off x="7226300" y="1285875"/>
            <a:ext cx="0" cy="8255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14" name="Line 114">
            <a:extLst>
              <a:ext uri="{FF2B5EF4-FFF2-40B4-BE49-F238E27FC236}">
                <a16:creationId xmlns:a16="http://schemas.microsoft.com/office/drawing/2014/main" id="{F0C5BE5B-71B5-5D9D-E329-0ACAEF97D3E3}"/>
              </a:ext>
            </a:extLst>
          </p:cNvPr>
          <p:cNvSpPr>
            <a:spLocks noChangeShapeType="1"/>
          </p:cNvSpPr>
          <p:nvPr/>
        </p:nvSpPr>
        <p:spPr bwMode="auto">
          <a:xfrm>
            <a:off x="1060450" y="1660525"/>
            <a:ext cx="5969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715" name="Line 115">
            <a:extLst>
              <a:ext uri="{FF2B5EF4-FFF2-40B4-BE49-F238E27FC236}">
                <a16:creationId xmlns:a16="http://schemas.microsoft.com/office/drawing/2014/main" id="{F0E6469A-ACFF-B002-EF05-A188BF742D52}"/>
              </a:ext>
            </a:extLst>
          </p:cNvPr>
          <p:cNvSpPr>
            <a:spLocks noChangeShapeType="1"/>
          </p:cNvSpPr>
          <p:nvPr/>
        </p:nvSpPr>
        <p:spPr bwMode="auto">
          <a:xfrm>
            <a:off x="1670050" y="1660525"/>
            <a:ext cx="5207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716" name="Rectangle 116">
            <a:extLst>
              <a:ext uri="{FF2B5EF4-FFF2-40B4-BE49-F238E27FC236}">
                <a16:creationId xmlns:a16="http://schemas.microsoft.com/office/drawing/2014/main" id="{B2D33EF8-0F60-1D82-E0EE-E0BADF8F6341}"/>
              </a:ext>
            </a:extLst>
          </p:cNvPr>
          <p:cNvSpPr>
            <a:spLocks noChangeArrowheads="1"/>
          </p:cNvSpPr>
          <p:nvPr/>
        </p:nvSpPr>
        <p:spPr bwMode="auto">
          <a:xfrm>
            <a:off x="976313" y="1279525"/>
            <a:ext cx="7445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a:ea typeface="宋体" panose="02010600030101010101" pitchFamily="2" charset="-122"/>
              </a:rPr>
              <a:t>Setup</a:t>
            </a:r>
          </a:p>
        </p:txBody>
      </p:sp>
      <p:sp>
        <p:nvSpPr>
          <p:cNvPr id="25717" name="Rectangle 117">
            <a:extLst>
              <a:ext uri="{FF2B5EF4-FFF2-40B4-BE49-F238E27FC236}">
                <a16:creationId xmlns:a16="http://schemas.microsoft.com/office/drawing/2014/main" id="{C6AE9C86-56BF-A153-0E14-904D06E32BD2}"/>
              </a:ext>
            </a:extLst>
          </p:cNvPr>
          <p:cNvSpPr>
            <a:spLocks noChangeArrowheads="1"/>
          </p:cNvSpPr>
          <p:nvPr/>
        </p:nvSpPr>
        <p:spPr bwMode="auto">
          <a:xfrm>
            <a:off x="1624013" y="1292225"/>
            <a:ext cx="6318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a:ea typeface="宋体" panose="02010600030101010101" pitchFamily="2" charset="-122"/>
              </a:rPr>
              <a:t>Hold</a:t>
            </a:r>
          </a:p>
        </p:txBody>
      </p:sp>
      <p:sp>
        <p:nvSpPr>
          <p:cNvPr id="25718" name="Line 118">
            <a:extLst>
              <a:ext uri="{FF2B5EF4-FFF2-40B4-BE49-F238E27FC236}">
                <a16:creationId xmlns:a16="http://schemas.microsoft.com/office/drawing/2014/main" id="{5F14664E-CAFB-AAC2-B07A-FEA8C74AD633}"/>
              </a:ext>
            </a:extLst>
          </p:cNvPr>
          <p:cNvSpPr>
            <a:spLocks noChangeShapeType="1"/>
          </p:cNvSpPr>
          <p:nvPr/>
        </p:nvSpPr>
        <p:spPr bwMode="auto">
          <a:xfrm>
            <a:off x="1663700" y="1285875"/>
            <a:ext cx="0" cy="8255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2199" name="Text Box 119">
            <a:extLst>
              <a:ext uri="{FF2B5EF4-FFF2-40B4-BE49-F238E27FC236}">
                <a16:creationId xmlns:a16="http://schemas.microsoft.com/office/drawing/2014/main" id="{1C97E60A-0909-8E10-B7D4-1A05206D05F9}"/>
              </a:ext>
            </a:extLst>
          </p:cNvPr>
          <p:cNvSpPr txBox="1">
            <a:spLocks noChangeArrowheads="1"/>
          </p:cNvSpPr>
          <p:nvPr/>
        </p:nvSpPr>
        <p:spPr bwMode="auto">
          <a:xfrm>
            <a:off x="346075" y="4075113"/>
            <a:ext cx="8281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800">
                <a:solidFill>
                  <a:schemeClr val="accent1"/>
                </a:solidFill>
                <a:latin typeface="微软雅黑" panose="020B0503020204020204" pitchFamily="34" charset="-122"/>
                <a:ea typeface="微软雅黑" panose="020B0503020204020204" pitchFamily="34" charset="-122"/>
              </a:rPr>
              <a:t>数据通路由 “ </a:t>
            </a:r>
            <a:r>
              <a:rPr lang="en-US" altLang="zh-CN" sz="1800">
                <a:solidFill>
                  <a:schemeClr val="accent1"/>
                </a:solidFill>
                <a:latin typeface="微软雅黑" panose="020B0503020204020204" pitchFamily="34" charset="-122"/>
                <a:ea typeface="微软雅黑" panose="020B0503020204020204" pitchFamily="34" charset="-122"/>
              </a:rPr>
              <a:t>… + </a:t>
            </a:r>
            <a:r>
              <a:rPr lang="zh-CN" altLang="en-US" sz="1800">
                <a:latin typeface="微软雅黑" panose="020B0503020204020204" pitchFamily="34" charset="-122"/>
                <a:ea typeface="微软雅黑" panose="020B0503020204020204" pitchFamily="34" charset="-122"/>
              </a:rPr>
              <a:t>状态元件</a:t>
            </a:r>
            <a:r>
              <a:rPr lang="zh-CN" altLang="en-US" sz="1800">
                <a:solidFill>
                  <a:schemeClr val="accent1"/>
                </a:solidFill>
                <a:latin typeface="微软雅黑" panose="020B0503020204020204" pitchFamily="34" charset="-122"/>
                <a:ea typeface="微软雅黑" panose="020B0503020204020204" pitchFamily="34" charset="-122"/>
              </a:rPr>
              <a:t> </a:t>
            </a:r>
            <a:r>
              <a:rPr lang="en-US" altLang="zh-CN" sz="1800">
                <a:solidFill>
                  <a:schemeClr val="accent1"/>
                </a:solidFill>
                <a:latin typeface="微软雅黑" panose="020B0503020204020204" pitchFamily="34" charset="-122"/>
                <a:ea typeface="微软雅黑" panose="020B0503020204020204" pitchFamily="34" charset="-122"/>
              </a:rPr>
              <a:t>+ </a:t>
            </a:r>
            <a:r>
              <a:rPr lang="zh-CN" altLang="en-US" sz="1800">
                <a:solidFill>
                  <a:srgbClr val="339933"/>
                </a:solidFill>
                <a:latin typeface="微软雅黑" panose="020B0503020204020204" pitchFamily="34" charset="-122"/>
                <a:ea typeface="微软雅黑" panose="020B0503020204020204" pitchFamily="34" charset="-122"/>
              </a:rPr>
              <a:t>操作元件</a:t>
            </a:r>
            <a:r>
              <a:rPr lang="en-US" altLang="zh-CN" sz="1800">
                <a:solidFill>
                  <a:srgbClr val="339933"/>
                </a:solidFill>
                <a:latin typeface="微软雅黑" panose="020B0503020204020204" pitchFamily="34" charset="-122"/>
                <a:ea typeface="微软雅黑" panose="020B0503020204020204" pitchFamily="34" charset="-122"/>
              </a:rPr>
              <a:t>( </a:t>
            </a:r>
            <a:r>
              <a:rPr lang="zh-CN" altLang="en-US" sz="1800">
                <a:solidFill>
                  <a:srgbClr val="339933"/>
                </a:solidFill>
                <a:latin typeface="微软雅黑" panose="020B0503020204020204" pitchFamily="34" charset="-122"/>
                <a:ea typeface="微软雅黑" panose="020B0503020204020204" pitchFamily="34" charset="-122"/>
              </a:rPr>
              <a:t>组合电路</a:t>
            </a:r>
            <a:r>
              <a:rPr lang="en-US" altLang="zh-CN" sz="1800">
                <a:solidFill>
                  <a:srgbClr val="339933"/>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 + </a:t>
            </a:r>
            <a:r>
              <a:rPr lang="zh-CN" altLang="en-US" sz="1800">
                <a:latin typeface="微软雅黑" panose="020B0503020204020204" pitchFamily="34" charset="-122"/>
                <a:ea typeface="微软雅黑" panose="020B0503020204020204" pitchFamily="34" charset="-122"/>
              </a:rPr>
              <a:t>状态元件</a:t>
            </a:r>
            <a:r>
              <a:rPr lang="zh-CN" altLang="en-US" sz="1800">
                <a:solidFill>
                  <a:schemeClr val="accent1"/>
                </a:solidFill>
                <a:latin typeface="微软雅黑" panose="020B0503020204020204" pitchFamily="34" charset="-122"/>
                <a:ea typeface="微软雅黑" panose="020B0503020204020204" pitchFamily="34" charset="-122"/>
              </a:rPr>
              <a:t> </a:t>
            </a:r>
            <a:r>
              <a:rPr lang="en-US" altLang="zh-CN" sz="1800">
                <a:solidFill>
                  <a:schemeClr val="accent1"/>
                </a:solidFill>
                <a:latin typeface="微软雅黑" panose="020B0503020204020204" pitchFamily="34" charset="-122"/>
                <a:ea typeface="微软雅黑" panose="020B0503020204020204" pitchFamily="34" charset="-122"/>
              </a:rPr>
              <a:t>+ …</a:t>
            </a:r>
            <a:r>
              <a:rPr lang="zh-CN" altLang="en-US" sz="1800">
                <a:solidFill>
                  <a:schemeClr val="accent1"/>
                </a:solidFill>
                <a:latin typeface="微软雅黑" panose="020B0503020204020204" pitchFamily="34" charset="-122"/>
                <a:ea typeface="微软雅黑" panose="020B0503020204020204" pitchFamily="34" charset="-122"/>
              </a:rPr>
              <a:t>” 组成</a:t>
            </a:r>
          </a:p>
        </p:txBody>
      </p:sp>
      <p:sp>
        <p:nvSpPr>
          <p:cNvPr id="302200" name="Text Box 120">
            <a:extLst>
              <a:ext uri="{FF2B5EF4-FFF2-40B4-BE49-F238E27FC236}">
                <a16:creationId xmlns:a16="http://schemas.microsoft.com/office/drawing/2014/main" id="{382965E1-369D-FD8B-581E-E8BAD9198DB2}"/>
              </a:ext>
            </a:extLst>
          </p:cNvPr>
          <p:cNvSpPr txBox="1">
            <a:spLocks noChangeArrowheads="1"/>
          </p:cNvSpPr>
          <p:nvPr/>
        </p:nvSpPr>
        <p:spPr bwMode="auto">
          <a:xfrm>
            <a:off x="346075" y="4527550"/>
            <a:ext cx="8445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800">
                <a:solidFill>
                  <a:schemeClr val="accent2"/>
                </a:solidFill>
                <a:latin typeface="微软雅黑" panose="020B0503020204020204" pitchFamily="34" charset="-122"/>
                <a:ea typeface="微软雅黑" panose="020B0503020204020204" pitchFamily="34" charset="-122"/>
              </a:rPr>
              <a:t>只有状态元件能存储信息，所有操作元件都须从状态单元接收输入，并将输出写入状态单元中。其输入为前一时钟生成的数据，输出为当前时钟所用的数据</a:t>
            </a:r>
          </a:p>
        </p:txBody>
      </p:sp>
      <p:sp>
        <p:nvSpPr>
          <p:cNvPr id="25721" name="Text Box 122">
            <a:extLst>
              <a:ext uri="{FF2B5EF4-FFF2-40B4-BE49-F238E27FC236}">
                <a16:creationId xmlns:a16="http://schemas.microsoft.com/office/drawing/2014/main" id="{4DC6627E-C878-F784-C2D0-C6F18AED84C2}"/>
              </a:ext>
            </a:extLst>
          </p:cNvPr>
          <p:cNvSpPr txBox="1">
            <a:spLocks noChangeArrowheads="1"/>
          </p:cNvSpPr>
          <p:nvPr/>
        </p:nvSpPr>
        <p:spPr bwMode="auto">
          <a:xfrm>
            <a:off x="4432300" y="104775"/>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buFont typeface="Times New Roman" panose="02020603050405020304" pitchFamily="18" charset="0"/>
              <a:buNone/>
            </a:pPr>
            <a:r>
              <a:rPr lang="zh-CN" altLang="en-US" sz="2400">
                <a:solidFill>
                  <a:schemeClr val="accent1"/>
                </a:solidFill>
                <a:latin typeface="Times New Roman" panose="02020603050405020304" pitchFamily="18" charset="0"/>
                <a:ea typeface="黑体" panose="02010609060101010101" pitchFamily="49" charset="-122"/>
              </a:rPr>
              <a:t>现代计算机的时钟周期</a:t>
            </a:r>
          </a:p>
        </p:txBody>
      </p:sp>
      <p:sp>
        <p:nvSpPr>
          <p:cNvPr id="25722" name="Text Box 123">
            <a:extLst>
              <a:ext uri="{FF2B5EF4-FFF2-40B4-BE49-F238E27FC236}">
                <a16:creationId xmlns:a16="http://schemas.microsoft.com/office/drawing/2014/main" id="{EA166B09-AB9E-1EE5-B6BF-9A1989B155F1}"/>
              </a:ext>
            </a:extLst>
          </p:cNvPr>
          <p:cNvSpPr txBox="1">
            <a:spLocks noChangeArrowheads="1"/>
          </p:cNvSpPr>
          <p:nvPr/>
        </p:nvSpPr>
        <p:spPr bwMode="auto">
          <a:xfrm>
            <a:off x="1635125" y="3736975"/>
            <a:ext cx="571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a:ea typeface="宋体" panose="02010600030101010101" pitchFamily="2" charset="-122"/>
              </a:rPr>
              <a:t>Clk</a:t>
            </a:r>
          </a:p>
        </p:txBody>
      </p:sp>
      <p:sp>
        <p:nvSpPr>
          <p:cNvPr id="25723" name="Text Box 124">
            <a:extLst>
              <a:ext uri="{FF2B5EF4-FFF2-40B4-BE49-F238E27FC236}">
                <a16:creationId xmlns:a16="http://schemas.microsoft.com/office/drawing/2014/main" id="{11B38012-CA1D-BB3F-6554-4230D4A0A378}"/>
              </a:ext>
            </a:extLst>
          </p:cNvPr>
          <p:cNvSpPr txBox="1">
            <a:spLocks noChangeArrowheads="1"/>
          </p:cNvSpPr>
          <p:nvPr/>
        </p:nvSpPr>
        <p:spPr bwMode="auto">
          <a:xfrm>
            <a:off x="7186613" y="3716338"/>
            <a:ext cx="571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a:ea typeface="宋体" panose="02010600030101010101" pitchFamily="2" charset="-122"/>
              </a:rPr>
              <a:t>Clk</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2199"/>
                                        </p:tgtEl>
                                        <p:attrNameLst>
                                          <p:attrName>style.visibility</p:attrName>
                                        </p:attrNameLst>
                                      </p:cBhvr>
                                      <p:to>
                                        <p:strVal val="visible"/>
                                      </p:to>
                                    </p:set>
                                    <p:animEffect transition="in" filter="blinds(horizontal)">
                                      <p:cBhvr>
                                        <p:cTn id="7" dur="500"/>
                                        <p:tgtEl>
                                          <p:spTgt spid="3021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2200">
                                            <p:txEl>
                                              <p:pRg st="0" end="0"/>
                                            </p:txEl>
                                          </p:spTgt>
                                        </p:tgtEl>
                                        <p:attrNameLst>
                                          <p:attrName>style.visibility</p:attrName>
                                        </p:attrNameLst>
                                      </p:cBhvr>
                                      <p:to>
                                        <p:strVal val="visible"/>
                                      </p:to>
                                    </p:set>
                                    <p:animEffect transition="in" filter="blinds(horizontal)">
                                      <p:cBhvr>
                                        <p:cTn id="12" dur="500"/>
                                        <p:tgtEl>
                                          <p:spTgt spid="30220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2083">
                                            <p:txEl>
                                              <p:pRg st="0" end="0"/>
                                            </p:txEl>
                                          </p:spTgt>
                                        </p:tgtEl>
                                        <p:attrNameLst>
                                          <p:attrName>style.visibility</p:attrName>
                                        </p:attrNameLst>
                                      </p:cBhvr>
                                      <p:to>
                                        <p:strVal val="visible"/>
                                      </p:to>
                                    </p:set>
                                    <p:animEffect transition="in" filter="blinds(horizontal)">
                                      <p:cBhvr>
                                        <p:cTn id="17" dur="500"/>
                                        <p:tgtEl>
                                          <p:spTgt spid="30208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2083">
                                            <p:txEl>
                                              <p:pRg st="1" end="1"/>
                                            </p:txEl>
                                          </p:spTgt>
                                        </p:tgtEl>
                                        <p:attrNameLst>
                                          <p:attrName>style.visibility</p:attrName>
                                        </p:attrNameLst>
                                      </p:cBhvr>
                                      <p:to>
                                        <p:strVal val="visible"/>
                                      </p:to>
                                    </p:set>
                                    <p:animEffect transition="in" filter="blinds(horizontal)">
                                      <p:cBhvr>
                                        <p:cTn id="22" dur="500"/>
                                        <p:tgtEl>
                                          <p:spTgt spid="302083">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2083">
                                            <p:txEl>
                                              <p:pRg st="2" end="2"/>
                                            </p:txEl>
                                          </p:spTgt>
                                        </p:tgtEl>
                                        <p:attrNameLst>
                                          <p:attrName>style.visibility</p:attrName>
                                        </p:attrNameLst>
                                      </p:cBhvr>
                                      <p:to>
                                        <p:strVal val="visible"/>
                                      </p:to>
                                    </p:set>
                                    <p:animEffect transition="in" filter="blinds(horizontal)">
                                      <p:cBhvr>
                                        <p:cTn id="27" dur="500"/>
                                        <p:tgtEl>
                                          <p:spTgt spid="30208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2083">
                                            <p:txEl>
                                              <p:pRg st="3" end="3"/>
                                            </p:txEl>
                                          </p:spTgt>
                                        </p:tgtEl>
                                        <p:attrNameLst>
                                          <p:attrName>style.visibility</p:attrName>
                                        </p:attrNameLst>
                                      </p:cBhvr>
                                      <p:to>
                                        <p:strVal val="visible"/>
                                      </p:to>
                                    </p:set>
                                    <p:animEffect transition="in" filter="blinds(horizontal)">
                                      <p:cBhvr>
                                        <p:cTn id="32" dur="500"/>
                                        <p:tgtEl>
                                          <p:spTgt spid="3020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199" grpId="0"/>
      <p:bldP spid="302200"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85E3A18-5683-6411-2422-CD28D59578B5}"/>
              </a:ext>
            </a:extLst>
          </p:cNvPr>
          <p:cNvSpPr>
            <a:spLocks noGrp="1" noChangeArrowheads="1"/>
          </p:cNvSpPr>
          <p:nvPr>
            <p:ph type="title"/>
          </p:nvPr>
        </p:nvSpPr>
        <p:spPr>
          <a:xfrm>
            <a:off x="619125" y="93663"/>
            <a:ext cx="6442075" cy="427037"/>
          </a:xfrm>
        </p:spPr>
        <p:txBody>
          <a:bodyPr/>
          <a:lstStyle/>
          <a:p>
            <a:r>
              <a:rPr lang="zh-CN" altLang="en-US">
                <a:ea typeface="宋体" panose="02010600030101010101" pitchFamily="2" charset="-122"/>
              </a:rPr>
              <a:t>计算机性能与</a:t>
            </a:r>
            <a:r>
              <a:rPr lang="en-US" altLang="zh-CN">
                <a:ea typeface="宋体" panose="02010600030101010101" pitchFamily="2" charset="-122"/>
              </a:rPr>
              <a:t>CPU</a:t>
            </a:r>
            <a:r>
              <a:rPr lang="zh-CN" altLang="en-US">
                <a:ea typeface="宋体" panose="02010600030101010101" pitchFamily="2" charset="-122"/>
              </a:rPr>
              <a:t>时间</a:t>
            </a:r>
          </a:p>
        </p:txBody>
      </p:sp>
      <p:grpSp>
        <p:nvGrpSpPr>
          <p:cNvPr id="2" name="Group 9">
            <a:extLst>
              <a:ext uri="{FF2B5EF4-FFF2-40B4-BE49-F238E27FC236}">
                <a16:creationId xmlns:a16="http://schemas.microsoft.com/office/drawing/2014/main" id="{0E90AB43-0A91-2127-FA04-F8679080C360}"/>
              </a:ext>
            </a:extLst>
          </p:cNvPr>
          <p:cNvGrpSpPr>
            <a:grpSpLocks/>
          </p:cNvGrpSpPr>
          <p:nvPr/>
        </p:nvGrpSpPr>
        <p:grpSpPr bwMode="auto">
          <a:xfrm>
            <a:off x="569913" y="4783138"/>
            <a:ext cx="8181975" cy="1749425"/>
            <a:chOff x="368" y="3013"/>
            <a:chExt cx="5094" cy="1102"/>
          </a:xfrm>
        </p:grpSpPr>
        <p:sp>
          <p:nvSpPr>
            <p:cNvPr id="27651" name="Rectangle 4">
              <a:extLst>
                <a:ext uri="{FF2B5EF4-FFF2-40B4-BE49-F238E27FC236}">
                  <a16:creationId xmlns:a16="http://schemas.microsoft.com/office/drawing/2014/main" id="{CD133400-F7EF-6D74-AB65-2219EFDF7C2F}"/>
                </a:ext>
              </a:extLst>
            </p:cNvPr>
            <p:cNvSpPr>
              <a:spLocks noChangeArrowheads="1"/>
            </p:cNvSpPr>
            <p:nvPr/>
          </p:nvSpPr>
          <p:spPr bwMode="auto">
            <a:xfrm>
              <a:off x="368" y="3013"/>
              <a:ext cx="5094" cy="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tabLst>
                  <a:tab pos="2286000" algn="l"/>
                </a:tabLst>
                <a:defRPr sz="1600" b="1">
                  <a:solidFill>
                    <a:schemeClr val="tx1"/>
                  </a:solidFill>
                  <a:latin typeface="Arial" panose="020B0604020202020204" pitchFamily="34" charset="0"/>
                </a:defRPr>
              </a:lvl1pPr>
              <a:lvl2pPr>
                <a:tabLst>
                  <a:tab pos="2286000" algn="l"/>
                </a:tabLst>
                <a:defRPr sz="1600" b="1">
                  <a:solidFill>
                    <a:schemeClr val="tx1"/>
                  </a:solidFill>
                  <a:latin typeface="Arial" panose="020B0604020202020204" pitchFamily="34" charset="0"/>
                </a:defRPr>
              </a:lvl2pPr>
              <a:lvl3pPr>
                <a:tabLst>
                  <a:tab pos="2286000" algn="l"/>
                </a:tabLst>
                <a:defRPr sz="1600" b="1">
                  <a:solidFill>
                    <a:schemeClr val="tx1"/>
                  </a:solidFill>
                  <a:latin typeface="Arial" panose="020B0604020202020204" pitchFamily="34" charset="0"/>
                </a:defRPr>
              </a:lvl3pPr>
              <a:lvl4pPr>
                <a:tabLst>
                  <a:tab pos="2286000" algn="l"/>
                </a:tabLst>
                <a:defRPr sz="1600" b="1">
                  <a:solidFill>
                    <a:schemeClr val="tx1"/>
                  </a:solidFill>
                  <a:latin typeface="Arial" panose="020B0604020202020204" pitchFamily="34" charset="0"/>
                </a:defRPr>
              </a:lvl4pPr>
              <a:lvl5pPr>
                <a:tabLst>
                  <a:tab pos="2286000" algn="l"/>
                </a:tabLst>
                <a:defRPr sz="1600" b="1">
                  <a:solidFill>
                    <a:schemeClr val="tx1"/>
                  </a:solidFill>
                  <a:latin typeface="Arial" panose="020B0604020202020204" pitchFamily="34" charset="0"/>
                </a:defRPr>
              </a:lvl5pPr>
              <a:lvl6pPr fontAlgn="base">
                <a:spcBef>
                  <a:spcPct val="0"/>
                </a:spcBef>
                <a:spcAft>
                  <a:spcPct val="0"/>
                </a:spcAft>
                <a:tabLst>
                  <a:tab pos="2286000" algn="l"/>
                </a:tabLst>
                <a:defRPr sz="1600" b="1">
                  <a:solidFill>
                    <a:schemeClr val="tx1"/>
                  </a:solidFill>
                  <a:latin typeface="Arial" panose="020B0604020202020204" pitchFamily="34" charset="0"/>
                </a:defRPr>
              </a:lvl6pPr>
              <a:lvl7pPr fontAlgn="base">
                <a:spcBef>
                  <a:spcPct val="0"/>
                </a:spcBef>
                <a:spcAft>
                  <a:spcPct val="0"/>
                </a:spcAft>
                <a:tabLst>
                  <a:tab pos="2286000" algn="l"/>
                </a:tabLst>
                <a:defRPr sz="1600" b="1">
                  <a:solidFill>
                    <a:schemeClr val="tx1"/>
                  </a:solidFill>
                  <a:latin typeface="Arial" panose="020B0604020202020204" pitchFamily="34" charset="0"/>
                </a:defRPr>
              </a:lvl7pPr>
              <a:lvl8pPr fontAlgn="base">
                <a:spcBef>
                  <a:spcPct val="0"/>
                </a:spcBef>
                <a:spcAft>
                  <a:spcPct val="0"/>
                </a:spcAft>
                <a:tabLst>
                  <a:tab pos="2286000" algn="l"/>
                </a:tabLst>
                <a:defRPr sz="1600" b="1">
                  <a:solidFill>
                    <a:schemeClr val="tx1"/>
                  </a:solidFill>
                  <a:latin typeface="Arial" panose="020B0604020202020204" pitchFamily="34" charset="0"/>
                </a:defRPr>
              </a:lvl8pPr>
              <a:lvl9pPr fontAlgn="base">
                <a:spcBef>
                  <a:spcPct val="0"/>
                </a:spcBef>
                <a:spcAft>
                  <a:spcPct val="0"/>
                </a:spcAft>
                <a:tabLst>
                  <a:tab pos="2286000" algn="l"/>
                </a:tabLst>
                <a:defRPr sz="1600" b="1">
                  <a:solidFill>
                    <a:schemeClr val="tx1"/>
                  </a:solidFill>
                  <a:latin typeface="Arial" panose="020B0604020202020204" pitchFamily="34" charset="0"/>
                </a:defRPr>
              </a:lvl9pPr>
            </a:lstStyle>
            <a:p>
              <a:pPr eaLnBrk="0" hangingPunct="0">
                <a:lnSpc>
                  <a:spcPct val="90000"/>
                </a:lnSpc>
                <a:spcBef>
                  <a:spcPct val="30000"/>
                </a:spcBef>
              </a:pPr>
              <a:r>
                <a:rPr lang="zh-CN" altLang="en-US" sz="2000">
                  <a:ea typeface="黑体" panose="02010609060101010101" pitchFamily="49" charset="-122"/>
                </a:rPr>
                <a:t>“ 机器</a:t>
              </a:r>
              <a:r>
                <a:rPr lang="en-US" altLang="zh-CN" sz="2000">
                  <a:ea typeface="黑体" panose="02010609060101010101" pitchFamily="49" charset="-122"/>
                </a:rPr>
                <a:t>X</a:t>
              </a:r>
              <a:r>
                <a:rPr lang="zh-CN" altLang="en-US" sz="2000">
                  <a:ea typeface="黑体" panose="02010609060101010101" pitchFamily="49" charset="-122"/>
                </a:rPr>
                <a:t>的速度（性能）是</a:t>
              </a:r>
              <a:r>
                <a:rPr lang="en-US" altLang="zh-CN" sz="2000">
                  <a:ea typeface="黑体" panose="02010609060101010101" pitchFamily="49" charset="-122"/>
                </a:rPr>
                <a:t>Y</a:t>
              </a:r>
              <a:r>
                <a:rPr lang="zh-CN" altLang="en-US" sz="2000">
                  <a:ea typeface="黑体" panose="02010609060101010101" pitchFamily="49" charset="-122"/>
                </a:rPr>
                <a:t>的</a:t>
              </a:r>
              <a:r>
                <a:rPr lang="en-US" altLang="zh-CN" sz="2000">
                  <a:ea typeface="黑体" panose="02010609060101010101" pitchFamily="49" charset="-122"/>
                </a:rPr>
                <a:t>n</a:t>
              </a:r>
              <a:r>
                <a:rPr lang="zh-CN" altLang="en-US" sz="2000">
                  <a:ea typeface="黑体" panose="02010609060101010101" pitchFamily="49" charset="-122"/>
                </a:rPr>
                <a:t>倍</a:t>
              </a:r>
              <a:r>
                <a:rPr lang="en-US" altLang="zh-CN" sz="2000">
                  <a:ea typeface="黑体" panose="02010609060101010101" pitchFamily="49" charset="-122"/>
                </a:rPr>
                <a:t>”  </a:t>
              </a:r>
              <a:r>
                <a:rPr lang="zh-CN" altLang="en-US" sz="2000">
                  <a:ea typeface="黑体" panose="02010609060101010101" pitchFamily="49" charset="-122"/>
                </a:rPr>
                <a:t>的含义：</a:t>
              </a:r>
            </a:p>
            <a:p>
              <a:pPr eaLnBrk="0" hangingPunct="0">
                <a:lnSpc>
                  <a:spcPct val="90000"/>
                </a:lnSpc>
                <a:spcBef>
                  <a:spcPct val="30000"/>
                </a:spcBef>
              </a:pPr>
              <a:r>
                <a:rPr lang="en-US" altLang="zh-CN" sz="2000">
                  <a:ea typeface="宋体" panose="02010600030101010101" pitchFamily="2" charset="-122"/>
                </a:rPr>
                <a:t>	ExTime(Y) 	Performance(X)  </a:t>
              </a:r>
            </a:p>
            <a:p>
              <a:pPr eaLnBrk="0" hangingPunct="0">
                <a:lnSpc>
                  <a:spcPct val="80000"/>
                </a:lnSpc>
              </a:pPr>
              <a:r>
                <a:rPr lang="en-US" altLang="zh-CN" sz="2000">
                  <a:ea typeface="宋体" panose="02010600030101010101" pitchFamily="2" charset="-122"/>
                </a:rPr>
                <a:t>	                        =                              = n	</a:t>
              </a:r>
            </a:p>
            <a:p>
              <a:pPr eaLnBrk="0" hangingPunct="0">
                <a:lnSpc>
                  <a:spcPct val="80000"/>
                </a:lnSpc>
              </a:pPr>
              <a:r>
                <a:rPr lang="en-US" altLang="zh-CN" sz="2000">
                  <a:ea typeface="宋体" panose="02010600030101010101" pitchFamily="2" charset="-122"/>
                </a:rPr>
                <a:t>	ExTime(X)	Performance(Y)</a:t>
              </a:r>
            </a:p>
            <a:p>
              <a:pPr eaLnBrk="0" hangingPunct="0">
                <a:lnSpc>
                  <a:spcPct val="80000"/>
                </a:lnSpc>
              </a:pPr>
              <a:endParaRPr lang="zh-CN" altLang="en-US" sz="2000">
                <a:ea typeface="宋体" panose="02010600030101010101" pitchFamily="2" charset="-122"/>
              </a:endParaRPr>
            </a:p>
          </p:txBody>
        </p:sp>
        <p:sp>
          <p:nvSpPr>
            <p:cNvPr id="27652" name="Line 5">
              <a:extLst>
                <a:ext uri="{FF2B5EF4-FFF2-40B4-BE49-F238E27FC236}">
                  <a16:creationId xmlns:a16="http://schemas.microsoft.com/office/drawing/2014/main" id="{C861E746-E38B-43C0-F6B1-7DF0FEB6B70C}"/>
                </a:ext>
              </a:extLst>
            </p:cNvPr>
            <p:cNvSpPr>
              <a:spLocks noChangeShapeType="1"/>
            </p:cNvSpPr>
            <p:nvPr/>
          </p:nvSpPr>
          <p:spPr bwMode="auto">
            <a:xfrm>
              <a:off x="563" y="3525"/>
              <a:ext cx="94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3" name="Line 6">
              <a:extLst>
                <a:ext uri="{FF2B5EF4-FFF2-40B4-BE49-F238E27FC236}">
                  <a16:creationId xmlns:a16="http://schemas.microsoft.com/office/drawing/2014/main" id="{B10A822B-E897-5FC3-DD0F-A68D11418FE2}"/>
                </a:ext>
              </a:extLst>
            </p:cNvPr>
            <p:cNvSpPr>
              <a:spLocks noChangeShapeType="1"/>
            </p:cNvSpPr>
            <p:nvPr/>
          </p:nvSpPr>
          <p:spPr bwMode="auto">
            <a:xfrm>
              <a:off x="1840" y="3520"/>
              <a:ext cx="11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5511" name="Text Box 7">
            <a:extLst>
              <a:ext uri="{FF2B5EF4-FFF2-40B4-BE49-F238E27FC236}">
                <a16:creationId xmlns:a16="http://schemas.microsoft.com/office/drawing/2014/main" id="{79C0726E-BB31-92F2-FF89-7374938AC711}"/>
              </a:ext>
            </a:extLst>
          </p:cNvPr>
          <p:cNvSpPr txBox="1">
            <a:spLocks noChangeArrowheads="1"/>
          </p:cNvSpPr>
          <p:nvPr/>
        </p:nvSpPr>
        <p:spPr bwMode="auto">
          <a:xfrm>
            <a:off x="828675" y="6092825"/>
            <a:ext cx="5189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50000"/>
              </a:spcBef>
            </a:pPr>
            <a:r>
              <a:rPr lang="zh-CN" altLang="en-US" sz="2400">
                <a:solidFill>
                  <a:schemeClr val="accent1"/>
                </a:solidFill>
                <a:latin typeface="Helvetica" panose="020B0604020202020204" pitchFamily="34" charset="0"/>
                <a:ea typeface="黑体" panose="02010609060101010101" pitchFamily="49" charset="-122"/>
              </a:rPr>
              <a:t>相对性能用执行时间的倒数来表示！</a:t>
            </a:r>
          </a:p>
        </p:txBody>
      </p:sp>
      <p:sp>
        <p:nvSpPr>
          <p:cNvPr id="405512" name="Rectangle 8">
            <a:extLst>
              <a:ext uri="{FF2B5EF4-FFF2-40B4-BE49-F238E27FC236}">
                <a16:creationId xmlns:a16="http://schemas.microsoft.com/office/drawing/2014/main" id="{6BDBF1C8-5153-3BB6-FA86-ED6BA4DDE3A0}"/>
              </a:ext>
            </a:extLst>
          </p:cNvPr>
          <p:cNvSpPr>
            <a:spLocks noChangeArrowheads="1"/>
          </p:cNvSpPr>
          <p:nvPr/>
        </p:nvSpPr>
        <p:spPr bwMode="auto">
          <a:xfrm>
            <a:off x="0" y="855663"/>
            <a:ext cx="8080375"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tabLst>
                <a:tab pos="2286000" algn="l"/>
              </a:tabLst>
              <a:defRPr sz="1600" b="1">
                <a:solidFill>
                  <a:schemeClr val="tx1"/>
                </a:solidFill>
                <a:latin typeface="Arial" panose="020B0604020202020204" pitchFamily="34" charset="0"/>
              </a:defRPr>
            </a:lvl1pPr>
            <a:lvl2pPr marL="685800" indent="-228600">
              <a:tabLst>
                <a:tab pos="2286000" algn="l"/>
              </a:tabLst>
              <a:defRPr sz="1600" b="1">
                <a:solidFill>
                  <a:schemeClr val="tx1"/>
                </a:solidFill>
                <a:latin typeface="Arial" panose="020B0604020202020204" pitchFamily="34" charset="0"/>
              </a:defRPr>
            </a:lvl2pPr>
            <a:lvl3pPr marL="1143000" indent="-228600">
              <a:tabLst>
                <a:tab pos="2286000" algn="l"/>
              </a:tabLst>
              <a:defRPr sz="1600" b="1">
                <a:solidFill>
                  <a:schemeClr val="tx1"/>
                </a:solidFill>
                <a:latin typeface="Arial" panose="020B0604020202020204" pitchFamily="34" charset="0"/>
              </a:defRPr>
            </a:lvl3pPr>
            <a:lvl4pPr>
              <a:tabLst>
                <a:tab pos="2286000" algn="l"/>
              </a:tabLst>
              <a:defRPr sz="1600" b="1">
                <a:solidFill>
                  <a:schemeClr val="tx1"/>
                </a:solidFill>
                <a:latin typeface="Arial" panose="020B0604020202020204" pitchFamily="34" charset="0"/>
              </a:defRPr>
            </a:lvl4pPr>
            <a:lvl5pPr>
              <a:tabLst>
                <a:tab pos="2286000" algn="l"/>
              </a:tabLst>
              <a:defRPr sz="1600" b="1">
                <a:solidFill>
                  <a:schemeClr val="tx1"/>
                </a:solidFill>
                <a:latin typeface="Arial" panose="020B0604020202020204" pitchFamily="34" charset="0"/>
              </a:defRPr>
            </a:lvl5pPr>
            <a:lvl6pPr fontAlgn="base">
              <a:spcBef>
                <a:spcPct val="0"/>
              </a:spcBef>
              <a:spcAft>
                <a:spcPct val="0"/>
              </a:spcAft>
              <a:tabLst>
                <a:tab pos="2286000" algn="l"/>
              </a:tabLst>
              <a:defRPr sz="1600" b="1">
                <a:solidFill>
                  <a:schemeClr val="tx1"/>
                </a:solidFill>
                <a:latin typeface="Arial" panose="020B0604020202020204" pitchFamily="34" charset="0"/>
              </a:defRPr>
            </a:lvl6pPr>
            <a:lvl7pPr fontAlgn="base">
              <a:spcBef>
                <a:spcPct val="0"/>
              </a:spcBef>
              <a:spcAft>
                <a:spcPct val="0"/>
              </a:spcAft>
              <a:tabLst>
                <a:tab pos="2286000" algn="l"/>
              </a:tabLst>
              <a:defRPr sz="1600" b="1">
                <a:solidFill>
                  <a:schemeClr val="tx1"/>
                </a:solidFill>
                <a:latin typeface="Arial" panose="020B0604020202020204" pitchFamily="34" charset="0"/>
              </a:defRPr>
            </a:lvl7pPr>
            <a:lvl8pPr fontAlgn="base">
              <a:spcBef>
                <a:spcPct val="0"/>
              </a:spcBef>
              <a:spcAft>
                <a:spcPct val="0"/>
              </a:spcAft>
              <a:tabLst>
                <a:tab pos="2286000" algn="l"/>
              </a:tabLst>
              <a:defRPr sz="1600" b="1">
                <a:solidFill>
                  <a:schemeClr val="tx1"/>
                </a:solidFill>
                <a:latin typeface="Arial" panose="020B0604020202020204" pitchFamily="34" charset="0"/>
              </a:defRPr>
            </a:lvl8pPr>
            <a:lvl9pPr fontAlgn="base">
              <a:spcBef>
                <a:spcPct val="0"/>
              </a:spcBef>
              <a:spcAft>
                <a:spcPct val="0"/>
              </a:spcAft>
              <a:tabLst>
                <a:tab pos="2286000" algn="l"/>
              </a:tabLst>
              <a:defRPr sz="1600" b="1">
                <a:solidFill>
                  <a:schemeClr val="tx1"/>
                </a:solidFill>
                <a:latin typeface="Arial" panose="020B0604020202020204" pitchFamily="34" charset="0"/>
              </a:defRPr>
            </a:lvl9pPr>
          </a:lstStyle>
          <a:p>
            <a:pPr eaLnBrk="0" hangingPunct="0">
              <a:spcBef>
                <a:spcPct val="30000"/>
              </a:spcBef>
              <a:buFont typeface="Arial" panose="020B0604020202020204" pitchFamily="34" charset="0"/>
              <a:buChar char="•"/>
            </a:pPr>
            <a:r>
              <a:rPr lang="zh-CN" altLang="en-US" sz="2200">
                <a:ea typeface="黑体" panose="02010609060101010101" pitchFamily="49" charset="-122"/>
              </a:rPr>
              <a:t>计算机有两种不同的性能</a:t>
            </a:r>
          </a:p>
          <a:p>
            <a:pPr lvl="1" eaLnBrk="0" hangingPunct="0">
              <a:spcBef>
                <a:spcPct val="30000"/>
              </a:spcBef>
            </a:pPr>
            <a:r>
              <a:rPr lang="zh-CN" altLang="en-US" sz="2000">
                <a:ea typeface="黑体" panose="02010609060101010101" pitchFamily="49" charset="-122"/>
              </a:rPr>
              <a:t>° </a:t>
            </a:r>
            <a:r>
              <a:rPr lang="en-US" altLang="zh-CN" sz="2000">
                <a:solidFill>
                  <a:srgbClr val="FF0000"/>
                </a:solidFill>
                <a:ea typeface="黑体" panose="02010609060101010101" pitchFamily="49" charset="-122"/>
              </a:rPr>
              <a:t>Time to do the task  </a:t>
            </a:r>
          </a:p>
          <a:p>
            <a:pPr lvl="2" eaLnBrk="0" hangingPunct="0">
              <a:spcBef>
                <a:spcPct val="30000"/>
              </a:spcBef>
              <a:buFont typeface="Arial" panose="020B0604020202020204" pitchFamily="34" charset="0"/>
              <a:buChar char="–"/>
            </a:pPr>
            <a:r>
              <a:rPr lang="zh-CN" altLang="en-US" sz="2000">
                <a:solidFill>
                  <a:schemeClr val="accent2"/>
                </a:solidFill>
                <a:ea typeface="黑体" panose="02010609060101010101" pitchFamily="49" charset="-122"/>
              </a:rPr>
              <a:t>响应时间（</a:t>
            </a:r>
            <a:r>
              <a:rPr lang="en-US" altLang="zh-CN" sz="2000">
                <a:solidFill>
                  <a:schemeClr val="accent2"/>
                </a:solidFill>
                <a:ea typeface="黑体" panose="02010609060101010101" pitchFamily="49" charset="-122"/>
              </a:rPr>
              <a:t>response time</a:t>
            </a:r>
            <a:r>
              <a:rPr lang="zh-CN" altLang="en-US" sz="2000">
                <a:solidFill>
                  <a:schemeClr val="accent2"/>
                </a:solidFill>
                <a:ea typeface="黑体" panose="02010609060101010101" pitchFamily="49" charset="-122"/>
              </a:rPr>
              <a:t>）</a:t>
            </a:r>
          </a:p>
          <a:p>
            <a:pPr lvl="2" eaLnBrk="0" hangingPunct="0">
              <a:spcBef>
                <a:spcPct val="30000"/>
              </a:spcBef>
              <a:buFont typeface="Arial" panose="020B0604020202020204" pitchFamily="34" charset="0"/>
              <a:buChar char="–"/>
            </a:pPr>
            <a:r>
              <a:rPr lang="zh-CN" altLang="en-US" sz="2000">
                <a:solidFill>
                  <a:schemeClr val="accent2"/>
                </a:solidFill>
                <a:ea typeface="黑体" panose="02010609060101010101" pitchFamily="49" charset="-122"/>
              </a:rPr>
              <a:t>执行时间（</a:t>
            </a:r>
            <a:r>
              <a:rPr lang="en-US" altLang="zh-CN" sz="2000">
                <a:solidFill>
                  <a:schemeClr val="accent2"/>
                </a:solidFill>
                <a:ea typeface="黑体" panose="02010609060101010101" pitchFamily="49" charset="-122"/>
              </a:rPr>
              <a:t>execution time</a:t>
            </a:r>
            <a:r>
              <a:rPr lang="zh-CN" altLang="en-US" sz="2000">
                <a:solidFill>
                  <a:schemeClr val="accent2"/>
                </a:solidFill>
                <a:ea typeface="黑体" panose="02010609060101010101" pitchFamily="49" charset="-122"/>
              </a:rPr>
              <a:t>）</a:t>
            </a:r>
          </a:p>
          <a:p>
            <a:pPr lvl="2" eaLnBrk="0" hangingPunct="0">
              <a:spcBef>
                <a:spcPct val="30000"/>
              </a:spcBef>
              <a:buFont typeface="Arial" panose="020B0604020202020204" pitchFamily="34" charset="0"/>
              <a:buChar char="–"/>
            </a:pPr>
            <a:r>
              <a:rPr lang="zh-CN" altLang="en-US" sz="2000">
                <a:solidFill>
                  <a:schemeClr val="accent2"/>
                </a:solidFill>
                <a:ea typeface="黑体" panose="02010609060101010101" pitchFamily="49" charset="-122"/>
              </a:rPr>
              <a:t>等待时间或时延（</a:t>
            </a:r>
            <a:r>
              <a:rPr lang="en-US" altLang="zh-CN" sz="2000">
                <a:solidFill>
                  <a:schemeClr val="accent2"/>
                </a:solidFill>
                <a:ea typeface="黑体" panose="02010609060101010101" pitchFamily="49" charset="-122"/>
              </a:rPr>
              <a:t>latency</a:t>
            </a:r>
            <a:r>
              <a:rPr lang="zh-CN" altLang="en-US" sz="2000">
                <a:solidFill>
                  <a:schemeClr val="accent2"/>
                </a:solidFill>
                <a:ea typeface="黑体" panose="02010609060101010101" pitchFamily="49" charset="-122"/>
              </a:rPr>
              <a:t>）</a:t>
            </a:r>
          </a:p>
          <a:p>
            <a:pPr lvl="1" eaLnBrk="0" hangingPunct="0">
              <a:spcBef>
                <a:spcPct val="30000"/>
              </a:spcBef>
            </a:pPr>
            <a:r>
              <a:rPr lang="en-US" altLang="zh-CN" sz="2000">
                <a:ea typeface="黑体" panose="02010609060101010101" pitchFamily="49" charset="-122"/>
              </a:rPr>
              <a:t>° </a:t>
            </a:r>
            <a:r>
              <a:rPr lang="en-US" altLang="zh-CN" sz="2000">
                <a:solidFill>
                  <a:srgbClr val="FF0000"/>
                </a:solidFill>
                <a:ea typeface="黑体" panose="02010609060101010101" pitchFamily="49" charset="-122"/>
              </a:rPr>
              <a:t>Tasks per day, hour, sec, ns. .. </a:t>
            </a:r>
          </a:p>
          <a:p>
            <a:pPr lvl="2" eaLnBrk="0" hangingPunct="0">
              <a:spcBef>
                <a:spcPct val="30000"/>
              </a:spcBef>
              <a:buFont typeface="Arial" panose="020B0604020202020204" pitchFamily="34" charset="0"/>
              <a:buChar char="–"/>
            </a:pPr>
            <a:r>
              <a:rPr lang="zh-CN" altLang="en-US" sz="2000">
                <a:solidFill>
                  <a:schemeClr val="accent2"/>
                </a:solidFill>
                <a:ea typeface="黑体" panose="02010609060101010101" pitchFamily="49" charset="-122"/>
              </a:rPr>
              <a:t>吞吐率（</a:t>
            </a:r>
            <a:r>
              <a:rPr lang="en-US" altLang="zh-CN" sz="2000">
                <a:solidFill>
                  <a:schemeClr val="accent2"/>
                </a:solidFill>
                <a:ea typeface="黑体" panose="02010609060101010101" pitchFamily="49" charset="-122"/>
              </a:rPr>
              <a:t>throughput</a:t>
            </a:r>
            <a:r>
              <a:rPr lang="zh-CN" altLang="en-US" sz="2000">
                <a:solidFill>
                  <a:schemeClr val="accent2"/>
                </a:solidFill>
                <a:ea typeface="黑体" panose="02010609060101010101" pitchFamily="49" charset="-122"/>
              </a:rPr>
              <a:t>）</a:t>
            </a:r>
          </a:p>
          <a:p>
            <a:pPr lvl="2" eaLnBrk="0" hangingPunct="0">
              <a:spcBef>
                <a:spcPct val="30000"/>
              </a:spcBef>
              <a:buFont typeface="Arial" panose="020B0604020202020204" pitchFamily="34" charset="0"/>
              <a:buChar char="–"/>
            </a:pPr>
            <a:r>
              <a:rPr lang="zh-CN" altLang="en-US" sz="2000">
                <a:solidFill>
                  <a:schemeClr val="accent2"/>
                </a:solidFill>
                <a:ea typeface="黑体" panose="02010609060101010101" pitchFamily="49" charset="-122"/>
              </a:rPr>
              <a:t>带宽（</a:t>
            </a:r>
            <a:r>
              <a:rPr lang="en-US" altLang="zh-CN" sz="2000">
                <a:solidFill>
                  <a:schemeClr val="accent2"/>
                </a:solidFill>
                <a:ea typeface="黑体" panose="02010609060101010101" pitchFamily="49" charset="-122"/>
              </a:rPr>
              <a:t>bandwidth</a:t>
            </a:r>
            <a:r>
              <a:rPr lang="zh-CN" altLang="en-US" sz="2000">
                <a:solidFill>
                  <a:schemeClr val="accent2"/>
                </a:solidFill>
                <a:ea typeface="黑体" panose="02010609060101010101" pitchFamily="49" charset="-122"/>
              </a:rPr>
              <a:t>）</a:t>
            </a:r>
          </a:p>
          <a:p>
            <a:pPr eaLnBrk="0" hangingPunct="0">
              <a:spcBef>
                <a:spcPct val="30000"/>
              </a:spcBef>
              <a:buFont typeface="Arial" panose="020B0604020202020204" pitchFamily="34" charset="0"/>
              <a:buChar char="•"/>
            </a:pPr>
            <a:r>
              <a:rPr lang="en-US" altLang="zh-CN" sz="2000">
                <a:ea typeface="黑体" panose="02010609060101010101" pitchFamily="49" charset="-122"/>
              </a:rPr>
              <a:t> </a:t>
            </a:r>
            <a:r>
              <a:rPr lang="zh-CN" altLang="en-US" sz="2200">
                <a:ea typeface="黑体" panose="02010609060101010101" pitchFamily="49" charset="-122"/>
              </a:rPr>
              <a:t>基本的性能评价标准：</a:t>
            </a:r>
            <a:r>
              <a:rPr lang="en-US" altLang="zh-CN" sz="2200">
                <a:solidFill>
                  <a:srgbClr val="ED1611"/>
                </a:solidFill>
                <a:ea typeface="黑体" panose="02010609060101010101" pitchFamily="49" charset="-122"/>
              </a:rPr>
              <a:t>CPU</a:t>
            </a:r>
            <a:r>
              <a:rPr lang="zh-CN" altLang="en-US" sz="2200">
                <a:solidFill>
                  <a:srgbClr val="ED1611"/>
                </a:solidFill>
                <a:ea typeface="黑体" panose="02010609060101010101" pitchFamily="49" charset="-122"/>
              </a:rPr>
              <a:t>的执行时间</a:t>
            </a:r>
          </a:p>
        </p:txBody>
      </p:sp>
      <p:sp>
        <p:nvSpPr>
          <p:cNvPr id="405514" name="Rectangle 10">
            <a:extLst>
              <a:ext uri="{FF2B5EF4-FFF2-40B4-BE49-F238E27FC236}">
                <a16:creationId xmlns:a16="http://schemas.microsoft.com/office/drawing/2014/main" id="{49BBDF21-7120-9BDC-62B9-628EA4507962}"/>
              </a:ext>
            </a:extLst>
          </p:cNvPr>
          <p:cNvSpPr>
            <a:spLocks noChangeArrowheads="1"/>
          </p:cNvSpPr>
          <p:nvPr/>
        </p:nvSpPr>
        <p:spPr bwMode="auto">
          <a:xfrm>
            <a:off x="4187825" y="1090613"/>
            <a:ext cx="4891088"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spcBef>
                <a:spcPct val="25000"/>
              </a:spcBef>
            </a:pPr>
            <a:r>
              <a:rPr lang="zh-CN" altLang="en-US" sz="2000">
                <a:ea typeface="黑体" panose="02010609060101010101" pitchFamily="49" charset="-122"/>
              </a:rPr>
              <a:t>不同应用场合用户关心的性能不同：</a:t>
            </a:r>
          </a:p>
          <a:p>
            <a:pPr lvl="1" eaLnBrk="0" hangingPunct="0">
              <a:spcBef>
                <a:spcPct val="25000"/>
              </a:spcBef>
            </a:pPr>
            <a:r>
              <a:rPr lang="en-US" altLang="zh-CN" sz="2000">
                <a:solidFill>
                  <a:schemeClr val="accent2"/>
                </a:solidFill>
                <a:ea typeface="黑体" panose="02010609060101010101" pitchFamily="49" charset="-122"/>
              </a:rPr>
              <a:t>-</a:t>
            </a:r>
            <a:r>
              <a:rPr lang="zh-CN" altLang="en-US" sz="2000">
                <a:solidFill>
                  <a:schemeClr val="accent2"/>
                </a:solidFill>
                <a:ea typeface="黑体" panose="02010609060101010101" pitchFamily="49" charset="-122"/>
              </a:rPr>
              <a:t>要求吞吐率高的场合，例如：</a:t>
            </a:r>
          </a:p>
          <a:p>
            <a:pPr lvl="1" eaLnBrk="0" hangingPunct="0">
              <a:spcBef>
                <a:spcPct val="25000"/>
              </a:spcBef>
            </a:pPr>
            <a:r>
              <a:rPr lang="zh-CN" altLang="en-US" sz="2000">
                <a:solidFill>
                  <a:schemeClr val="accent2"/>
                </a:solidFill>
                <a:ea typeface="黑体" panose="02010609060101010101" pitchFamily="49" charset="-122"/>
              </a:rPr>
              <a:t>    </a:t>
            </a:r>
            <a:r>
              <a:rPr lang="zh-CN" altLang="en-US" sz="2000">
                <a:solidFill>
                  <a:srgbClr val="008000"/>
                </a:solidFill>
                <a:ea typeface="黑体" panose="02010609060101010101" pitchFamily="49" charset="-122"/>
              </a:rPr>
              <a:t>多媒体应用（音</a:t>
            </a:r>
            <a:r>
              <a:rPr lang="en-US" altLang="zh-CN" sz="2000">
                <a:solidFill>
                  <a:srgbClr val="008000"/>
                </a:solidFill>
                <a:ea typeface="黑体" panose="02010609060101010101" pitchFamily="49" charset="-122"/>
              </a:rPr>
              <a:t>/</a:t>
            </a:r>
            <a:r>
              <a:rPr lang="zh-CN" altLang="en-US" sz="2000">
                <a:solidFill>
                  <a:srgbClr val="008000"/>
                </a:solidFill>
                <a:ea typeface="黑体" panose="02010609060101010101" pitchFamily="49" charset="-122"/>
              </a:rPr>
              <a:t>视频播放要流畅）</a:t>
            </a:r>
          </a:p>
          <a:p>
            <a:pPr lvl="1" eaLnBrk="0" hangingPunct="0">
              <a:spcBef>
                <a:spcPct val="25000"/>
              </a:spcBef>
            </a:pPr>
            <a:r>
              <a:rPr lang="en-US" altLang="zh-CN" sz="2000">
                <a:solidFill>
                  <a:schemeClr val="accent2"/>
                </a:solidFill>
                <a:ea typeface="黑体" panose="02010609060101010101" pitchFamily="49" charset="-122"/>
              </a:rPr>
              <a:t>-</a:t>
            </a:r>
            <a:r>
              <a:rPr lang="zh-CN" altLang="en-US" sz="2000">
                <a:solidFill>
                  <a:schemeClr val="accent2"/>
                </a:solidFill>
                <a:ea typeface="黑体" panose="02010609060101010101" pitchFamily="49" charset="-122"/>
              </a:rPr>
              <a:t>要求响应时间短的场合：例如：</a:t>
            </a:r>
          </a:p>
          <a:p>
            <a:pPr lvl="1" eaLnBrk="0" hangingPunct="0">
              <a:spcBef>
                <a:spcPct val="25000"/>
              </a:spcBef>
            </a:pPr>
            <a:r>
              <a:rPr lang="zh-CN" altLang="en-US" sz="2000">
                <a:solidFill>
                  <a:schemeClr val="accent2"/>
                </a:solidFill>
                <a:ea typeface="黑体" panose="02010609060101010101" pitchFamily="49" charset="-122"/>
              </a:rPr>
              <a:t>    </a:t>
            </a:r>
            <a:r>
              <a:rPr lang="zh-CN" altLang="en-US" sz="2000">
                <a:solidFill>
                  <a:srgbClr val="008000"/>
                </a:solidFill>
                <a:ea typeface="黑体" panose="02010609060101010101" pitchFamily="49" charset="-122"/>
              </a:rPr>
              <a:t>事务处理系统（存</a:t>
            </a:r>
            <a:r>
              <a:rPr lang="en-US" altLang="zh-CN" sz="2000">
                <a:solidFill>
                  <a:srgbClr val="008000"/>
                </a:solidFill>
                <a:ea typeface="黑体" panose="02010609060101010101" pitchFamily="49" charset="-122"/>
              </a:rPr>
              <a:t>/</a:t>
            </a:r>
            <a:r>
              <a:rPr lang="zh-CN" altLang="en-US" sz="2000">
                <a:solidFill>
                  <a:srgbClr val="008000"/>
                </a:solidFill>
                <a:ea typeface="黑体" panose="02010609060101010101" pitchFamily="49" charset="-122"/>
              </a:rPr>
              <a:t>取款速度要快）</a:t>
            </a:r>
          </a:p>
          <a:p>
            <a:pPr lvl="1" eaLnBrk="0" hangingPunct="0">
              <a:spcBef>
                <a:spcPct val="25000"/>
              </a:spcBef>
            </a:pPr>
            <a:r>
              <a:rPr lang="en-US" altLang="zh-CN" sz="2000">
                <a:solidFill>
                  <a:schemeClr val="accent2"/>
                </a:solidFill>
                <a:ea typeface="黑体" panose="02010609060101010101" pitchFamily="49" charset="-122"/>
              </a:rPr>
              <a:t>-</a:t>
            </a:r>
            <a:r>
              <a:rPr lang="zh-CN" altLang="en-US" sz="2000">
                <a:solidFill>
                  <a:schemeClr val="accent2"/>
                </a:solidFill>
                <a:ea typeface="黑体" panose="02010609060101010101" pitchFamily="49" charset="-122"/>
              </a:rPr>
              <a:t>要求吞吐率高且响应时间短的场合：    </a:t>
            </a:r>
          </a:p>
          <a:p>
            <a:pPr lvl="1" eaLnBrk="0" hangingPunct="0">
              <a:spcBef>
                <a:spcPct val="25000"/>
              </a:spcBef>
            </a:pPr>
            <a:r>
              <a:rPr lang="en-US" altLang="zh-CN" sz="2000">
                <a:solidFill>
                  <a:schemeClr val="accent2"/>
                </a:solidFill>
                <a:ea typeface="黑体" panose="02010609060101010101" pitchFamily="49" charset="-122"/>
              </a:rPr>
              <a:t>    </a:t>
            </a:r>
            <a:r>
              <a:rPr lang="en-US" altLang="zh-CN" sz="2000">
                <a:solidFill>
                  <a:srgbClr val="008000"/>
                </a:solidFill>
                <a:ea typeface="黑体" panose="02010609060101010101" pitchFamily="49" charset="-122"/>
              </a:rPr>
              <a:t>ATM</a:t>
            </a:r>
            <a:r>
              <a:rPr lang="zh-CN" altLang="en-US" sz="2000">
                <a:solidFill>
                  <a:srgbClr val="008000"/>
                </a:solidFill>
                <a:ea typeface="黑体" panose="02010609060101010101" pitchFamily="49" charset="-122"/>
              </a:rPr>
              <a:t>、文件服务器、</a:t>
            </a:r>
            <a:r>
              <a:rPr lang="en-US" altLang="zh-CN" sz="2000">
                <a:solidFill>
                  <a:srgbClr val="008000"/>
                </a:solidFill>
                <a:ea typeface="黑体" panose="02010609060101010101" pitchFamily="49" charset="-122"/>
              </a:rPr>
              <a:t>Web</a:t>
            </a:r>
            <a:r>
              <a:rPr lang="zh-CN" altLang="en-US" sz="2000">
                <a:solidFill>
                  <a:srgbClr val="008000"/>
                </a:solidFill>
                <a:ea typeface="黑体" panose="02010609060101010101" pitchFamily="49" charset="-122"/>
              </a:rPr>
              <a:t>服务器等</a:t>
            </a:r>
          </a:p>
        </p:txBody>
      </p:sp>
      <p:sp>
        <p:nvSpPr>
          <p:cNvPr id="51214" name="Text Box 14">
            <a:extLst>
              <a:ext uri="{FF2B5EF4-FFF2-40B4-BE49-F238E27FC236}">
                <a16:creationId xmlns:a16="http://schemas.microsoft.com/office/drawing/2014/main" id="{0757AAB2-C636-786F-04B8-572E3CFD60FC}"/>
              </a:ext>
            </a:extLst>
          </p:cNvPr>
          <p:cNvSpPr txBox="1">
            <a:spLocks noChangeArrowheads="1"/>
          </p:cNvSpPr>
          <p:nvPr/>
        </p:nvSpPr>
        <p:spPr bwMode="auto">
          <a:xfrm>
            <a:off x="6400800" y="4281488"/>
            <a:ext cx="22336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20000"/>
              </a:lnSpc>
              <a:spcBef>
                <a:spcPct val="50000"/>
              </a:spcBef>
            </a:pPr>
            <a:r>
              <a:rPr lang="zh-CN" altLang="en-US" sz="1800">
                <a:latin typeface="微软雅黑" panose="020B0503020204020204" pitchFamily="34" charset="-122"/>
                <a:ea typeface="微软雅黑" panose="020B0503020204020204" pitchFamily="34" charset="-122"/>
              </a:rPr>
              <a:t>程序由指令构成。</a:t>
            </a:r>
          </a:p>
          <a:p>
            <a:pPr eaLnBrk="0" hangingPunct="0">
              <a:lnSpc>
                <a:spcPct val="120000"/>
              </a:lnSpc>
              <a:spcBef>
                <a:spcPct val="50000"/>
              </a:spcBef>
            </a:pPr>
            <a:r>
              <a:rPr lang="en-US" altLang="zh-CN" sz="1800">
                <a:latin typeface="微软雅黑" panose="020B0503020204020204" pitchFamily="34" charset="-122"/>
                <a:ea typeface="微软雅黑" panose="020B0503020204020204" pitchFamily="34" charset="-122"/>
              </a:rPr>
              <a:t>CPU</a:t>
            </a:r>
            <a:r>
              <a:rPr lang="zh-CN" altLang="en-US" sz="1800">
                <a:latin typeface="微软雅黑" panose="020B0503020204020204" pitchFamily="34" charset="-122"/>
                <a:ea typeface="微软雅黑" panose="020B0503020204020204" pitchFamily="34" charset="-122"/>
              </a:rPr>
              <a:t>执行时间就是执行程序中每条指令的时间。</a:t>
            </a:r>
            <a:endParaRPr lang="en-US" altLang="zh-CN" sz="1800">
              <a:latin typeface="微软雅黑" panose="020B0503020204020204" pitchFamily="34" charset="-122"/>
              <a:ea typeface="微软雅黑" panose="020B0503020204020204" pitchFamily="34" charset="-122"/>
            </a:endParaRPr>
          </a:p>
          <a:p>
            <a:pPr eaLnBrk="0" hangingPunct="0">
              <a:lnSpc>
                <a:spcPct val="120000"/>
              </a:lnSpc>
              <a:spcBef>
                <a:spcPct val="50000"/>
              </a:spcBef>
            </a:pPr>
            <a:r>
              <a:rPr lang="zh-CN" altLang="en-US" sz="1800">
                <a:latin typeface="微软雅黑" panose="020B0503020204020204" pitchFamily="34" charset="-122"/>
                <a:ea typeface="微软雅黑" panose="020B0503020204020204" pitchFamily="34" charset="-122"/>
              </a:rPr>
              <a:t>简称</a:t>
            </a:r>
            <a:r>
              <a:rPr lang="en-US" altLang="zh-CN" sz="1800">
                <a:latin typeface="微软雅黑" panose="020B0503020204020204" pitchFamily="34" charset="-122"/>
                <a:ea typeface="微软雅黑" panose="020B0503020204020204" pitchFamily="34" charset="-122"/>
              </a:rPr>
              <a:t>CPU</a:t>
            </a:r>
            <a:r>
              <a:rPr lang="zh-CN" altLang="en-US" sz="1800">
                <a:latin typeface="微软雅黑" panose="020B0503020204020204" pitchFamily="34" charset="-122"/>
                <a:ea typeface="微软雅黑" panose="020B0503020204020204" pitchFamily="34" charset="-122"/>
              </a:rPr>
              <a:t>时间</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5512">
                                            <p:txEl>
                                              <p:pRg st="2" end="2"/>
                                            </p:txEl>
                                          </p:spTgt>
                                        </p:tgtEl>
                                        <p:attrNameLst>
                                          <p:attrName>style.visibility</p:attrName>
                                        </p:attrNameLst>
                                      </p:cBhvr>
                                      <p:to>
                                        <p:strVal val="visible"/>
                                      </p:to>
                                    </p:set>
                                    <p:animEffect transition="in" filter="blinds(horizontal)">
                                      <p:cBhvr>
                                        <p:cTn id="7" dur="500"/>
                                        <p:tgtEl>
                                          <p:spTgt spid="40551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5512">
                                            <p:txEl>
                                              <p:pRg st="3" end="3"/>
                                            </p:txEl>
                                          </p:spTgt>
                                        </p:tgtEl>
                                        <p:attrNameLst>
                                          <p:attrName>style.visibility</p:attrName>
                                        </p:attrNameLst>
                                      </p:cBhvr>
                                      <p:to>
                                        <p:strVal val="visible"/>
                                      </p:to>
                                    </p:set>
                                    <p:animEffect transition="in" filter="blinds(horizontal)">
                                      <p:cBhvr>
                                        <p:cTn id="10" dur="500"/>
                                        <p:tgtEl>
                                          <p:spTgt spid="40551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5512">
                                            <p:txEl>
                                              <p:pRg st="4" end="4"/>
                                            </p:txEl>
                                          </p:spTgt>
                                        </p:tgtEl>
                                        <p:attrNameLst>
                                          <p:attrName>style.visibility</p:attrName>
                                        </p:attrNameLst>
                                      </p:cBhvr>
                                      <p:to>
                                        <p:strVal val="visible"/>
                                      </p:to>
                                    </p:set>
                                    <p:animEffect transition="in" filter="blinds(horizontal)">
                                      <p:cBhvr>
                                        <p:cTn id="13" dur="500"/>
                                        <p:tgtEl>
                                          <p:spTgt spid="405512">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05512">
                                            <p:txEl>
                                              <p:pRg st="6" end="6"/>
                                            </p:txEl>
                                          </p:spTgt>
                                        </p:tgtEl>
                                        <p:attrNameLst>
                                          <p:attrName>style.visibility</p:attrName>
                                        </p:attrNameLst>
                                      </p:cBhvr>
                                      <p:to>
                                        <p:strVal val="visible"/>
                                      </p:to>
                                    </p:set>
                                    <p:animEffect transition="in" filter="blinds(horizontal)">
                                      <p:cBhvr>
                                        <p:cTn id="18" dur="500"/>
                                        <p:tgtEl>
                                          <p:spTgt spid="405512">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5512">
                                            <p:txEl>
                                              <p:pRg st="7" end="7"/>
                                            </p:txEl>
                                          </p:spTgt>
                                        </p:tgtEl>
                                        <p:attrNameLst>
                                          <p:attrName>style.visibility</p:attrName>
                                        </p:attrNameLst>
                                      </p:cBhvr>
                                      <p:to>
                                        <p:strVal val="visible"/>
                                      </p:to>
                                    </p:set>
                                    <p:animEffect transition="in" filter="blinds(horizontal)">
                                      <p:cBhvr>
                                        <p:cTn id="21" dur="500"/>
                                        <p:tgtEl>
                                          <p:spTgt spid="405512">
                                            <p:txEl>
                                              <p:pRg st="7" end="7"/>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05514"/>
                                        </p:tgtEl>
                                        <p:attrNameLst>
                                          <p:attrName>style.visibility</p:attrName>
                                        </p:attrNameLst>
                                      </p:cBhvr>
                                      <p:to>
                                        <p:strVal val="visible"/>
                                      </p:to>
                                    </p:set>
                                    <p:animEffect transition="in" filter="blinds(horizontal)">
                                      <p:cBhvr>
                                        <p:cTn id="26" dur="500"/>
                                        <p:tgtEl>
                                          <p:spTgt spid="4055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05512">
                                            <p:txEl>
                                              <p:pRg st="8" end="8"/>
                                            </p:txEl>
                                          </p:spTgt>
                                        </p:tgtEl>
                                        <p:attrNameLst>
                                          <p:attrName>style.visibility</p:attrName>
                                        </p:attrNameLst>
                                      </p:cBhvr>
                                      <p:to>
                                        <p:strVal val="visible"/>
                                      </p:to>
                                    </p:set>
                                    <p:animEffect transition="in" filter="blinds(horizontal)">
                                      <p:cBhvr>
                                        <p:cTn id="31" dur="500"/>
                                        <p:tgtEl>
                                          <p:spTgt spid="405512">
                                            <p:txEl>
                                              <p:pRg st="8" end="8"/>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1214"/>
                                        </p:tgtEl>
                                        <p:attrNameLst>
                                          <p:attrName>style.visibility</p:attrName>
                                        </p:attrNameLst>
                                      </p:cBhvr>
                                      <p:to>
                                        <p:strVal val="visible"/>
                                      </p:to>
                                    </p:set>
                                    <p:animEffect transition="in" filter="blinds(horizontal)">
                                      <p:cBhvr>
                                        <p:cTn id="36" dur="500"/>
                                        <p:tgtEl>
                                          <p:spTgt spid="5121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linds(horizontal)">
                                      <p:cBhvr>
                                        <p:cTn id="41" dur="500"/>
                                        <p:tgtEl>
                                          <p:spTgt spid="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05511"/>
                                        </p:tgtEl>
                                        <p:attrNameLst>
                                          <p:attrName>style.visibility</p:attrName>
                                        </p:attrNameLst>
                                      </p:cBhvr>
                                      <p:to>
                                        <p:strVal val="visible"/>
                                      </p:to>
                                    </p:set>
                                    <p:animEffect transition="in" filter="blinds(horizontal)">
                                      <p:cBhvr>
                                        <p:cTn id="46" dur="500"/>
                                        <p:tgtEl>
                                          <p:spTgt spid="405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1" grpId="0"/>
      <p:bldP spid="405514" grpId="0"/>
      <p:bldP spid="512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1C044CB3-FF54-C0BF-F32B-465726DAA3D1}"/>
              </a:ext>
            </a:extLst>
          </p:cNvPr>
          <p:cNvSpPr>
            <a:spLocks noGrp="1" noChangeArrowheads="1"/>
          </p:cNvSpPr>
          <p:nvPr>
            <p:ph type="title"/>
          </p:nvPr>
        </p:nvSpPr>
        <p:spPr>
          <a:xfrm>
            <a:off x="790575" y="144463"/>
            <a:ext cx="5062538" cy="425450"/>
          </a:xfrm>
        </p:spPr>
        <p:txBody>
          <a:bodyPr/>
          <a:lstStyle/>
          <a:p>
            <a:r>
              <a:rPr lang="zh-CN" altLang="en-US">
                <a:ea typeface="宋体" panose="02010600030101010101" pitchFamily="2" charset="-122"/>
              </a:rPr>
              <a:t>计算机性能的测量</a:t>
            </a:r>
          </a:p>
        </p:txBody>
      </p:sp>
      <p:sp>
        <p:nvSpPr>
          <p:cNvPr id="407555" name="Rectangle 3">
            <a:extLst>
              <a:ext uri="{FF2B5EF4-FFF2-40B4-BE49-F238E27FC236}">
                <a16:creationId xmlns:a16="http://schemas.microsoft.com/office/drawing/2014/main" id="{71B8F981-7AD3-CF9A-19D3-8C0564C3DAAC}"/>
              </a:ext>
            </a:extLst>
          </p:cNvPr>
          <p:cNvSpPr>
            <a:spLocks noGrp="1" noChangeArrowheads="1"/>
          </p:cNvSpPr>
          <p:nvPr>
            <p:ph idx="1"/>
          </p:nvPr>
        </p:nvSpPr>
        <p:spPr>
          <a:xfrm>
            <a:off x="150813" y="755650"/>
            <a:ext cx="8874125" cy="5708650"/>
          </a:xfrm>
        </p:spPr>
        <p:txBody>
          <a:bodyPr/>
          <a:lstStyle/>
          <a:p>
            <a:pPr>
              <a:spcBef>
                <a:spcPct val="30000"/>
              </a:spcBef>
            </a:pPr>
            <a:r>
              <a:rPr lang="zh-CN" altLang="en-US" sz="2400">
                <a:solidFill>
                  <a:srgbClr val="FF3300"/>
                </a:solidFill>
                <a:ea typeface="黑体" panose="02010609060101010101" pitchFamily="49" charset="-122"/>
              </a:rPr>
              <a:t>比较计算机的性能时，用执行时间来衡量</a:t>
            </a:r>
          </a:p>
          <a:p>
            <a:pPr lvl="1">
              <a:spcBef>
                <a:spcPct val="30000"/>
              </a:spcBef>
            </a:pPr>
            <a:r>
              <a:rPr lang="zh-CN" altLang="en-US" sz="2000">
                <a:ea typeface="黑体" panose="02010609060101010101" pitchFamily="49" charset="-122"/>
              </a:rPr>
              <a:t>完成同样工作量所需时间最短的那台计算机就是性能最好的</a:t>
            </a:r>
          </a:p>
          <a:p>
            <a:pPr lvl="1">
              <a:spcBef>
                <a:spcPct val="30000"/>
              </a:spcBef>
            </a:pPr>
            <a:r>
              <a:rPr lang="zh-CN" altLang="en-US" sz="2000">
                <a:ea typeface="黑体" panose="02010609060101010101" pitchFamily="49" charset="-122"/>
              </a:rPr>
              <a:t>处理器时间往往被多个程序共享使用，因此，用户感觉到的程序执行时间并不是程序真正的执行时间</a:t>
            </a:r>
            <a:r>
              <a:rPr lang="zh-CN" altLang="en-US" sz="2000">
                <a:solidFill>
                  <a:srgbClr val="008000"/>
                </a:solidFill>
                <a:ea typeface="黑体" panose="02010609060101010101" pitchFamily="49" charset="-122"/>
              </a:rPr>
              <a:t>（从</a:t>
            </a:r>
            <a:r>
              <a:rPr lang="en-US" altLang="zh-CN" sz="2000">
                <a:solidFill>
                  <a:srgbClr val="008000"/>
                </a:solidFill>
                <a:ea typeface="黑体" panose="02010609060101010101" pitchFamily="49" charset="-122"/>
              </a:rPr>
              <a:t>hello</a:t>
            </a:r>
            <a:r>
              <a:rPr lang="zh-CN" altLang="en-US" sz="2000">
                <a:solidFill>
                  <a:srgbClr val="008000"/>
                </a:solidFill>
                <a:ea typeface="黑体" panose="02010609060101010101" pitchFamily="49" charset="-122"/>
              </a:rPr>
              <a:t>程序执行过程可知）</a:t>
            </a:r>
          </a:p>
          <a:p>
            <a:pPr lvl="1">
              <a:spcBef>
                <a:spcPct val="30000"/>
              </a:spcBef>
            </a:pPr>
            <a:r>
              <a:rPr lang="zh-CN" altLang="en-US" sz="2000">
                <a:ea typeface="黑体" panose="02010609060101010101" pitchFamily="49" charset="-122"/>
              </a:rPr>
              <a:t>通常把用户感觉到的响应时间分成以下两个时间：</a:t>
            </a:r>
          </a:p>
          <a:p>
            <a:pPr lvl="2">
              <a:spcBef>
                <a:spcPct val="30000"/>
              </a:spcBef>
            </a:pPr>
            <a:r>
              <a:rPr lang="en-US" altLang="zh-CN" sz="2000">
                <a:ea typeface="黑体" panose="02010609060101010101" pitchFamily="49" charset="-122"/>
              </a:rPr>
              <a:t>CPU</a:t>
            </a:r>
            <a:r>
              <a:rPr lang="zh-CN" altLang="en-US" sz="2000">
                <a:ea typeface="黑体" panose="02010609060101010101" pitchFamily="49" charset="-122"/>
              </a:rPr>
              <a:t>时间：指</a:t>
            </a:r>
            <a:r>
              <a:rPr lang="en-US" altLang="zh-CN" sz="2000">
                <a:ea typeface="黑体" panose="02010609060101010101" pitchFamily="49" charset="-122"/>
              </a:rPr>
              <a:t>CPU</a:t>
            </a:r>
            <a:r>
              <a:rPr lang="zh-CN" altLang="en-US" sz="2000">
                <a:ea typeface="黑体" panose="02010609060101010101" pitchFamily="49" charset="-122"/>
              </a:rPr>
              <a:t>真正花在程序执行上的时间。又包括两部分：</a:t>
            </a:r>
            <a:endParaRPr lang="zh-CN" altLang="en-US">
              <a:solidFill>
                <a:schemeClr val="accent1"/>
              </a:solidFill>
              <a:ea typeface="黑体" panose="02010609060101010101" pitchFamily="49" charset="-122"/>
            </a:endParaRPr>
          </a:p>
          <a:p>
            <a:pPr lvl="3">
              <a:spcBef>
                <a:spcPct val="30000"/>
              </a:spcBef>
              <a:buClr>
                <a:schemeClr val="tx1"/>
              </a:buClr>
              <a:buSzPct val="80000"/>
              <a:buFontTx/>
              <a:buChar char="•"/>
            </a:pPr>
            <a:r>
              <a:rPr lang="zh-CN" altLang="en-US" sz="1800" b="1">
                <a:solidFill>
                  <a:srgbClr val="008000"/>
                </a:solidFill>
                <a:latin typeface="Arial" panose="020B0604020202020204" pitchFamily="34" charset="0"/>
                <a:ea typeface="黑体" panose="02010609060101010101" pitchFamily="49" charset="-122"/>
              </a:rPr>
              <a:t>用户</a:t>
            </a:r>
            <a:r>
              <a:rPr lang="en-US" altLang="zh-CN" sz="1800" b="1">
                <a:solidFill>
                  <a:srgbClr val="008000"/>
                </a:solidFill>
                <a:latin typeface="Arial" panose="020B0604020202020204" pitchFamily="34" charset="0"/>
                <a:ea typeface="黑体" panose="02010609060101010101" pitchFamily="49" charset="-122"/>
              </a:rPr>
              <a:t>CPU</a:t>
            </a:r>
            <a:r>
              <a:rPr lang="zh-CN" altLang="en-US" sz="1800" b="1">
                <a:solidFill>
                  <a:srgbClr val="008000"/>
                </a:solidFill>
                <a:latin typeface="Arial" panose="020B0604020202020204" pitchFamily="34" charset="0"/>
                <a:ea typeface="黑体" panose="02010609060101010101" pitchFamily="49" charset="-122"/>
              </a:rPr>
              <a:t>时间：用来运行用户代码的时间</a:t>
            </a:r>
          </a:p>
          <a:p>
            <a:pPr lvl="3">
              <a:spcBef>
                <a:spcPct val="30000"/>
              </a:spcBef>
              <a:buClr>
                <a:schemeClr val="tx1"/>
              </a:buClr>
              <a:buSzPct val="80000"/>
              <a:buFontTx/>
              <a:buChar char="•"/>
            </a:pPr>
            <a:r>
              <a:rPr lang="zh-CN" altLang="en-US" sz="1800" b="1">
                <a:solidFill>
                  <a:srgbClr val="008000"/>
                </a:solidFill>
                <a:latin typeface="Arial" panose="020B0604020202020204" pitchFamily="34" charset="0"/>
                <a:ea typeface="黑体" panose="02010609060101010101" pitchFamily="49" charset="-122"/>
              </a:rPr>
              <a:t>系统</a:t>
            </a:r>
            <a:r>
              <a:rPr lang="en-US" altLang="zh-CN" sz="1800" b="1">
                <a:solidFill>
                  <a:srgbClr val="008000"/>
                </a:solidFill>
                <a:latin typeface="Arial" panose="020B0604020202020204" pitchFamily="34" charset="0"/>
                <a:ea typeface="黑体" panose="02010609060101010101" pitchFamily="49" charset="-122"/>
              </a:rPr>
              <a:t>CPU</a:t>
            </a:r>
            <a:r>
              <a:rPr lang="zh-CN" altLang="en-US" sz="1800" b="1">
                <a:solidFill>
                  <a:srgbClr val="008000"/>
                </a:solidFill>
                <a:latin typeface="Arial" panose="020B0604020202020204" pitchFamily="34" charset="0"/>
                <a:ea typeface="黑体" panose="02010609060101010101" pitchFamily="49" charset="-122"/>
              </a:rPr>
              <a:t>时间：为了执行用户程序而需要运行操作系统程序的时间</a:t>
            </a:r>
          </a:p>
          <a:p>
            <a:pPr lvl="2">
              <a:spcBef>
                <a:spcPct val="30000"/>
              </a:spcBef>
            </a:pPr>
            <a:r>
              <a:rPr lang="zh-CN" altLang="en-US" sz="2000">
                <a:ea typeface="黑体" panose="02010609060101010101" pitchFamily="49" charset="-122"/>
              </a:rPr>
              <a:t>其他时间：指等待</a:t>
            </a:r>
            <a:r>
              <a:rPr lang="en-US" altLang="zh-CN" sz="2000">
                <a:ea typeface="黑体" panose="02010609060101010101" pitchFamily="49" charset="-122"/>
              </a:rPr>
              <a:t>I/O</a:t>
            </a:r>
            <a:r>
              <a:rPr lang="zh-CN" altLang="en-US" sz="2000">
                <a:ea typeface="黑体" panose="02010609060101010101" pitchFamily="49" charset="-122"/>
              </a:rPr>
              <a:t>操作完成或</a:t>
            </a:r>
            <a:r>
              <a:rPr lang="en-US" altLang="zh-CN" sz="2000">
                <a:ea typeface="黑体" panose="02010609060101010101" pitchFamily="49" charset="-122"/>
              </a:rPr>
              <a:t>CPU</a:t>
            </a:r>
            <a:r>
              <a:rPr lang="zh-CN" altLang="en-US" sz="2000">
                <a:ea typeface="黑体" panose="02010609060101010101" pitchFamily="49" charset="-122"/>
              </a:rPr>
              <a:t>花在其他用户程序的时间</a:t>
            </a:r>
          </a:p>
          <a:p>
            <a:pPr lvl="1">
              <a:spcBef>
                <a:spcPct val="30000"/>
              </a:spcBef>
              <a:buSzTx/>
            </a:pPr>
            <a:r>
              <a:rPr lang="zh-CN" altLang="en-US" sz="2000">
                <a:ea typeface="黑体" panose="02010609060101010101" pitchFamily="49" charset="-122"/>
              </a:rPr>
              <a:t>系统性能和</a:t>
            </a:r>
            <a:r>
              <a:rPr lang="en-US" altLang="zh-CN" sz="2000">
                <a:ea typeface="黑体" panose="02010609060101010101" pitchFamily="49" charset="-122"/>
              </a:rPr>
              <a:t>CPU</a:t>
            </a:r>
            <a:r>
              <a:rPr lang="zh-CN" altLang="en-US" sz="2000">
                <a:ea typeface="黑体" panose="02010609060101010101" pitchFamily="49" charset="-122"/>
              </a:rPr>
              <a:t>性能不等价，有一定的区别</a:t>
            </a:r>
          </a:p>
          <a:p>
            <a:pPr lvl="2">
              <a:spcBef>
                <a:spcPct val="30000"/>
              </a:spcBef>
              <a:buSzTx/>
            </a:pPr>
            <a:r>
              <a:rPr lang="zh-CN" altLang="en-US" sz="2000">
                <a:ea typeface="黑体" panose="02010609060101010101" pitchFamily="49" charset="-122"/>
              </a:rPr>
              <a:t>系统性能</a:t>
            </a:r>
            <a:r>
              <a:rPr lang="en-US" altLang="zh-CN" sz="2000">
                <a:ea typeface="黑体" panose="02010609060101010101" pitchFamily="49" charset="-122"/>
              </a:rPr>
              <a:t>(System performance)</a:t>
            </a:r>
            <a:r>
              <a:rPr lang="zh-CN" altLang="en-US" sz="2000">
                <a:ea typeface="黑体" panose="02010609060101010101" pitchFamily="49" charset="-122"/>
              </a:rPr>
              <a:t>：系统响应时间，与</a:t>
            </a:r>
            <a:r>
              <a:rPr lang="en-US" altLang="zh-CN" sz="2000">
                <a:ea typeface="黑体" panose="02010609060101010101" pitchFamily="49" charset="-122"/>
              </a:rPr>
              <a:t>CPU</a:t>
            </a:r>
            <a:r>
              <a:rPr lang="zh-CN" altLang="en-US" sz="2000">
                <a:ea typeface="黑体" panose="02010609060101010101" pitchFamily="49" charset="-122"/>
              </a:rPr>
              <a:t>外的其他部分也都有关系</a:t>
            </a:r>
          </a:p>
          <a:p>
            <a:pPr lvl="2">
              <a:spcBef>
                <a:spcPct val="30000"/>
              </a:spcBef>
              <a:buSzTx/>
            </a:pPr>
            <a:r>
              <a:rPr lang="en-US" altLang="zh-CN" sz="2000">
                <a:ea typeface="黑体" panose="02010609060101010101" pitchFamily="49" charset="-122"/>
              </a:rPr>
              <a:t>CPU</a:t>
            </a:r>
            <a:r>
              <a:rPr lang="zh-CN" altLang="en-US" sz="2000">
                <a:ea typeface="黑体" panose="02010609060101010101" pitchFamily="49" charset="-122"/>
              </a:rPr>
              <a:t>性能</a:t>
            </a:r>
            <a:r>
              <a:rPr lang="en-US" altLang="zh-CN" sz="2000">
                <a:ea typeface="黑体" panose="02010609060101010101" pitchFamily="49" charset="-122"/>
              </a:rPr>
              <a:t>(CPU performance)</a:t>
            </a:r>
            <a:r>
              <a:rPr lang="zh-CN" altLang="en-US" sz="2000">
                <a:ea typeface="黑体" panose="02010609060101010101" pitchFamily="49" charset="-122"/>
              </a:rPr>
              <a:t>：用户</a:t>
            </a:r>
            <a:r>
              <a:rPr lang="en-US" altLang="zh-CN" sz="2000">
                <a:ea typeface="黑体" panose="02010609060101010101" pitchFamily="49" charset="-122"/>
              </a:rPr>
              <a:t>CPU</a:t>
            </a:r>
            <a:r>
              <a:rPr lang="zh-CN" altLang="en-US" sz="2000">
                <a:ea typeface="黑体" panose="02010609060101010101" pitchFamily="49" charset="-122"/>
              </a:rPr>
              <a:t>时间</a:t>
            </a:r>
          </a:p>
          <a:p>
            <a:pPr lvl="1">
              <a:spcBef>
                <a:spcPct val="30000"/>
              </a:spcBef>
              <a:buSzTx/>
            </a:pPr>
            <a:r>
              <a:rPr lang="zh-CN" altLang="en-US" sz="2000">
                <a:solidFill>
                  <a:srgbClr val="008000"/>
                </a:solidFill>
                <a:ea typeface="黑体" panose="02010609060101010101" pitchFamily="49" charset="-122"/>
              </a:rPr>
              <a:t>本教材主要讨论</a:t>
            </a:r>
            <a:r>
              <a:rPr lang="en-US" altLang="zh-CN" sz="2000">
                <a:solidFill>
                  <a:srgbClr val="008000"/>
                </a:solidFill>
                <a:ea typeface="黑体" panose="02010609060101010101" pitchFamily="49" charset="-122"/>
              </a:rPr>
              <a:t>CPU</a:t>
            </a:r>
            <a:r>
              <a:rPr lang="zh-CN" altLang="en-US" sz="2000">
                <a:solidFill>
                  <a:srgbClr val="008000"/>
                </a:solidFill>
                <a:ea typeface="黑体" panose="02010609060101010101" pitchFamily="49" charset="-122"/>
              </a:rPr>
              <a:t>性能，即：</a:t>
            </a:r>
            <a:r>
              <a:rPr lang="en-US" altLang="zh-CN" sz="2000">
                <a:solidFill>
                  <a:srgbClr val="008000"/>
                </a:solidFill>
                <a:ea typeface="黑体" panose="02010609060101010101" pitchFamily="49" charset="-122"/>
              </a:rPr>
              <a:t>CPU</a:t>
            </a:r>
            <a:r>
              <a:rPr lang="zh-CN" altLang="en-US" sz="2000">
                <a:solidFill>
                  <a:srgbClr val="008000"/>
                </a:solidFill>
                <a:ea typeface="黑体" panose="02010609060101010101" pitchFamily="49" charset="-122"/>
              </a:rPr>
              <a:t>真正用在用户程序执行上的时间</a:t>
            </a:r>
          </a:p>
          <a:p>
            <a:pPr lvl="1">
              <a:spcBef>
                <a:spcPct val="30000"/>
              </a:spcBef>
              <a:buSzTx/>
              <a:buFontTx/>
              <a:buNone/>
            </a:pPr>
            <a:r>
              <a:rPr lang="zh-CN" altLang="en-US" sz="2000">
                <a:solidFill>
                  <a:srgbClr val="ED1611"/>
                </a:solidFill>
                <a:ea typeface="黑体" panose="02010609060101010101" pitchFamily="49" charset="-122"/>
              </a:rPr>
              <a:t>           问题：用户</a:t>
            </a:r>
            <a:r>
              <a:rPr lang="en-US" altLang="zh-CN" sz="2000">
                <a:solidFill>
                  <a:srgbClr val="ED1611"/>
                </a:solidFill>
                <a:ea typeface="黑体" panose="02010609060101010101" pitchFamily="49" charset="-122"/>
              </a:rPr>
              <a:t>CPU</a:t>
            </a:r>
            <a:r>
              <a:rPr lang="zh-CN" altLang="en-US" sz="2000">
                <a:solidFill>
                  <a:srgbClr val="ED1611"/>
                </a:solidFill>
                <a:ea typeface="黑体" panose="02010609060101010101" pitchFamily="49" charset="-122"/>
              </a:rPr>
              <a:t>时间与系统响应时间哪个更长？</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animEffect transition="in" filter="blinds(horizontal)">
                                      <p:cBhvr>
                                        <p:cTn id="7" dur="500"/>
                                        <p:tgtEl>
                                          <p:spTgt spid="4075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7555">
                                            <p:txEl>
                                              <p:pRg st="2" end="2"/>
                                            </p:txEl>
                                          </p:spTgt>
                                        </p:tgtEl>
                                        <p:attrNameLst>
                                          <p:attrName>style.visibility</p:attrName>
                                        </p:attrNameLst>
                                      </p:cBhvr>
                                      <p:to>
                                        <p:strVal val="visible"/>
                                      </p:to>
                                    </p:set>
                                    <p:animEffect transition="in" filter="blinds(horizontal)">
                                      <p:cBhvr>
                                        <p:cTn id="12" dur="500"/>
                                        <p:tgtEl>
                                          <p:spTgt spid="4075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7555">
                                            <p:txEl>
                                              <p:pRg st="3" end="3"/>
                                            </p:txEl>
                                          </p:spTgt>
                                        </p:tgtEl>
                                        <p:attrNameLst>
                                          <p:attrName>style.visibility</p:attrName>
                                        </p:attrNameLst>
                                      </p:cBhvr>
                                      <p:to>
                                        <p:strVal val="visible"/>
                                      </p:to>
                                    </p:set>
                                    <p:animEffect transition="in" filter="blinds(horizontal)">
                                      <p:cBhvr>
                                        <p:cTn id="17" dur="500"/>
                                        <p:tgtEl>
                                          <p:spTgt spid="4075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7555">
                                            <p:txEl>
                                              <p:pRg st="4" end="4"/>
                                            </p:txEl>
                                          </p:spTgt>
                                        </p:tgtEl>
                                        <p:attrNameLst>
                                          <p:attrName>style.visibility</p:attrName>
                                        </p:attrNameLst>
                                      </p:cBhvr>
                                      <p:to>
                                        <p:strVal val="visible"/>
                                      </p:to>
                                    </p:set>
                                    <p:animEffect transition="in" filter="blinds(horizontal)">
                                      <p:cBhvr>
                                        <p:cTn id="22" dur="500"/>
                                        <p:tgtEl>
                                          <p:spTgt spid="4075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7555">
                                            <p:txEl>
                                              <p:pRg st="5" end="5"/>
                                            </p:txEl>
                                          </p:spTgt>
                                        </p:tgtEl>
                                        <p:attrNameLst>
                                          <p:attrName>style.visibility</p:attrName>
                                        </p:attrNameLst>
                                      </p:cBhvr>
                                      <p:to>
                                        <p:strVal val="visible"/>
                                      </p:to>
                                    </p:set>
                                    <p:animEffect transition="in" filter="blinds(horizontal)">
                                      <p:cBhvr>
                                        <p:cTn id="27" dur="500"/>
                                        <p:tgtEl>
                                          <p:spTgt spid="4075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07555">
                                            <p:txEl>
                                              <p:pRg st="6" end="6"/>
                                            </p:txEl>
                                          </p:spTgt>
                                        </p:tgtEl>
                                        <p:attrNameLst>
                                          <p:attrName>style.visibility</p:attrName>
                                        </p:attrNameLst>
                                      </p:cBhvr>
                                      <p:to>
                                        <p:strVal val="visible"/>
                                      </p:to>
                                    </p:set>
                                    <p:animEffect transition="in" filter="blinds(horizontal)">
                                      <p:cBhvr>
                                        <p:cTn id="32" dur="500"/>
                                        <p:tgtEl>
                                          <p:spTgt spid="40755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7555">
                                            <p:txEl>
                                              <p:pRg st="7" end="7"/>
                                            </p:txEl>
                                          </p:spTgt>
                                        </p:tgtEl>
                                        <p:attrNameLst>
                                          <p:attrName>style.visibility</p:attrName>
                                        </p:attrNameLst>
                                      </p:cBhvr>
                                      <p:to>
                                        <p:strVal val="visible"/>
                                      </p:to>
                                    </p:set>
                                    <p:animEffect transition="in" filter="blinds(horizontal)">
                                      <p:cBhvr>
                                        <p:cTn id="37" dur="500"/>
                                        <p:tgtEl>
                                          <p:spTgt spid="40755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07555">
                                            <p:txEl>
                                              <p:pRg st="8" end="8"/>
                                            </p:txEl>
                                          </p:spTgt>
                                        </p:tgtEl>
                                        <p:attrNameLst>
                                          <p:attrName>style.visibility</p:attrName>
                                        </p:attrNameLst>
                                      </p:cBhvr>
                                      <p:to>
                                        <p:strVal val="visible"/>
                                      </p:to>
                                    </p:set>
                                    <p:animEffect transition="in" filter="blinds(horizontal)">
                                      <p:cBhvr>
                                        <p:cTn id="42" dur="500"/>
                                        <p:tgtEl>
                                          <p:spTgt spid="407555">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07555">
                                            <p:txEl>
                                              <p:pRg st="9" end="9"/>
                                            </p:txEl>
                                          </p:spTgt>
                                        </p:tgtEl>
                                        <p:attrNameLst>
                                          <p:attrName>style.visibility</p:attrName>
                                        </p:attrNameLst>
                                      </p:cBhvr>
                                      <p:to>
                                        <p:strVal val="visible"/>
                                      </p:to>
                                    </p:set>
                                    <p:animEffect transition="in" filter="blinds(horizontal)">
                                      <p:cBhvr>
                                        <p:cTn id="47" dur="500"/>
                                        <p:tgtEl>
                                          <p:spTgt spid="407555">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07555">
                                            <p:txEl>
                                              <p:pRg st="10" end="10"/>
                                            </p:txEl>
                                          </p:spTgt>
                                        </p:tgtEl>
                                        <p:attrNameLst>
                                          <p:attrName>style.visibility</p:attrName>
                                        </p:attrNameLst>
                                      </p:cBhvr>
                                      <p:to>
                                        <p:strVal val="visible"/>
                                      </p:to>
                                    </p:set>
                                    <p:animEffect transition="in" filter="blinds(horizontal)">
                                      <p:cBhvr>
                                        <p:cTn id="52" dur="500"/>
                                        <p:tgtEl>
                                          <p:spTgt spid="407555">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07555">
                                            <p:txEl>
                                              <p:pRg st="11" end="11"/>
                                            </p:txEl>
                                          </p:spTgt>
                                        </p:tgtEl>
                                        <p:attrNameLst>
                                          <p:attrName>style.visibility</p:attrName>
                                        </p:attrNameLst>
                                      </p:cBhvr>
                                      <p:to>
                                        <p:strVal val="visible"/>
                                      </p:to>
                                    </p:set>
                                    <p:animEffect transition="in" filter="blinds(horizontal)">
                                      <p:cBhvr>
                                        <p:cTn id="57" dur="500"/>
                                        <p:tgtEl>
                                          <p:spTgt spid="407555">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07555">
                                            <p:txEl>
                                              <p:pRg st="12" end="12"/>
                                            </p:txEl>
                                          </p:spTgt>
                                        </p:tgtEl>
                                        <p:attrNameLst>
                                          <p:attrName>style.visibility</p:attrName>
                                        </p:attrNameLst>
                                      </p:cBhvr>
                                      <p:to>
                                        <p:strVal val="visible"/>
                                      </p:to>
                                    </p:set>
                                    <p:animEffect transition="in" filter="blinds(horizontal)">
                                      <p:cBhvr>
                                        <p:cTn id="62" dur="500"/>
                                        <p:tgtEl>
                                          <p:spTgt spid="40755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4B62954C-65ED-D43A-EC5A-38DE9C9889EB}"/>
              </a:ext>
            </a:extLst>
          </p:cNvPr>
          <p:cNvSpPr>
            <a:spLocks noGrp="1" noChangeArrowheads="1"/>
          </p:cNvSpPr>
          <p:nvPr>
            <p:ph type="title"/>
          </p:nvPr>
        </p:nvSpPr>
        <p:spPr>
          <a:xfrm>
            <a:off x="809625" y="161925"/>
            <a:ext cx="4724400" cy="427038"/>
          </a:xfrm>
        </p:spPr>
        <p:txBody>
          <a:bodyPr/>
          <a:lstStyle/>
          <a:p>
            <a:r>
              <a:rPr lang="en-US" altLang="zh-CN">
                <a:ea typeface="宋体" panose="02010600030101010101" pitchFamily="2" charset="-122"/>
              </a:rPr>
              <a:t>CPU</a:t>
            </a:r>
            <a:r>
              <a:rPr lang="zh-CN" altLang="en-US">
                <a:ea typeface="宋体" panose="02010600030101010101" pitchFamily="2" charset="-122"/>
              </a:rPr>
              <a:t>执行时间的计算</a:t>
            </a:r>
          </a:p>
        </p:txBody>
      </p:sp>
      <p:sp>
        <p:nvSpPr>
          <p:cNvPr id="410627" name="Rectangle 3">
            <a:extLst>
              <a:ext uri="{FF2B5EF4-FFF2-40B4-BE49-F238E27FC236}">
                <a16:creationId xmlns:a16="http://schemas.microsoft.com/office/drawing/2014/main" id="{7517CBED-E4DF-5DC7-804E-3C49F15B8BF2}"/>
              </a:ext>
            </a:extLst>
          </p:cNvPr>
          <p:cNvSpPr>
            <a:spLocks noGrp="1" noChangeArrowheads="1"/>
          </p:cNvSpPr>
          <p:nvPr>
            <p:ph idx="1"/>
          </p:nvPr>
        </p:nvSpPr>
        <p:spPr>
          <a:xfrm>
            <a:off x="393700" y="1490663"/>
            <a:ext cx="8305800" cy="4687887"/>
          </a:xfrm>
        </p:spPr>
        <p:txBody>
          <a:bodyPr/>
          <a:lstStyle/>
          <a:p>
            <a:pPr>
              <a:spcBef>
                <a:spcPct val="30000"/>
              </a:spcBef>
              <a:buFontTx/>
              <a:buNone/>
            </a:pPr>
            <a:r>
              <a:rPr lang="en-US" altLang="zh-CN" sz="2400">
                <a:ea typeface="黑体" panose="02010609060101010101" pitchFamily="49" charset="-122"/>
              </a:rPr>
              <a:t>CPU </a:t>
            </a:r>
            <a:r>
              <a:rPr lang="zh-CN" altLang="en-US" sz="2400">
                <a:ea typeface="黑体" panose="02010609060101010101" pitchFamily="49" charset="-122"/>
              </a:rPr>
              <a:t>执行时间</a:t>
            </a:r>
            <a:r>
              <a:rPr lang="zh-CN" altLang="en-US" sz="2400">
                <a:solidFill>
                  <a:schemeClr val="accent2"/>
                </a:solidFill>
                <a:ea typeface="黑体" panose="02010609060101010101" pitchFamily="49" charset="-122"/>
              </a:rPr>
              <a:t> </a:t>
            </a:r>
            <a:r>
              <a:rPr lang="en-US" altLang="zh-CN" sz="2400">
                <a:solidFill>
                  <a:schemeClr val="accent2"/>
                </a:solidFill>
                <a:ea typeface="黑体" panose="02010609060101010101" pitchFamily="49" charset="-122"/>
              </a:rPr>
              <a:t>=</a:t>
            </a:r>
            <a:r>
              <a:rPr lang="en-US" altLang="zh-CN" sz="2400">
                <a:ea typeface="黑体" panose="02010609060101010101" pitchFamily="49" charset="-122"/>
              </a:rPr>
              <a:t> CPU</a:t>
            </a:r>
            <a:r>
              <a:rPr lang="zh-CN" altLang="en-US" sz="2400">
                <a:ea typeface="黑体" panose="02010609060101010101" pitchFamily="49" charset="-122"/>
              </a:rPr>
              <a:t>时钟周期数 </a:t>
            </a:r>
            <a:r>
              <a:rPr lang="en-US" altLang="zh-CN" sz="2400">
                <a:ea typeface="黑体" panose="02010609060101010101" pitchFamily="49" charset="-122"/>
              </a:rPr>
              <a:t>/ </a:t>
            </a:r>
            <a:r>
              <a:rPr lang="zh-CN" altLang="en-US" sz="2400">
                <a:ea typeface="黑体" panose="02010609060101010101" pitchFamily="49" charset="-122"/>
              </a:rPr>
              <a:t>程序 </a:t>
            </a:r>
            <a:r>
              <a:rPr lang="en-US" altLang="en-US"/>
              <a:t>×</a:t>
            </a:r>
            <a:r>
              <a:rPr lang="en-US" altLang="zh-CN" sz="2400">
                <a:ea typeface="黑体" panose="02010609060101010101" pitchFamily="49" charset="-122"/>
              </a:rPr>
              <a:t> </a:t>
            </a:r>
            <a:r>
              <a:rPr lang="zh-CN" altLang="en-US" sz="2400">
                <a:ea typeface="黑体" panose="02010609060101010101" pitchFamily="49" charset="-122"/>
              </a:rPr>
              <a:t>时钟周期</a:t>
            </a:r>
          </a:p>
          <a:p>
            <a:pPr>
              <a:spcBef>
                <a:spcPct val="30000"/>
              </a:spcBef>
              <a:buFontTx/>
              <a:buNone/>
            </a:pPr>
            <a:r>
              <a:rPr lang="en-US" altLang="zh-CN" sz="2400">
                <a:solidFill>
                  <a:schemeClr val="accent2"/>
                </a:solidFill>
                <a:ea typeface="黑体" panose="02010609060101010101" pitchFamily="49" charset="-122"/>
              </a:rPr>
              <a:t>                        =</a:t>
            </a:r>
            <a:r>
              <a:rPr lang="en-US" altLang="zh-CN" sz="2400">
                <a:ea typeface="黑体" panose="02010609060101010101" pitchFamily="49" charset="-122"/>
              </a:rPr>
              <a:t> CPU</a:t>
            </a:r>
            <a:r>
              <a:rPr lang="zh-CN" altLang="en-US" sz="2400">
                <a:ea typeface="黑体" panose="02010609060101010101" pitchFamily="49" charset="-122"/>
              </a:rPr>
              <a:t>时钟周期数 </a:t>
            </a:r>
            <a:r>
              <a:rPr lang="en-US" altLang="zh-CN" sz="2400">
                <a:ea typeface="黑体" panose="02010609060101010101" pitchFamily="49" charset="-122"/>
              </a:rPr>
              <a:t>/ </a:t>
            </a:r>
            <a:r>
              <a:rPr lang="zh-CN" altLang="en-US" sz="2400">
                <a:ea typeface="黑体" panose="02010609060101010101" pitchFamily="49" charset="-122"/>
              </a:rPr>
              <a:t>程序 </a:t>
            </a:r>
            <a:r>
              <a:rPr lang="en-US" altLang="zh-CN" sz="2400">
                <a:solidFill>
                  <a:schemeClr val="accent2"/>
                </a:solidFill>
                <a:ea typeface="黑体" panose="02010609060101010101" pitchFamily="49" charset="-122"/>
              </a:rPr>
              <a:t>÷</a:t>
            </a:r>
            <a:r>
              <a:rPr lang="en-US" altLang="zh-CN" sz="2400">
                <a:ea typeface="黑体" panose="02010609060101010101" pitchFamily="49" charset="-122"/>
              </a:rPr>
              <a:t> </a:t>
            </a:r>
            <a:r>
              <a:rPr lang="zh-CN" altLang="en-US" sz="2400">
                <a:ea typeface="黑体" panose="02010609060101010101" pitchFamily="49" charset="-122"/>
              </a:rPr>
              <a:t>时钟频率</a:t>
            </a:r>
          </a:p>
          <a:p>
            <a:pPr>
              <a:spcBef>
                <a:spcPct val="30000"/>
              </a:spcBef>
              <a:buFontTx/>
              <a:buNone/>
            </a:pPr>
            <a:r>
              <a:rPr lang="en-US" altLang="zh-CN" sz="2400">
                <a:solidFill>
                  <a:schemeClr val="accent2"/>
                </a:solidFill>
                <a:ea typeface="黑体" panose="02010609060101010101" pitchFamily="49" charset="-122"/>
              </a:rPr>
              <a:t>                        =</a:t>
            </a:r>
            <a:r>
              <a:rPr lang="en-US" altLang="zh-CN" sz="2400">
                <a:ea typeface="黑体" panose="02010609060101010101" pitchFamily="49" charset="-122"/>
              </a:rPr>
              <a:t> </a:t>
            </a:r>
            <a:r>
              <a:rPr lang="zh-CN" altLang="en-US" sz="2400">
                <a:ea typeface="黑体" panose="02010609060101010101" pitchFamily="49" charset="-122"/>
              </a:rPr>
              <a:t>指令条数 </a:t>
            </a:r>
            <a:r>
              <a:rPr lang="en-US" altLang="zh-CN" sz="2400">
                <a:ea typeface="黑体" panose="02010609060101010101" pitchFamily="49" charset="-122"/>
              </a:rPr>
              <a:t>/ </a:t>
            </a:r>
            <a:r>
              <a:rPr lang="zh-CN" altLang="en-US" sz="2400">
                <a:ea typeface="黑体" panose="02010609060101010101" pitchFamily="49" charset="-122"/>
              </a:rPr>
              <a:t>程序 </a:t>
            </a:r>
            <a:r>
              <a:rPr lang="en-US" altLang="en-US"/>
              <a:t>×</a:t>
            </a:r>
            <a:r>
              <a:rPr lang="en-US" altLang="zh-CN" sz="2400">
                <a:ea typeface="黑体" panose="02010609060101010101" pitchFamily="49" charset="-122"/>
              </a:rPr>
              <a:t> CPI </a:t>
            </a:r>
            <a:r>
              <a:rPr lang="en-US" altLang="en-US"/>
              <a:t>×</a:t>
            </a:r>
            <a:r>
              <a:rPr lang="en-US" altLang="zh-CN" sz="2400">
                <a:solidFill>
                  <a:schemeClr val="accent2"/>
                </a:solidFill>
                <a:ea typeface="黑体" panose="02010609060101010101" pitchFamily="49" charset="-122"/>
              </a:rPr>
              <a:t> </a:t>
            </a:r>
            <a:r>
              <a:rPr lang="zh-CN" altLang="en-US" sz="2400">
                <a:ea typeface="黑体" panose="02010609060101010101" pitchFamily="49" charset="-122"/>
              </a:rPr>
              <a:t>时钟周期</a:t>
            </a:r>
          </a:p>
          <a:p>
            <a:pPr>
              <a:spcBef>
                <a:spcPct val="30000"/>
              </a:spcBef>
              <a:buFontTx/>
              <a:buNone/>
            </a:pPr>
            <a:r>
              <a:rPr lang="en-US" altLang="zh-CN" sz="2400">
                <a:ea typeface="黑体" panose="02010609060101010101" pitchFamily="49" charset="-122"/>
              </a:rPr>
              <a:t>CPU</a:t>
            </a:r>
            <a:r>
              <a:rPr lang="zh-CN" altLang="en-US" sz="2400">
                <a:ea typeface="黑体" panose="02010609060101010101" pitchFamily="49" charset="-122"/>
              </a:rPr>
              <a:t>时钟周期数 </a:t>
            </a:r>
            <a:r>
              <a:rPr lang="en-US" altLang="zh-CN" sz="2400">
                <a:ea typeface="黑体" panose="02010609060101010101" pitchFamily="49" charset="-122"/>
              </a:rPr>
              <a:t>/ </a:t>
            </a:r>
            <a:r>
              <a:rPr lang="zh-CN" altLang="en-US" sz="2400">
                <a:ea typeface="黑体" panose="02010609060101010101" pitchFamily="49" charset="-122"/>
              </a:rPr>
              <a:t>程序 </a:t>
            </a:r>
            <a:r>
              <a:rPr lang="en-US" altLang="zh-CN" sz="2400">
                <a:solidFill>
                  <a:schemeClr val="accent2"/>
                </a:solidFill>
                <a:ea typeface="黑体" panose="02010609060101010101" pitchFamily="49" charset="-122"/>
              </a:rPr>
              <a:t>=</a:t>
            </a:r>
            <a:r>
              <a:rPr lang="en-US" altLang="zh-CN" sz="2400">
                <a:ea typeface="黑体" panose="02010609060101010101" pitchFamily="49" charset="-122"/>
              </a:rPr>
              <a:t> </a:t>
            </a:r>
            <a:r>
              <a:rPr lang="zh-CN" altLang="en-US" sz="2400">
                <a:ea typeface="黑体" panose="02010609060101010101" pitchFamily="49" charset="-122"/>
              </a:rPr>
              <a:t>指令条数 </a:t>
            </a:r>
            <a:r>
              <a:rPr lang="en-US" altLang="zh-CN" sz="2400">
                <a:ea typeface="黑体" panose="02010609060101010101" pitchFamily="49" charset="-122"/>
              </a:rPr>
              <a:t>/ </a:t>
            </a:r>
            <a:r>
              <a:rPr lang="zh-CN" altLang="en-US" sz="2400">
                <a:ea typeface="黑体" panose="02010609060101010101" pitchFamily="49" charset="-122"/>
              </a:rPr>
              <a:t>程序 </a:t>
            </a:r>
            <a:r>
              <a:rPr lang="en-US" altLang="en-US"/>
              <a:t>×</a:t>
            </a:r>
            <a:r>
              <a:rPr lang="en-US" altLang="zh-CN" sz="2400">
                <a:solidFill>
                  <a:schemeClr val="accent2"/>
                </a:solidFill>
                <a:ea typeface="黑体" panose="02010609060101010101" pitchFamily="49" charset="-122"/>
              </a:rPr>
              <a:t> </a:t>
            </a:r>
            <a:r>
              <a:rPr lang="en-US" altLang="zh-CN" sz="2400">
                <a:ea typeface="黑体" panose="02010609060101010101" pitchFamily="49" charset="-122"/>
              </a:rPr>
              <a:t>CPI</a:t>
            </a:r>
          </a:p>
          <a:p>
            <a:pPr>
              <a:spcBef>
                <a:spcPct val="30000"/>
              </a:spcBef>
              <a:buFontTx/>
              <a:buNone/>
            </a:pPr>
            <a:r>
              <a:rPr lang="en-US" altLang="zh-CN" sz="2400">
                <a:ea typeface="黑体" panose="02010609060101010101" pitchFamily="49" charset="-122"/>
              </a:rPr>
              <a:t>CPI </a:t>
            </a:r>
            <a:r>
              <a:rPr lang="en-US" altLang="zh-CN" sz="2400">
                <a:solidFill>
                  <a:schemeClr val="accent2"/>
                </a:solidFill>
                <a:ea typeface="黑体" panose="02010609060101010101" pitchFamily="49" charset="-122"/>
              </a:rPr>
              <a:t>=</a:t>
            </a:r>
            <a:r>
              <a:rPr lang="en-US" altLang="zh-CN" sz="2400">
                <a:ea typeface="黑体" panose="02010609060101010101" pitchFamily="49" charset="-122"/>
              </a:rPr>
              <a:t> CPU</a:t>
            </a:r>
            <a:r>
              <a:rPr lang="zh-CN" altLang="en-US" sz="2400">
                <a:ea typeface="黑体" panose="02010609060101010101" pitchFamily="49" charset="-122"/>
              </a:rPr>
              <a:t>时钟周期数 </a:t>
            </a:r>
            <a:r>
              <a:rPr lang="en-US" altLang="zh-CN" sz="2400">
                <a:ea typeface="黑体" panose="02010609060101010101" pitchFamily="49" charset="-122"/>
              </a:rPr>
              <a:t>/ </a:t>
            </a:r>
            <a:r>
              <a:rPr lang="zh-CN" altLang="en-US" sz="2400">
                <a:ea typeface="黑体" panose="02010609060101010101" pitchFamily="49" charset="-122"/>
              </a:rPr>
              <a:t>程序 </a:t>
            </a:r>
            <a:r>
              <a:rPr lang="en-US" altLang="zh-CN" sz="2400">
                <a:solidFill>
                  <a:schemeClr val="accent2"/>
                </a:solidFill>
                <a:ea typeface="黑体" panose="02010609060101010101" pitchFamily="49" charset="-122"/>
              </a:rPr>
              <a:t>÷</a:t>
            </a:r>
            <a:r>
              <a:rPr lang="zh-CN" altLang="en-US" sz="2400">
                <a:ea typeface="黑体" panose="02010609060101010101" pitchFamily="49" charset="-122"/>
              </a:rPr>
              <a:t>指令条数 </a:t>
            </a:r>
            <a:r>
              <a:rPr lang="en-US" altLang="zh-CN" sz="2400">
                <a:ea typeface="黑体" panose="02010609060101010101" pitchFamily="49" charset="-122"/>
              </a:rPr>
              <a:t>/ </a:t>
            </a:r>
            <a:r>
              <a:rPr lang="zh-CN" altLang="en-US" sz="2400">
                <a:ea typeface="黑体" panose="02010609060101010101" pitchFamily="49" charset="-122"/>
              </a:rPr>
              <a:t>程序 </a:t>
            </a:r>
            <a:endParaRPr lang="en-US" altLang="zh-CN" sz="2400">
              <a:ea typeface="黑体" panose="02010609060101010101" pitchFamily="49" charset="-122"/>
            </a:endParaRPr>
          </a:p>
          <a:p>
            <a:pPr>
              <a:spcBef>
                <a:spcPct val="30000"/>
              </a:spcBef>
              <a:buFontTx/>
              <a:buNone/>
            </a:pPr>
            <a:r>
              <a:rPr lang="en-US" altLang="zh-CN" sz="2400">
                <a:ea typeface="黑体" panose="02010609060101010101" pitchFamily="49" charset="-122"/>
              </a:rPr>
              <a:t>CPI </a:t>
            </a:r>
            <a:r>
              <a:rPr lang="zh-CN" altLang="en-US" sz="2400">
                <a:ea typeface="黑体" panose="02010609060101010101" pitchFamily="49" charset="-122"/>
              </a:rPr>
              <a:t>用来衡量以下各方面的综合结果</a:t>
            </a:r>
          </a:p>
          <a:p>
            <a:pPr lvl="1">
              <a:spcBef>
                <a:spcPct val="30000"/>
              </a:spcBef>
            </a:pPr>
            <a:r>
              <a:rPr lang="en-US" altLang="zh-CN" sz="2400">
                <a:ea typeface="黑体" panose="02010609060101010101" pitchFamily="49" charset="-122"/>
              </a:rPr>
              <a:t>Instruction Set Architecture</a:t>
            </a:r>
            <a:r>
              <a:rPr lang="zh-CN" altLang="en-US" sz="2400">
                <a:ea typeface="黑体" panose="02010609060101010101" pitchFamily="49" charset="-122"/>
              </a:rPr>
              <a:t>（</a:t>
            </a:r>
            <a:r>
              <a:rPr lang="en-US" altLang="zh-CN" sz="2400">
                <a:ea typeface="黑体" panose="02010609060101010101" pitchFamily="49" charset="-122"/>
              </a:rPr>
              <a:t>ISA</a:t>
            </a:r>
            <a:r>
              <a:rPr lang="zh-CN" altLang="en-US" sz="2400">
                <a:ea typeface="黑体" panose="02010609060101010101" pitchFamily="49" charset="-122"/>
              </a:rPr>
              <a:t>）</a:t>
            </a:r>
          </a:p>
          <a:p>
            <a:pPr lvl="1">
              <a:spcBef>
                <a:spcPct val="30000"/>
              </a:spcBef>
            </a:pPr>
            <a:r>
              <a:rPr lang="en-US" altLang="zh-CN" sz="2400">
                <a:ea typeface="黑体" panose="02010609060101010101" pitchFamily="49" charset="-122"/>
              </a:rPr>
              <a:t>Implementation of that architecture</a:t>
            </a:r>
          </a:p>
          <a:p>
            <a:pPr lvl="1">
              <a:spcBef>
                <a:spcPct val="30000"/>
              </a:spcBef>
              <a:buFontTx/>
              <a:buNone/>
            </a:pPr>
            <a:r>
              <a:rPr lang="zh-CN" altLang="en-US" sz="2400">
                <a:ea typeface="黑体" panose="02010609060101010101" pitchFamily="49" charset="-122"/>
              </a:rPr>
              <a:t>   （</a:t>
            </a:r>
            <a:r>
              <a:rPr lang="en-US" altLang="zh-CN" sz="2400">
                <a:ea typeface="黑体" panose="02010609060101010101" pitchFamily="49" charset="-122"/>
              </a:rPr>
              <a:t>Organization &amp; Technology</a:t>
            </a:r>
            <a:r>
              <a:rPr lang="zh-CN" altLang="en-US" sz="2400">
                <a:ea typeface="黑体" panose="02010609060101010101" pitchFamily="49" charset="-122"/>
              </a:rPr>
              <a:t>）</a:t>
            </a:r>
          </a:p>
          <a:p>
            <a:pPr lvl="1">
              <a:spcBef>
                <a:spcPct val="30000"/>
              </a:spcBef>
            </a:pPr>
            <a:r>
              <a:rPr lang="en-US" altLang="zh-CN" sz="2400">
                <a:ea typeface="黑体" panose="02010609060101010101" pitchFamily="49" charset="-122"/>
              </a:rPr>
              <a:t>Program</a:t>
            </a:r>
            <a:r>
              <a:rPr lang="zh-CN" altLang="en-US" sz="2400">
                <a:ea typeface="黑体" panose="02010609060101010101" pitchFamily="49" charset="-122"/>
              </a:rPr>
              <a:t>（</a:t>
            </a:r>
            <a:r>
              <a:rPr lang="en-US" altLang="zh-CN" sz="2400">
                <a:ea typeface="黑体" panose="02010609060101010101" pitchFamily="49" charset="-122"/>
              </a:rPr>
              <a:t>Compiler</a:t>
            </a:r>
            <a:r>
              <a:rPr lang="zh-CN" altLang="en-US" sz="2400">
                <a:ea typeface="黑体" panose="02010609060101010101" pitchFamily="49" charset="-122"/>
              </a:rPr>
              <a:t>、</a:t>
            </a:r>
            <a:r>
              <a:rPr lang="en-US" altLang="zh-CN" sz="2400">
                <a:ea typeface="黑体" panose="02010609060101010101" pitchFamily="49" charset="-122"/>
              </a:rPr>
              <a:t>Algorithm</a:t>
            </a:r>
            <a:r>
              <a:rPr lang="zh-CN" altLang="en-US" sz="2400">
                <a:ea typeface="黑体" panose="02010609060101010101" pitchFamily="49" charset="-122"/>
              </a:rPr>
              <a:t>）</a:t>
            </a:r>
            <a:r>
              <a:rPr lang="zh-CN" altLang="en-US" sz="2400">
                <a:ea typeface="宋体" panose="02010600030101010101" pitchFamily="2" charset="-122"/>
              </a:rPr>
              <a:t> </a:t>
            </a:r>
          </a:p>
        </p:txBody>
      </p:sp>
      <p:sp>
        <p:nvSpPr>
          <p:cNvPr id="410628" name="Text Box 4">
            <a:extLst>
              <a:ext uri="{FF2B5EF4-FFF2-40B4-BE49-F238E27FC236}">
                <a16:creationId xmlns:a16="http://schemas.microsoft.com/office/drawing/2014/main" id="{7099217B-C2CD-FDE7-9575-A021097DE531}"/>
              </a:ext>
            </a:extLst>
          </p:cNvPr>
          <p:cNvSpPr txBox="1">
            <a:spLocks noChangeArrowheads="1"/>
          </p:cNvSpPr>
          <p:nvPr/>
        </p:nvSpPr>
        <p:spPr bwMode="auto">
          <a:xfrm>
            <a:off x="508000" y="1016000"/>
            <a:ext cx="4737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pPr>
            <a:r>
              <a:rPr lang="en-US" altLang="zh-CN" sz="2400">
                <a:solidFill>
                  <a:srgbClr val="ED1611"/>
                </a:solidFill>
                <a:ea typeface="宋体" panose="02010600030101010101" pitchFamily="2" charset="-122"/>
              </a:rPr>
              <a:t>CPI</a:t>
            </a:r>
            <a:r>
              <a:rPr lang="zh-CN" altLang="en-US" sz="2400">
                <a:solidFill>
                  <a:srgbClr val="ED1611"/>
                </a:solidFill>
                <a:ea typeface="宋体" panose="02010600030101010101" pitchFamily="2" charset="-122"/>
              </a:rPr>
              <a:t>：</a:t>
            </a:r>
            <a:r>
              <a:rPr lang="en-US" altLang="zh-CN" sz="2400">
                <a:solidFill>
                  <a:srgbClr val="ED1611"/>
                </a:solidFill>
                <a:ea typeface="宋体" panose="02010600030101010101" pitchFamily="2" charset="-122"/>
              </a:rPr>
              <a:t>Cycles Per Instruction</a:t>
            </a:r>
            <a:endParaRPr lang="zh-CN" altLang="en-US" sz="2400">
              <a:solidFill>
                <a:srgbClr val="ED1611"/>
              </a:solidFill>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0628"/>
                                        </p:tgtEl>
                                        <p:attrNameLst>
                                          <p:attrName>style.visibility</p:attrName>
                                        </p:attrNameLst>
                                      </p:cBhvr>
                                      <p:to>
                                        <p:strVal val="visible"/>
                                      </p:to>
                                    </p:set>
                                    <p:animEffect transition="in" filter="blinds(horizontal)">
                                      <p:cBhvr>
                                        <p:cTn id="7" dur="500"/>
                                        <p:tgtEl>
                                          <p:spTgt spid="410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0627">
                                            <p:txEl>
                                              <p:pRg st="0" end="0"/>
                                            </p:txEl>
                                          </p:spTgt>
                                        </p:tgtEl>
                                        <p:attrNameLst>
                                          <p:attrName>style.visibility</p:attrName>
                                        </p:attrNameLst>
                                      </p:cBhvr>
                                      <p:to>
                                        <p:strVal val="visible"/>
                                      </p:to>
                                    </p:set>
                                    <p:animEffect transition="in" filter="blinds(horizontal)">
                                      <p:cBhvr>
                                        <p:cTn id="12" dur="500"/>
                                        <p:tgtEl>
                                          <p:spTgt spid="4106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0627">
                                            <p:txEl>
                                              <p:pRg st="1" end="1"/>
                                            </p:txEl>
                                          </p:spTgt>
                                        </p:tgtEl>
                                        <p:attrNameLst>
                                          <p:attrName>style.visibility</p:attrName>
                                        </p:attrNameLst>
                                      </p:cBhvr>
                                      <p:to>
                                        <p:strVal val="visible"/>
                                      </p:to>
                                    </p:set>
                                    <p:animEffect transition="in" filter="blinds(horizontal)">
                                      <p:cBhvr>
                                        <p:cTn id="17" dur="500"/>
                                        <p:tgtEl>
                                          <p:spTgt spid="4106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0627">
                                            <p:txEl>
                                              <p:pRg st="2" end="2"/>
                                            </p:txEl>
                                          </p:spTgt>
                                        </p:tgtEl>
                                        <p:attrNameLst>
                                          <p:attrName>style.visibility</p:attrName>
                                        </p:attrNameLst>
                                      </p:cBhvr>
                                      <p:to>
                                        <p:strVal val="visible"/>
                                      </p:to>
                                    </p:set>
                                    <p:animEffect transition="in" filter="blinds(horizontal)">
                                      <p:cBhvr>
                                        <p:cTn id="22" dur="500"/>
                                        <p:tgtEl>
                                          <p:spTgt spid="41062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10627">
                                            <p:txEl>
                                              <p:pRg st="3" end="3"/>
                                            </p:txEl>
                                          </p:spTgt>
                                        </p:tgtEl>
                                        <p:attrNameLst>
                                          <p:attrName>style.visibility</p:attrName>
                                        </p:attrNameLst>
                                      </p:cBhvr>
                                      <p:to>
                                        <p:strVal val="visible"/>
                                      </p:to>
                                    </p:set>
                                    <p:animEffect transition="in" filter="blinds(horizontal)">
                                      <p:cBhvr>
                                        <p:cTn id="27" dur="500"/>
                                        <p:tgtEl>
                                          <p:spTgt spid="41062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10627">
                                            <p:txEl>
                                              <p:pRg st="4" end="4"/>
                                            </p:txEl>
                                          </p:spTgt>
                                        </p:tgtEl>
                                        <p:attrNameLst>
                                          <p:attrName>style.visibility</p:attrName>
                                        </p:attrNameLst>
                                      </p:cBhvr>
                                      <p:to>
                                        <p:strVal val="visible"/>
                                      </p:to>
                                    </p:set>
                                    <p:animEffect transition="in" filter="blinds(horizontal)">
                                      <p:cBhvr>
                                        <p:cTn id="32" dur="500"/>
                                        <p:tgtEl>
                                          <p:spTgt spid="410627">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10627">
                                            <p:txEl>
                                              <p:pRg st="5" end="5"/>
                                            </p:txEl>
                                          </p:spTgt>
                                        </p:tgtEl>
                                        <p:attrNameLst>
                                          <p:attrName>style.visibility</p:attrName>
                                        </p:attrNameLst>
                                      </p:cBhvr>
                                      <p:to>
                                        <p:strVal val="visible"/>
                                      </p:to>
                                    </p:set>
                                    <p:animEffect transition="in" filter="blinds(horizontal)">
                                      <p:cBhvr>
                                        <p:cTn id="37" dur="500"/>
                                        <p:tgtEl>
                                          <p:spTgt spid="410627">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10627">
                                            <p:txEl>
                                              <p:pRg st="6" end="6"/>
                                            </p:txEl>
                                          </p:spTgt>
                                        </p:tgtEl>
                                        <p:attrNameLst>
                                          <p:attrName>style.visibility</p:attrName>
                                        </p:attrNameLst>
                                      </p:cBhvr>
                                      <p:to>
                                        <p:strVal val="visible"/>
                                      </p:to>
                                    </p:set>
                                    <p:animEffect transition="in" filter="blinds(horizontal)">
                                      <p:cBhvr>
                                        <p:cTn id="42" dur="500"/>
                                        <p:tgtEl>
                                          <p:spTgt spid="410627">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10627">
                                            <p:txEl>
                                              <p:pRg st="7" end="7"/>
                                            </p:txEl>
                                          </p:spTgt>
                                        </p:tgtEl>
                                        <p:attrNameLst>
                                          <p:attrName>style.visibility</p:attrName>
                                        </p:attrNameLst>
                                      </p:cBhvr>
                                      <p:to>
                                        <p:strVal val="visible"/>
                                      </p:to>
                                    </p:set>
                                    <p:animEffect transition="in" filter="blinds(horizontal)">
                                      <p:cBhvr>
                                        <p:cTn id="47" dur="500"/>
                                        <p:tgtEl>
                                          <p:spTgt spid="410627">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410627">
                                            <p:txEl>
                                              <p:pRg st="8" end="8"/>
                                            </p:txEl>
                                          </p:spTgt>
                                        </p:tgtEl>
                                        <p:attrNameLst>
                                          <p:attrName>style.visibility</p:attrName>
                                        </p:attrNameLst>
                                      </p:cBhvr>
                                      <p:to>
                                        <p:strVal val="visible"/>
                                      </p:to>
                                    </p:set>
                                    <p:animEffect transition="in" filter="blinds(horizontal)">
                                      <p:cBhvr>
                                        <p:cTn id="50" dur="500"/>
                                        <p:tgtEl>
                                          <p:spTgt spid="410627">
                                            <p:txEl>
                                              <p:pRg st="8" end="8"/>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410627">
                                            <p:txEl>
                                              <p:pRg st="9" end="9"/>
                                            </p:txEl>
                                          </p:spTgt>
                                        </p:tgtEl>
                                        <p:attrNameLst>
                                          <p:attrName>style.visibility</p:attrName>
                                        </p:attrNameLst>
                                      </p:cBhvr>
                                      <p:to>
                                        <p:strVal val="visible"/>
                                      </p:to>
                                    </p:set>
                                    <p:animEffect transition="in" filter="blinds(horizontal)">
                                      <p:cBhvr>
                                        <p:cTn id="55" dur="500"/>
                                        <p:tgtEl>
                                          <p:spTgt spid="4106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D7CF810A-AFC7-0C8D-EF35-EE7C747A2855}"/>
              </a:ext>
            </a:extLst>
          </p:cNvPr>
          <p:cNvSpPr>
            <a:spLocks noGrp="1" noChangeArrowheads="1"/>
          </p:cNvSpPr>
          <p:nvPr>
            <p:ph type="title"/>
          </p:nvPr>
        </p:nvSpPr>
        <p:spPr>
          <a:xfrm>
            <a:off x="1285875" y="203200"/>
            <a:ext cx="6884988" cy="425450"/>
          </a:xfrm>
        </p:spPr>
        <p:txBody>
          <a:bodyPr/>
          <a:lstStyle/>
          <a:p>
            <a:r>
              <a:rPr lang="zh-CN" altLang="en-US">
                <a:ea typeface="宋体" panose="02010600030101010101" pitchFamily="2" charset="-122"/>
              </a:rPr>
              <a:t>第一讲 中央处理器概述</a:t>
            </a:r>
          </a:p>
        </p:txBody>
      </p:sp>
      <p:sp>
        <p:nvSpPr>
          <p:cNvPr id="6146" name="Rectangle 3">
            <a:extLst>
              <a:ext uri="{FF2B5EF4-FFF2-40B4-BE49-F238E27FC236}">
                <a16:creationId xmlns:a16="http://schemas.microsoft.com/office/drawing/2014/main" id="{F288FB2C-FF0E-5DF2-EC57-B54EDE487C10}"/>
              </a:ext>
            </a:extLst>
          </p:cNvPr>
          <p:cNvSpPr>
            <a:spLocks noGrp="1" noChangeArrowheads="1"/>
          </p:cNvSpPr>
          <p:nvPr>
            <p:ph idx="1"/>
          </p:nvPr>
        </p:nvSpPr>
        <p:spPr>
          <a:xfrm>
            <a:off x="1768475" y="2009775"/>
            <a:ext cx="5449888" cy="2709863"/>
          </a:xfrm>
        </p:spPr>
        <p:txBody>
          <a:bodyPr/>
          <a:lstStyle/>
          <a:p>
            <a:pPr>
              <a:lnSpc>
                <a:spcPct val="125000"/>
              </a:lnSpc>
              <a:spcBef>
                <a:spcPts val="600"/>
              </a:spcBef>
            </a:pPr>
            <a:r>
              <a:rPr lang="zh-CN" altLang="en-US" sz="2000">
                <a:latin typeface="微软雅黑" panose="020B0503020204020204" pitchFamily="34" charset="-122"/>
                <a:ea typeface="微软雅黑" panose="020B0503020204020204" pitchFamily="34" charset="-122"/>
              </a:rPr>
              <a:t>指令执行过程</a:t>
            </a:r>
            <a:endParaRPr lang="en-US" altLang="zh-CN" sz="2000">
              <a:latin typeface="微软雅黑" panose="020B0503020204020204" pitchFamily="34" charset="-122"/>
              <a:ea typeface="微软雅黑" panose="020B0503020204020204" pitchFamily="34" charset="-122"/>
            </a:endParaRPr>
          </a:p>
          <a:p>
            <a:pPr>
              <a:lnSpc>
                <a:spcPct val="125000"/>
              </a:lnSpc>
              <a:spcBef>
                <a:spcPts val="600"/>
              </a:spcBef>
            </a:pP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的基本组成</a:t>
            </a:r>
            <a:endParaRPr lang="en-US" altLang="zh-CN" sz="2000">
              <a:latin typeface="微软雅黑" panose="020B0503020204020204" pitchFamily="34" charset="-122"/>
              <a:ea typeface="微软雅黑" panose="020B0503020204020204" pitchFamily="34" charset="-122"/>
            </a:endParaRPr>
          </a:p>
          <a:p>
            <a:pPr lvl="1">
              <a:lnSpc>
                <a:spcPct val="125000"/>
              </a:lnSpc>
              <a:spcBef>
                <a:spcPts val="600"/>
              </a:spcBef>
            </a:pPr>
            <a:r>
              <a:rPr lang="zh-CN" altLang="en-US" sz="2000">
                <a:latin typeface="微软雅黑" panose="020B0503020204020204" pitchFamily="34" charset="-122"/>
                <a:ea typeface="微软雅黑" panose="020B0503020204020204" pitchFamily="34" charset="-122"/>
              </a:rPr>
              <a:t>操作元件（组合逻辑元件）</a:t>
            </a:r>
          </a:p>
          <a:p>
            <a:pPr lvl="1">
              <a:lnSpc>
                <a:spcPct val="125000"/>
              </a:lnSpc>
              <a:spcBef>
                <a:spcPts val="600"/>
              </a:spcBef>
            </a:pPr>
            <a:r>
              <a:rPr lang="zh-CN" altLang="en-US" sz="2000">
                <a:latin typeface="微软雅黑" panose="020B0503020204020204" pitchFamily="34" charset="-122"/>
                <a:ea typeface="微软雅黑" panose="020B0503020204020204" pitchFamily="34" charset="-122"/>
              </a:rPr>
              <a:t>状态 </a:t>
            </a: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存储元件（时序逻辑元件）</a:t>
            </a:r>
          </a:p>
          <a:p>
            <a:pPr>
              <a:lnSpc>
                <a:spcPct val="125000"/>
              </a:lnSpc>
              <a:spcBef>
                <a:spcPts val="600"/>
              </a:spcBef>
            </a:pPr>
            <a:r>
              <a:rPr lang="zh-CN" altLang="en-US" sz="2000">
                <a:latin typeface="微软雅黑" panose="020B0503020204020204" pitchFamily="34" charset="-122"/>
                <a:ea typeface="微软雅黑" panose="020B0503020204020204" pitchFamily="34" charset="-122"/>
              </a:rPr>
              <a:t>数据通路与时序控制</a:t>
            </a:r>
            <a:endParaRPr lang="en-US" altLang="zh-CN" sz="2000">
              <a:latin typeface="微软雅黑" panose="020B0503020204020204" pitchFamily="34" charset="-122"/>
              <a:ea typeface="微软雅黑" panose="020B0503020204020204" pitchFamily="34" charset="-122"/>
            </a:endParaRPr>
          </a:p>
          <a:p>
            <a:pPr>
              <a:lnSpc>
                <a:spcPct val="125000"/>
              </a:lnSpc>
              <a:spcBef>
                <a:spcPts val="600"/>
              </a:spcBef>
            </a:pPr>
            <a:r>
              <a:rPr lang="zh-CN" altLang="en-US" sz="2000">
                <a:latin typeface="微软雅黑" panose="020B0503020204020204" pitchFamily="34" charset="-122"/>
                <a:ea typeface="微软雅黑" panose="020B0503020204020204" pitchFamily="34" charset="-122"/>
              </a:rPr>
              <a:t>计算机性能与</a:t>
            </a: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时间</a:t>
            </a:r>
            <a:endParaRPr lang="en-US" altLang="zh-CN" sz="2000">
              <a:latin typeface="微软雅黑" panose="020B0503020204020204" pitchFamily="34" charset="-122"/>
              <a:ea typeface="微软雅黑" panose="020B0503020204020204" pitchFamily="34" charset="-122"/>
            </a:endParaRPr>
          </a:p>
        </p:txBody>
      </p:sp>
      <p:sp>
        <p:nvSpPr>
          <p:cNvPr id="6147" name="Rectangle 4">
            <a:extLst>
              <a:ext uri="{FF2B5EF4-FFF2-40B4-BE49-F238E27FC236}">
                <a16:creationId xmlns:a16="http://schemas.microsoft.com/office/drawing/2014/main" id="{4FDC57D4-3960-8962-3C53-E0CA684B4298}"/>
              </a:ext>
            </a:extLst>
          </p:cNvPr>
          <p:cNvSpPr>
            <a:spLocks noChangeArrowheads="1"/>
          </p:cNvSpPr>
          <p:nvPr/>
        </p:nvSpPr>
        <p:spPr bwMode="auto">
          <a:xfrm>
            <a:off x="2689225" y="1236663"/>
            <a:ext cx="3289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r>
              <a:rPr lang="zh-CN" altLang="en-US" sz="2800">
                <a:solidFill>
                  <a:schemeClr val="accent1"/>
                </a:solidFill>
                <a:latin typeface="Times New Roman" panose="02020603050405020304" pitchFamily="18" charset="0"/>
                <a:ea typeface="宋体" panose="02010600030101010101" pitchFamily="2" charset="-122"/>
              </a:rPr>
              <a:t>主 要 内 容</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3AAAF5B8-43B5-112D-BCD1-09A9DBB901A4}"/>
              </a:ext>
            </a:extLst>
          </p:cNvPr>
          <p:cNvSpPr>
            <a:spLocks noGrp="1" noChangeArrowheads="1"/>
          </p:cNvSpPr>
          <p:nvPr>
            <p:ph type="title"/>
          </p:nvPr>
        </p:nvSpPr>
        <p:spPr>
          <a:xfrm>
            <a:off x="1320800" y="133350"/>
            <a:ext cx="6889750" cy="412750"/>
          </a:xfrm>
        </p:spPr>
        <p:txBody>
          <a:bodyPr/>
          <a:lstStyle/>
          <a:p>
            <a:r>
              <a:rPr lang="en-US" altLang="zh-CN" sz="2700">
                <a:ea typeface="宋体" panose="02010600030101010101" pitchFamily="2" charset="-122"/>
              </a:rPr>
              <a:t>Instruction Set Arch. + Organization</a:t>
            </a:r>
          </a:p>
        </p:txBody>
      </p:sp>
      <p:sp>
        <p:nvSpPr>
          <p:cNvPr id="32770" name="Rectangle 3">
            <a:extLst>
              <a:ext uri="{FF2B5EF4-FFF2-40B4-BE49-F238E27FC236}">
                <a16:creationId xmlns:a16="http://schemas.microsoft.com/office/drawing/2014/main" id="{24A7602A-E2CD-21CC-6919-D2AD0BCF7A31}"/>
              </a:ext>
            </a:extLst>
          </p:cNvPr>
          <p:cNvSpPr>
            <a:spLocks noChangeArrowheads="1"/>
          </p:cNvSpPr>
          <p:nvPr/>
        </p:nvSpPr>
        <p:spPr bwMode="auto">
          <a:xfrm>
            <a:off x="2895600" y="933450"/>
            <a:ext cx="36830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algn="ctr" eaLnBrk="0" hangingPunct="0">
              <a:lnSpc>
                <a:spcPct val="102000"/>
              </a:lnSpc>
            </a:pPr>
            <a:r>
              <a:rPr lang="en-US" altLang="zh-CN" sz="2400">
                <a:solidFill>
                  <a:srgbClr val="FF0000"/>
                </a:solidFill>
                <a:ea typeface="宋体" panose="02010600030101010101" pitchFamily="2" charset="-122"/>
              </a:rPr>
              <a:t>Computer Design</a:t>
            </a:r>
          </a:p>
        </p:txBody>
      </p:sp>
      <p:sp>
        <p:nvSpPr>
          <p:cNvPr id="32771" name="Rectangle 5">
            <a:extLst>
              <a:ext uri="{FF2B5EF4-FFF2-40B4-BE49-F238E27FC236}">
                <a16:creationId xmlns:a16="http://schemas.microsoft.com/office/drawing/2014/main" id="{E921F4F1-25AB-78BA-8216-38A0553581C4}"/>
              </a:ext>
            </a:extLst>
          </p:cNvPr>
          <p:cNvSpPr>
            <a:spLocks noGrp="1" noChangeArrowheads="1"/>
          </p:cNvSpPr>
          <p:nvPr>
            <p:ph idx="1"/>
          </p:nvPr>
        </p:nvSpPr>
        <p:spPr>
          <a:xfrm>
            <a:off x="4621213" y="1706563"/>
            <a:ext cx="4343400" cy="2400300"/>
          </a:xfrm>
        </p:spPr>
        <p:txBody>
          <a:bodyPr/>
          <a:lstStyle/>
          <a:p>
            <a:pPr>
              <a:spcBef>
                <a:spcPct val="30000"/>
              </a:spcBef>
              <a:buFontTx/>
              <a:buNone/>
            </a:pPr>
            <a:r>
              <a:rPr lang="en-US" altLang="zh-CN" sz="2400">
                <a:solidFill>
                  <a:srgbClr val="008000"/>
                </a:solidFill>
                <a:ea typeface="宋体" panose="02010600030101010101" pitchFamily="2" charset="-122"/>
              </a:rPr>
              <a:t>Computer Hardware Design</a:t>
            </a:r>
          </a:p>
          <a:p>
            <a:pPr>
              <a:spcBef>
                <a:spcPct val="30000"/>
              </a:spcBef>
              <a:buFontTx/>
              <a:buNone/>
            </a:pPr>
            <a:r>
              <a:rPr lang="en-US" altLang="zh-CN" sz="1400">
                <a:ea typeface="宋体" panose="02010600030101010101" pitchFamily="2" charset="-122"/>
              </a:rPr>
              <a:t>° </a:t>
            </a:r>
            <a:r>
              <a:rPr lang="en-US" altLang="zh-CN" sz="2000">
                <a:ea typeface="宋体" panose="02010600030101010101" pitchFamily="2" charset="-122"/>
              </a:rPr>
              <a:t>logic &amp; physical Implementation</a:t>
            </a:r>
          </a:p>
          <a:p>
            <a:pPr>
              <a:spcBef>
                <a:spcPct val="30000"/>
              </a:spcBef>
              <a:buFontTx/>
              <a:buNone/>
            </a:pPr>
            <a:r>
              <a:rPr lang="en-US" altLang="zh-CN" sz="2000">
                <a:ea typeface="宋体" panose="02010600030101010101" pitchFamily="2" charset="-122"/>
              </a:rPr>
              <a:t>° </a:t>
            </a:r>
            <a:r>
              <a:rPr lang="en-US" altLang="zh-CN" sz="2000">
                <a:solidFill>
                  <a:schemeClr val="accent2"/>
                </a:solidFill>
                <a:ea typeface="宋体" panose="02010600030101010101" pitchFamily="2" charset="-122"/>
              </a:rPr>
              <a:t>Logic Designer's View</a:t>
            </a:r>
          </a:p>
          <a:p>
            <a:pPr>
              <a:spcBef>
                <a:spcPct val="30000"/>
              </a:spcBef>
              <a:buFontTx/>
              <a:buNone/>
            </a:pPr>
            <a:r>
              <a:rPr lang="en-US" altLang="zh-CN" sz="2000">
                <a:solidFill>
                  <a:schemeClr val="accent2"/>
                </a:solidFill>
                <a:ea typeface="宋体" panose="02010600030101010101" pitchFamily="2" charset="-122"/>
              </a:rPr>
              <a:t>° “Micro-Architecture"</a:t>
            </a:r>
          </a:p>
          <a:p>
            <a:pPr>
              <a:spcBef>
                <a:spcPct val="30000"/>
              </a:spcBef>
              <a:buFontTx/>
              <a:buNone/>
            </a:pPr>
            <a:r>
              <a:rPr lang="en-US" altLang="zh-CN" sz="2000">
                <a:solidFill>
                  <a:schemeClr val="accent2"/>
                </a:solidFill>
                <a:ea typeface="宋体" panose="02010600030101010101" pitchFamily="2" charset="-122"/>
              </a:rPr>
              <a:t>° " Computer Organization"</a:t>
            </a:r>
          </a:p>
          <a:p>
            <a:pPr>
              <a:spcBef>
                <a:spcPct val="30000"/>
              </a:spcBef>
              <a:buFontTx/>
              <a:buNone/>
            </a:pPr>
            <a:r>
              <a:rPr lang="en-US" altLang="zh-CN" sz="2000">
                <a:solidFill>
                  <a:srgbClr val="996633"/>
                </a:solidFill>
                <a:ea typeface="宋体" panose="02010600030101010101" pitchFamily="2" charset="-122"/>
              </a:rPr>
              <a:t>"Construction Engineer"</a:t>
            </a:r>
          </a:p>
        </p:txBody>
      </p:sp>
      <p:sp>
        <p:nvSpPr>
          <p:cNvPr id="32772" name="Line 6">
            <a:extLst>
              <a:ext uri="{FF2B5EF4-FFF2-40B4-BE49-F238E27FC236}">
                <a16:creationId xmlns:a16="http://schemas.microsoft.com/office/drawing/2014/main" id="{5C503674-C5FB-4B77-8BFE-3E76698EF53D}"/>
              </a:ext>
            </a:extLst>
          </p:cNvPr>
          <p:cNvSpPr>
            <a:spLocks noChangeShapeType="1"/>
          </p:cNvSpPr>
          <p:nvPr/>
        </p:nvSpPr>
        <p:spPr bwMode="auto">
          <a:xfrm>
            <a:off x="5067300" y="1371600"/>
            <a:ext cx="1730375" cy="3587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3" name="Line 7">
            <a:extLst>
              <a:ext uri="{FF2B5EF4-FFF2-40B4-BE49-F238E27FC236}">
                <a16:creationId xmlns:a16="http://schemas.microsoft.com/office/drawing/2014/main" id="{523D2EC9-72BB-8896-6409-1B00163D0FB7}"/>
              </a:ext>
            </a:extLst>
          </p:cNvPr>
          <p:cNvSpPr>
            <a:spLocks noChangeShapeType="1"/>
          </p:cNvSpPr>
          <p:nvPr/>
        </p:nvSpPr>
        <p:spPr bwMode="auto">
          <a:xfrm flipH="1">
            <a:off x="1781175" y="1409700"/>
            <a:ext cx="1851025" cy="3063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4" name="Rectangle 4">
            <a:extLst>
              <a:ext uri="{FF2B5EF4-FFF2-40B4-BE49-F238E27FC236}">
                <a16:creationId xmlns:a16="http://schemas.microsoft.com/office/drawing/2014/main" id="{7C889096-57EB-07B8-891E-9D82C8C90FBE}"/>
              </a:ext>
            </a:extLst>
          </p:cNvPr>
          <p:cNvSpPr>
            <a:spLocks noChangeArrowheads="1"/>
          </p:cNvSpPr>
          <p:nvPr/>
        </p:nvSpPr>
        <p:spPr bwMode="auto">
          <a:xfrm>
            <a:off x="260350" y="1663700"/>
            <a:ext cx="4187825"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defRPr sz="1600" b="1">
                <a:solidFill>
                  <a:schemeClr val="tx1"/>
                </a:solidFill>
                <a:latin typeface="Arial" panose="020B0604020202020204" pitchFamily="34" charset="0"/>
              </a:defRPr>
            </a:lvl1pPr>
            <a:lvl2pPr>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lnSpc>
                <a:spcPct val="90000"/>
              </a:lnSpc>
              <a:spcBef>
                <a:spcPct val="45000"/>
              </a:spcBef>
            </a:pPr>
            <a:r>
              <a:rPr lang="en-US" altLang="zh-CN" sz="2400">
                <a:solidFill>
                  <a:srgbClr val="008000"/>
                </a:solidFill>
                <a:ea typeface="宋体" panose="02010600030101010101" pitchFamily="2" charset="-122"/>
              </a:rPr>
              <a:t>Instruction Set Design</a:t>
            </a:r>
          </a:p>
          <a:p>
            <a:pPr eaLnBrk="0" hangingPunct="0">
              <a:lnSpc>
                <a:spcPct val="90000"/>
              </a:lnSpc>
              <a:spcBef>
                <a:spcPct val="45000"/>
              </a:spcBef>
            </a:pPr>
            <a:r>
              <a:rPr lang="en-US" altLang="zh-CN" sz="1400">
                <a:ea typeface="宋体" panose="02010600030101010101" pitchFamily="2" charset="-122"/>
              </a:rPr>
              <a:t>° </a:t>
            </a:r>
            <a:r>
              <a:rPr lang="en-US" altLang="zh-CN" sz="2000">
                <a:ea typeface="宋体" panose="02010600030101010101" pitchFamily="2" charset="-122"/>
              </a:rPr>
              <a:t>Machine Language</a:t>
            </a:r>
          </a:p>
          <a:p>
            <a:pPr eaLnBrk="0" hangingPunct="0">
              <a:lnSpc>
                <a:spcPct val="90000"/>
              </a:lnSpc>
              <a:spcBef>
                <a:spcPct val="45000"/>
              </a:spcBef>
            </a:pPr>
            <a:r>
              <a:rPr lang="en-US" altLang="zh-CN" sz="2000">
                <a:ea typeface="宋体" panose="02010600030101010101" pitchFamily="2" charset="-122"/>
              </a:rPr>
              <a:t>° </a:t>
            </a:r>
            <a:r>
              <a:rPr lang="en-US" altLang="zh-CN" sz="2000">
                <a:solidFill>
                  <a:schemeClr val="accent2"/>
                </a:solidFill>
                <a:ea typeface="宋体" panose="02010600030101010101" pitchFamily="2" charset="-122"/>
              </a:rPr>
              <a:t>Compiler View</a:t>
            </a:r>
          </a:p>
          <a:p>
            <a:pPr eaLnBrk="0" hangingPunct="0">
              <a:lnSpc>
                <a:spcPct val="90000"/>
              </a:lnSpc>
              <a:spcBef>
                <a:spcPct val="45000"/>
              </a:spcBef>
            </a:pPr>
            <a:r>
              <a:rPr lang="en-US" altLang="zh-CN" sz="2000">
                <a:solidFill>
                  <a:schemeClr val="accent2"/>
                </a:solidFill>
                <a:ea typeface="宋体" panose="02010600030101010101" pitchFamily="2" charset="-122"/>
              </a:rPr>
              <a:t>° "Computer Architecture"</a:t>
            </a:r>
          </a:p>
          <a:p>
            <a:pPr eaLnBrk="0" hangingPunct="0">
              <a:lnSpc>
                <a:spcPct val="90000"/>
              </a:lnSpc>
              <a:spcBef>
                <a:spcPct val="45000"/>
              </a:spcBef>
            </a:pPr>
            <a:r>
              <a:rPr lang="en-US" altLang="zh-CN" sz="2000">
                <a:solidFill>
                  <a:schemeClr val="accent2"/>
                </a:solidFill>
                <a:ea typeface="宋体" panose="02010600030101010101" pitchFamily="2" charset="-122"/>
              </a:rPr>
              <a:t>° "Instruction Set Architecture"</a:t>
            </a:r>
          </a:p>
          <a:p>
            <a:pPr eaLnBrk="0" hangingPunct="0">
              <a:spcBef>
                <a:spcPct val="50000"/>
              </a:spcBef>
            </a:pPr>
            <a:r>
              <a:rPr lang="en-US" altLang="zh-CN" sz="2000">
                <a:solidFill>
                  <a:srgbClr val="996633"/>
                </a:solidFill>
                <a:ea typeface="宋体" panose="02010600030101010101" pitchFamily="2" charset="-122"/>
              </a:rPr>
              <a:t>"Building Architect"</a:t>
            </a:r>
          </a:p>
        </p:txBody>
      </p:sp>
      <p:sp>
        <p:nvSpPr>
          <p:cNvPr id="32775" name="Text Box 8">
            <a:extLst>
              <a:ext uri="{FF2B5EF4-FFF2-40B4-BE49-F238E27FC236}">
                <a16:creationId xmlns:a16="http://schemas.microsoft.com/office/drawing/2014/main" id="{89C01BA9-1E1B-55A1-F389-507754CB9067}"/>
              </a:ext>
            </a:extLst>
          </p:cNvPr>
          <p:cNvSpPr txBox="1">
            <a:spLocks noChangeArrowheads="1"/>
          </p:cNvSpPr>
          <p:nvPr/>
        </p:nvSpPr>
        <p:spPr bwMode="auto">
          <a:xfrm>
            <a:off x="109538" y="4235450"/>
            <a:ext cx="40846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996633"/>
                </a:solidFill>
                <a:latin typeface="Times New Roman" panose="02020603050405020304" pitchFamily="18" charset="0"/>
                <a:ea typeface="黑体" panose="02010609060101010101" pitchFamily="49" charset="-122"/>
              </a:rPr>
              <a:t>“建筑设计师</a:t>
            </a:r>
            <a:r>
              <a:rPr lang="en-US" altLang="zh-CN" sz="2000">
                <a:solidFill>
                  <a:srgbClr val="996633"/>
                </a:solidFill>
                <a:latin typeface="Times New Roman" panose="02020603050405020304" pitchFamily="18" charset="0"/>
                <a:ea typeface="黑体" panose="02010609060101010101" pitchFamily="49" charset="-122"/>
              </a:rPr>
              <a:t>”: </a:t>
            </a:r>
            <a:r>
              <a:rPr lang="zh-CN" altLang="en-US" sz="2000">
                <a:latin typeface="Times New Roman" panose="02020603050405020304" pitchFamily="18" charset="0"/>
                <a:ea typeface="黑体" panose="02010609060101010101" pitchFamily="49" charset="-122"/>
              </a:rPr>
              <a:t>功能定义与设计</a:t>
            </a:r>
            <a:endParaRPr lang="en-US" altLang="zh-CN" sz="2000">
              <a:latin typeface="Times New Roman" panose="02020603050405020304" pitchFamily="18" charset="0"/>
              <a:ea typeface="黑体" panose="02010609060101010101" pitchFamily="49" charset="-122"/>
            </a:endParaRPr>
          </a:p>
        </p:txBody>
      </p:sp>
      <p:sp>
        <p:nvSpPr>
          <p:cNvPr id="32776" name="Text Box 9">
            <a:extLst>
              <a:ext uri="{FF2B5EF4-FFF2-40B4-BE49-F238E27FC236}">
                <a16:creationId xmlns:a16="http://schemas.microsoft.com/office/drawing/2014/main" id="{C1486520-6A2D-7223-578B-A99B8EA649E8}"/>
              </a:ext>
            </a:extLst>
          </p:cNvPr>
          <p:cNvSpPr txBox="1">
            <a:spLocks noChangeArrowheads="1"/>
          </p:cNvSpPr>
          <p:nvPr/>
        </p:nvSpPr>
        <p:spPr bwMode="auto">
          <a:xfrm>
            <a:off x="4149725" y="4229100"/>
            <a:ext cx="49942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996633"/>
                </a:solidFill>
                <a:latin typeface="Times New Roman" panose="02020603050405020304" pitchFamily="18" charset="0"/>
                <a:ea typeface="黑体" panose="02010609060101010101" pitchFamily="49" charset="-122"/>
              </a:rPr>
              <a:t>“建造工程师</a:t>
            </a:r>
            <a:r>
              <a:rPr lang="en-US" altLang="zh-CN" sz="2000">
                <a:solidFill>
                  <a:srgbClr val="996633"/>
                </a:solidFill>
                <a:latin typeface="Times New Roman" panose="02020603050405020304" pitchFamily="18" charset="0"/>
                <a:ea typeface="黑体" panose="02010609060101010101" pitchFamily="49" charset="-122"/>
              </a:rPr>
              <a:t>”:</a:t>
            </a:r>
            <a:r>
              <a:rPr lang="en-US" altLang="zh-CN" sz="2000">
                <a:latin typeface="Times New Roman" panose="02020603050405020304" pitchFamily="18" charset="0"/>
                <a:ea typeface="黑体" panose="02010609060101010101" pitchFamily="49" charset="-122"/>
              </a:rPr>
              <a:t> </a:t>
            </a:r>
            <a:r>
              <a:rPr lang="zh-CN" altLang="en-US" sz="2000">
                <a:latin typeface="Times New Roman" panose="02020603050405020304" pitchFamily="18" charset="0"/>
                <a:ea typeface="黑体" panose="02010609060101010101" pitchFamily="49" charset="-122"/>
              </a:rPr>
              <a:t>具</a:t>
            </a:r>
            <a:r>
              <a:rPr lang="zh-CN" altLang="en-US" sz="1900">
                <a:latin typeface="Times New Roman" panose="02020603050405020304" pitchFamily="18" charset="0"/>
                <a:ea typeface="黑体" panose="02010609060101010101" pitchFamily="49" charset="-122"/>
              </a:rPr>
              <a:t>体逻辑结构设计</a:t>
            </a:r>
          </a:p>
          <a:p>
            <a:pPr eaLnBrk="0" hangingPunct="0"/>
            <a:r>
              <a:rPr lang="zh-CN" altLang="en-US" sz="1900">
                <a:latin typeface="Times New Roman" panose="02020603050405020304" pitchFamily="18" charset="0"/>
                <a:ea typeface="黑体" panose="02010609060101010101" pitchFamily="49" charset="-122"/>
              </a:rPr>
              <a:t>                             和物理实现技术</a:t>
            </a:r>
          </a:p>
        </p:txBody>
      </p:sp>
      <p:sp>
        <p:nvSpPr>
          <p:cNvPr id="455690" name="Text Box 10">
            <a:extLst>
              <a:ext uri="{FF2B5EF4-FFF2-40B4-BE49-F238E27FC236}">
                <a16:creationId xmlns:a16="http://schemas.microsoft.com/office/drawing/2014/main" id="{F5F7C98B-020F-7463-1574-115A6768B26D}"/>
              </a:ext>
            </a:extLst>
          </p:cNvPr>
          <p:cNvSpPr txBox="1">
            <a:spLocks noChangeArrowheads="1"/>
          </p:cNvSpPr>
          <p:nvPr/>
        </p:nvSpPr>
        <p:spPr bwMode="auto">
          <a:xfrm>
            <a:off x="304800" y="4992688"/>
            <a:ext cx="8459788" cy="1320800"/>
          </a:xfrm>
          <a:prstGeom prst="rect">
            <a:avLst/>
          </a:prstGeom>
          <a:noFill/>
          <a:ln w="9525">
            <a:solidFill>
              <a:srgbClr val="B3110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spcBef>
                <a:spcPct val="50000"/>
              </a:spcBef>
            </a:pPr>
            <a:r>
              <a:rPr lang="zh-CN" altLang="en-US" sz="2000">
                <a:solidFill>
                  <a:srgbClr val="008000"/>
                </a:solidFill>
                <a:ea typeface="黑体" panose="02010609060101010101" pitchFamily="49" charset="-122"/>
              </a:rPr>
              <a:t>例如，是否提供“乘法指令”是</a:t>
            </a:r>
            <a:r>
              <a:rPr lang="en-US" altLang="zh-CN" sz="2000">
                <a:solidFill>
                  <a:srgbClr val="B3110D"/>
                </a:solidFill>
                <a:ea typeface="黑体" panose="02010609060101010101" pitchFamily="49" charset="-122"/>
              </a:rPr>
              <a:t>ISA</a:t>
            </a:r>
            <a:r>
              <a:rPr lang="zh-CN" altLang="en-US" sz="2000">
                <a:solidFill>
                  <a:srgbClr val="008000"/>
                </a:solidFill>
                <a:ea typeface="黑体" panose="02010609060101010101" pitchFamily="49" charset="-122"/>
              </a:rPr>
              <a:t>设计要考虑的问题；如何实现乘法指令（用专门乘法器还是用一个加法器</a:t>
            </a:r>
            <a:r>
              <a:rPr lang="en-US" altLang="zh-CN" sz="2000">
                <a:solidFill>
                  <a:srgbClr val="008000"/>
                </a:solidFill>
                <a:ea typeface="黑体" panose="02010609060101010101" pitchFamily="49" charset="-122"/>
              </a:rPr>
              <a:t>+</a:t>
            </a:r>
            <a:r>
              <a:rPr lang="zh-CN" altLang="en-US" sz="2000">
                <a:solidFill>
                  <a:srgbClr val="008000"/>
                </a:solidFill>
                <a:ea typeface="黑体" panose="02010609060101010101" pitchFamily="49" charset="-122"/>
              </a:rPr>
              <a:t>移位器实现）是组成</a:t>
            </a:r>
            <a:r>
              <a:rPr lang="en-US" altLang="zh-CN" sz="2000">
                <a:solidFill>
                  <a:srgbClr val="B3110D"/>
                </a:solidFill>
                <a:ea typeface="黑体" panose="02010609060101010101" pitchFamily="49" charset="-122"/>
              </a:rPr>
              <a:t>(Organization)</a:t>
            </a:r>
            <a:r>
              <a:rPr lang="zh-CN" altLang="en-US" sz="2000">
                <a:solidFill>
                  <a:srgbClr val="008000"/>
                </a:solidFill>
                <a:ea typeface="黑体" panose="02010609060101010101" pitchFamily="49" charset="-122"/>
              </a:rPr>
              <a:t>考虑的问题；如何布线、用什么材料和工艺设计等是实现技术</a:t>
            </a:r>
            <a:r>
              <a:rPr lang="en-US" altLang="zh-CN" sz="2000">
                <a:solidFill>
                  <a:srgbClr val="B3110D"/>
                </a:solidFill>
                <a:ea typeface="黑体" panose="02010609060101010101" pitchFamily="49" charset="-122"/>
              </a:rPr>
              <a:t>(Technology)</a:t>
            </a:r>
            <a:r>
              <a:rPr lang="zh-CN" altLang="en-US" sz="2000">
                <a:solidFill>
                  <a:srgbClr val="008000"/>
                </a:solidFill>
                <a:ea typeface="黑体" panose="02010609060101010101" pitchFamily="49" charset="-122"/>
              </a:rPr>
              <a:t>考虑的问题。</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5690"/>
                                        </p:tgtEl>
                                        <p:attrNameLst>
                                          <p:attrName>style.visibility</p:attrName>
                                        </p:attrNameLst>
                                      </p:cBhvr>
                                      <p:to>
                                        <p:strVal val="visible"/>
                                      </p:to>
                                    </p:set>
                                    <p:animEffect transition="in" filter="blinds(horizontal)">
                                      <p:cBhvr>
                                        <p:cTn id="7" dur="500"/>
                                        <p:tgtEl>
                                          <p:spTgt spid="455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9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E8231390-DB73-C7A1-7EB7-0D90BB0FD09D}"/>
              </a:ext>
            </a:extLst>
          </p:cNvPr>
          <p:cNvSpPr>
            <a:spLocks noGrp="1" noChangeArrowheads="1"/>
          </p:cNvSpPr>
          <p:nvPr>
            <p:ph type="title"/>
          </p:nvPr>
        </p:nvSpPr>
        <p:spPr>
          <a:xfrm>
            <a:off x="885825" y="93663"/>
            <a:ext cx="5122863" cy="425450"/>
          </a:xfrm>
        </p:spPr>
        <p:txBody>
          <a:bodyPr wrap="none"/>
          <a:lstStyle/>
          <a:p>
            <a:r>
              <a:rPr lang="en-US" altLang="zh-CN">
                <a:ea typeface="宋体" panose="02010600030101010101" pitchFamily="2" charset="-122"/>
              </a:rPr>
              <a:t>Aspects of CPU Performance</a:t>
            </a:r>
          </a:p>
        </p:txBody>
      </p:sp>
      <p:sp>
        <p:nvSpPr>
          <p:cNvPr id="33794" name="Rectangle 4">
            <a:extLst>
              <a:ext uri="{FF2B5EF4-FFF2-40B4-BE49-F238E27FC236}">
                <a16:creationId xmlns:a16="http://schemas.microsoft.com/office/drawing/2014/main" id="{CABBC2A0-86EB-E1BA-0B3B-E7FD2D6C7CE6}"/>
              </a:ext>
            </a:extLst>
          </p:cNvPr>
          <p:cNvSpPr>
            <a:spLocks noChangeArrowheads="1"/>
          </p:cNvSpPr>
          <p:nvPr/>
        </p:nvSpPr>
        <p:spPr bwMode="auto">
          <a:xfrm>
            <a:off x="400050" y="985838"/>
            <a:ext cx="8542338" cy="647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63500" tIns="25400" rIns="63500" bIns="25400">
            <a:spAutoFit/>
          </a:bodyPr>
          <a:lstStyle>
            <a:lvl1pPr marL="342900" indent="-342900">
              <a:tabLst>
                <a:tab pos="1371600" algn="l"/>
                <a:tab pos="3073400" algn="l"/>
              </a:tabLst>
              <a:defRPr sz="1600" b="1">
                <a:solidFill>
                  <a:schemeClr val="tx1"/>
                </a:solidFill>
                <a:latin typeface="Arial" panose="020B0604020202020204" pitchFamily="34" charset="0"/>
              </a:defRPr>
            </a:lvl1pPr>
            <a:lvl2pPr>
              <a:tabLst>
                <a:tab pos="1371600" algn="l"/>
                <a:tab pos="3073400" algn="l"/>
              </a:tabLst>
              <a:defRPr sz="1600" b="1">
                <a:solidFill>
                  <a:schemeClr val="tx1"/>
                </a:solidFill>
                <a:latin typeface="Arial" panose="020B0604020202020204" pitchFamily="34" charset="0"/>
              </a:defRPr>
            </a:lvl2pPr>
            <a:lvl3pPr>
              <a:tabLst>
                <a:tab pos="1371600" algn="l"/>
                <a:tab pos="3073400" algn="l"/>
              </a:tabLst>
              <a:defRPr sz="1600" b="1">
                <a:solidFill>
                  <a:schemeClr val="tx1"/>
                </a:solidFill>
                <a:latin typeface="Arial" panose="020B0604020202020204" pitchFamily="34" charset="0"/>
              </a:defRPr>
            </a:lvl3pPr>
            <a:lvl4pPr>
              <a:tabLst>
                <a:tab pos="1371600" algn="l"/>
                <a:tab pos="3073400" algn="l"/>
              </a:tabLst>
              <a:defRPr sz="1600" b="1">
                <a:solidFill>
                  <a:schemeClr val="tx1"/>
                </a:solidFill>
                <a:latin typeface="Arial" panose="020B0604020202020204" pitchFamily="34" charset="0"/>
              </a:defRPr>
            </a:lvl4pPr>
            <a:lvl5pPr>
              <a:tabLst>
                <a:tab pos="1371600" algn="l"/>
                <a:tab pos="3073400" algn="l"/>
              </a:tabLst>
              <a:defRPr sz="1600" b="1">
                <a:solidFill>
                  <a:schemeClr val="tx1"/>
                </a:solidFill>
                <a:latin typeface="Arial" panose="020B0604020202020204" pitchFamily="34" charset="0"/>
              </a:defRPr>
            </a:lvl5pPr>
            <a:lvl6pPr fontAlgn="base">
              <a:spcBef>
                <a:spcPct val="0"/>
              </a:spcBef>
              <a:spcAft>
                <a:spcPct val="0"/>
              </a:spcAft>
              <a:tabLst>
                <a:tab pos="1371600" algn="l"/>
                <a:tab pos="3073400" algn="l"/>
              </a:tabLst>
              <a:defRPr sz="1600" b="1">
                <a:solidFill>
                  <a:schemeClr val="tx1"/>
                </a:solidFill>
                <a:latin typeface="Arial" panose="020B0604020202020204" pitchFamily="34" charset="0"/>
              </a:defRPr>
            </a:lvl6pPr>
            <a:lvl7pPr fontAlgn="base">
              <a:spcBef>
                <a:spcPct val="0"/>
              </a:spcBef>
              <a:spcAft>
                <a:spcPct val="0"/>
              </a:spcAft>
              <a:tabLst>
                <a:tab pos="1371600" algn="l"/>
                <a:tab pos="3073400" algn="l"/>
              </a:tabLst>
              <a:defRPr sz="1600" b="1">
                <a:solidFill>
                  <a:schemeClr val="tx1"/>
                </a:solidFill>
                <a:latin typeface="Arial" panose="020B0604020202020204" pitchFamily="34" charset="0"/>
              </a:defRPr>
            </a:lvl7pPr>
            <a:lvl8pPr fontAlgn="base">
              <a:spcBef>
                <a:spcPct val="0"/>
              </a:spcBef>
              <a:spcAft>
                <a:spcPct val="0"/>
              </a:spcAft>
              <a:tabLst>
                <a:tab pos="1371600" algn="l"/>
                <a:tab pos="3073400" algn="l"/>
              </a:tabLst>
              <a:defRPr sz="1600" b="1">
                <a:solidFill>
                  <a:schemeClr val="tx1"/>
                </a:solidFill>
                <a:latin typeface="Arial" panose="020B0604020202020204" pitchFamily="34" charset="0"/>
              </a:defRPr>
            </a:lvl8pPr>
            <a:lvl9pPr fontAlgn="base">
              <a:spcBef>
                <a:spcPct val="0"/>
              </a:spcBef>
              <a:spcAft>
                <a:spcPct val="0"/>
              </a:spcAft>
              <a:tabLst>
                <a:tab pos="1371600" algn="l"/>
                <a:tab pos="3073400" algn="l"/>
              </a:tabLst>
              <a:defRPr sz="1600" b="1">
                <a:solidFill>
                  <a:schemeClr val="tx1"/>
                </a:solidFill>
                <a:latin typeface="Arial" panose="020B0604020202020204" pitchFamily="34" charset="0"/>
              </a:defRPr>
            </a:lvl9pPr>
          </a:lstStyle>
          <a:p>
            <a:pPr eaLnBrk="0" hangingPunct="0">
              <a:lnSpc>
                <a:spcPct val="86000"/>
              </a:lnSpc>
              <a:spcBef>
                <a:spcPct val="20000"/>
              </a:spcBef>
            </a:pPr>
            <a:r>
              <a:rPr lang="en-US" altLang="zh-CN" sz="2000">
                <a:ea typeface="宋体" panose="02010600030101010101" pitchFamily="2" charset="-122"/>
              </a:rPr>
              <a:t>CPU time   =  Seconds    =  Instructions  x  Cycles       x   Seconds</a:t>
            </a:r>
          </a:p>
          <a:p>
            <a:pPr eaLnBrk="0" hangingPunct="0">
              <a:lnSpc>
                <a:spcPct val="86000"/>
              </a:lnSpc>
              <a:spcBef>
                <a:spcPct val="20000"/>
              </a:spcBef>
            </a:pPr>
            <a:r>
              <a:rPr lang="en-US" altLang="zh-CN" sz="2000">
                <a:ea typeface="宋体" panose="02010600030101010101" pitchFamily="2" charset="-122"/>
              </a:rPr>
              <a:t>		    Program	    Program          Instruction       Cycle</a:t>
            </a:r>
          </a:p>
        </p:txBody>
      </p:sp>
      <p:sp>
        <p:nvSpPr>
          <p:cNvPr id="33795" name="Line 5">
            <a:extLst>
              <a:ext uri="{FF2B5EF4-FFF2-40B4-BE49-F238E27FC236}">
                <a16:creationId xmlns:a16="http://schemas.microsoft.com/office/drawing/2014/main" id="{E62BFC0A-394B-F956-9124-3E766B3C76F9}"/>
              </a:ext>
            </a:extLst>
          </p:cNvPr>
          <p:cNvSpPr>
            <a:spLocks noChangeShapeType="1"/>
          </p:cNvSpPr>
          <p:nvPr/>
        </p:nvSpPr>
        <p:spPr bwMode="auto">
          <a:xfrm flipV="1">
            <a:off x="2012950" y="1296988"/>
            <a:ext cx="1219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96" name="Line 6">
            <a:extLst>
              <a:ext uri="{FF2B5EF4-FFF2-40B4-BE49-F238E27FC236}">
                <a16:creationId xmlns:a16="http://schemas.microsoft.com/office/drawing/2014/main" id="{EA779430-915E-9D58-AA3E-2DA8E9F8B245}"/>
              </a:ext>
            </a:extLst>
          </p:cNvPr>
          <p:cNvSpPr>
            <a:spLocks noChangeShapeType="1"/>
          </p:cNvSpPr>
          <p:nvPr/>
        </p:nvSpPr>
        <p:spPr bwMode="auto">
          <a:xfrm>
            <a:off x="3732213" y="1308100"/>
            <a:ext cx="14398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97" name="Line 7">
            <a:extLst>
              <a:ext uri="{FF2B5EF4-FFF2-40B4-BE49-F238E27FC236}">
                <a16:creationId xmlns:a16="http://schemas.microsoft.com/office/drawing/2014/main" id="{1CC3F0D9-7A6C-C361-D7FE-05D65DA4B899}"/>
              </a:ext>
            </a:extLst>
          </p:cNvPr>
          <p:cNvSpPr>
            <a:spLocks noChangeShapeType="1"/>
          </p:cNvSpPr>
          <p:nvPr/>
        </p:nvSpPr>
        <p:spPr bwMode="auto">
          <a:xfrm>
            <a:off x="5530850" y="1320800"/>
            <a:ext cx="13573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98" name="Line 8">
            <a:extLst>
              <a:ext uri="{FF2B5EF4-FFF2-40B4-BE49-F238E27FC236}">
                <a16:creationId xmlns:a16="http://schemas.microsoft.com/office/drawing/2014/main" id="{DE759B11-EC08-E58B-9209-4490C727FE4D}"/>
              </a:ext>
            </a:extLst>
          </p:cNvPr>
          <p:cNvSpPr>
            <a:spLocks noChangeShapeType="1"/>
          </p:cNvSpPr>
          <p:nvPr/>
        </p:nvSpPr>
        <p:spPr bwMode="auto">
          <a:xfrm>
            <a:off x="7223125" y="1295400"/>
            <a:ext cx="1192213"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99" name="Rectangle 9">
            <a:extLst>
              <a:ext uri="{FF2B5EF4-FFF2-40B4-BE49-F238E27FC236}">
                <a16:creationId xmlns:a16="http://schemas.microsoft.com/office/drawing/2014/main" id="{D9905B55-836F-8B6E-3BAD-AAC47B36FC51}"/>
              </a:ext>
            </a:extLst>
          </p:cNvPr>
          <p:cNvSpPr>
            <a:spLocks noGrp="1" noChangeArrowheads="1"/>
          </p:cNvSpPr>
          <p:nvPr>
            <p:ph idx="1"/>
          </p:nvPr>
        </p:nvSpPr>
        <p:spPr>
          <a:xfrm>
            <a:off x="989013" y="2179638"/>
            <a:ext cx="6938962" cy="3403600"/>
          </a:xfrm>
        </p:spPr>
        <p:txBody>
          <a:bodyPr/>
          <a:lstStyle/>
          <a:p>
            <a:pPr marL="285750" indent="-285750">
              <a:buFontTx/>
              <a:buNone/>
              <a:tabLst>
                <a:tab pos="1828800" algn="l"/>
                <a:tab pos="3657600" algn="l"/>
                <a:tab pos="5029200" algn="l"/>
              </a:tabLst>
            </a:pPr>
            <a:r>
              <a:rPr lang="zh-CN" altLang="en-US">
                <a:ea typeface="宋体" panose="02010600030101010101" pitchFamily="2" charset="-122"/>
              </a:rPr>
              <a:t>		</a:t>
            </a:r>
            <a:r>
              <a:rPr lang="en-US" altLang="zh-CN" sz="2000">
                <a:ea typeface="宋体" panose="02010600030101010101" pitchFamily="2" charset="-122"/>
              </a:rPr>
              <a:t>instr. count	CPI             clock rate</a:t>
            </a:r>
          </a:p>
          <a:p>
            <a:pPr marL="285750" indent="-285750">
              <a:spcBef>
                <a:spcPct val="0"/>
              </a:spcBef>
              <a:buFontTx/>
              <a:buNone/>
              <a:tabLst>
                <a:tab pos="1828800" algn="l"/>
                <a:tab pos="3657600" algn="l"/>
                <a:tab pos="5029200" algn="l"/>
              </a:tabLst>
            </a:pPr>
            <a:endParaRPr lang="en-US" altLang="zh-CN" sz="2000">
              <a:ea typeface="宋体" panose="02010600030101010101" pitchFamily="2" charset="-122"/>
            </a:endParaRPr>
          </a:p>
          <a:p>
            <a:pPr marL="285750" indent="-285750">
              <a:spcBef>
                <a:spcPct val="0"/>
              </a:spcBef>
              <a:buFontTx/>
              <a:buNone/>
              <a:tabLst>
                <a:tab pos="1828800" algn="l"/>
                <a:tab pos="3657600" algn="l"/>
                <a:tab pos="5029200" algn="l"/>
              </a:tabLst>
            </a:pPr>
            <a:r>
              <a:rPr lang="en-US" altLang="zh-CN" sz="2000">
                <a:ea typeface="宋体" panose="02010600030101010101" pitchFamily="2" charset="-122"/>
              </a:rPr>
              <a:t>Programming</a:t>
            </a:r>
          </a:p>
          <a:p>
            <a:pPr marL="285750" indent="-285750">
              <a:spcBef>
                <a:spcPct val="0"/>
              </a:spcBef>
              <a:buFontTx/>
              <a:buNone/>
              <a:tabLst>
                <a:tab pos="1828800" algn="l"/>
                <a:tab pos="3657600" algn="l"/>
                <a:tab pos="5029200" algn="l"/>
              </a:tabLst>
            </a:pPr>
            <a:endParaRPr lang="en-US" altLang="zh-CN" sz="2000">
              <a:ea typeface="宋体" panose="02010600030101010101" pitchFamily="2" charset="-122"/>
            </a:endParaRPr>
          </a:p>
          <a:p>
            <a:pPr marL="285750" indent="-285750">
              <a:spcBef>
                <a:spcPct val="0"/>
              </a:spcBef>
              <a:buFontTx/>
              <a:buNone/>
              <a:tabLst>
                <a:tab pos="1828800" algn="l"/>
                <a:tab pos="3657600" algn="l"/>
                <a:tab pos="5029200" algn="l"/>
              </a:tabLst>
            </a:pPr>
            <a:r>
              <a:rPr lang="en-US" altLang="zh-CN" sz="2000">
                <a:ea typeface="宋体" panose="02010600030101010101" pitchFamily="2" charset="-122"/>
              </a:rPr>
              <a:t>Compiler</a:t>
            </a:r>
          </a:p>
          <a:p>
            <a:pPr marL="285750" indent="-285750">
              <a:spcBef>
                <a:spcPct val="0"/>
              </a:spcBef>
              <a:buFontTx/>
              <a:buNone/>
              <a:tabLst>
                <a:tab pos="1828800" algn="l"/>
                <a:tab pos="3657600" algn="l"/>
                <a:tab pos="5029200" algn="l"/>
              </a:tabLst>
            </a:pPr>
            <a:endParaRPr lang="en-US" altLang="zh-CN" sz="2000">
              <a:ea typeface="宋体" panose="02010600030101010101" pitchFamily="2" charset="-122"/>
            </a:endParaRPr>
          </a:p>
          <a:p>
            <a:pPr marL="285750" indent="-285750">
              <a:spcBef>
                <a:spcPct val="0"/>
              </a:spcBef>
              <a:buFontTx/>
              <a:buNone/>
              <a:tabLst>
                <a:tab pos="1828800" algn="l"/>
                <a:tab pos="3657600" algn="l"/>
                <a:tab pos="5029200" algn="l"/>
              </a:tabLst>
            </a:pPr>
            <a:r>
              <a:rPr lang="en-US" altLang="zh-CN" sz="2000">
                <a:ea typeface="宋体" panose="02010600030101010101" pitchFamily="2" charset="-122"/>
              </a:rPr>
              <a:t>Instr. Set Arch.</a:t>
            </a:r>
          </a:p>
          <a:p>
            <a:pPr marL="285750" indent="-285750">
              <a:spcBef>
                <a:spcPct val="0"/>
              </a:spcBef>
              <a:buFontTx/>
              <a:buNone/>
              <a:tabLst>
                <a:tab pos="1828800" algn="l"/>
                <a:tab pos="3657600" algn="l"/>
                <a:tab pos="5029200" algn="l"/>
              </a:tabLst>
            </a:pPr>
            <a:endParaRPr lang="en-US" altLang="zh-CN" sz="2000">
              <a:ea typeface="宋体" panose="02010600030101010101" pitchFamily="2" charset="-122"/>
            </a:endParaRPr>
          </a:p>
          <a:p>
            <a:pPr marL="285750" indent="-285750">
              <a:spcBef>
                <a:spcPct val="0"/>
              </a:spcBef>
              <a:buFontTx/>
              <a:buNone/>
              <a:tabLst>
                <a:tab pos="1828800" algn="l"/>
                <a:tab pos="3657600" algn="l"/>
                <a:tab pos="5029200" algn="l"/>
              </a:tabLst>
            </a:pPr>
            <a:r>
              <a:rPr lang="en-US" altLang="zh-CN" sz="2000">
                <a:ea typeface="宋体" panose="02010600030101010101" pitchFamily="2" charset="-122"/>
              </a:rPr>
              <a:t>Organization</a:t>
            </a:r>
          </a:p>
          <a:p>
            <a:pPr marL="285750" indent="-285750">
              <a:spcBef>
                <a:spcPct val="0"/>
              </a:spcBef>
              <a:buFontTx/>
              <a:buNone/>
              <a:tabLst>
                <a:tab pos="1828800" algn="l"/>
                <a:tab pos="3657600" algn="l"/>
                <a:tab pos="5029200" algn="l"/>
              </a:tabLst>
            </a:pPr>
            <a:endParaRPr lang="en-US" altLang="zh-CN" sz="2000">
              <a:ea typeface="宋体" panose="02010600030101010101" pitchFamily="2" charset="-122"/>
            </a:endParaRPr>
          </a:p>
          <a:p>
            <a:pPr marL="285750" indent="-285750">
              <a:spcBef>
                <a:spcPct val="0"/>
              </a:spcBef>
              <a:buFontTx/>
              <a:buNone/>
              <a:tabLst>
                <a:tab pos="1828800" algn="l"/>
                <a:tab pos="3657600" algn="l"/>
                <a:tab pos="5029200" algn="l"/>
              </a:tabLst>
            </a:pPr>
            <a:r>
              <a:rPr lang="en-US" altLang="zh-CN" sz="2000">
                <a:ea typeface="宋体" panose="02010600030101010101" pitchFamily="2" charset="-122"/>
              </a:rPr>
              <a:t>Technology</a:t>
            </a:r>
          </a:p>
        </p:txBody>
      </p:sp>
      <p:sp>
        <p:nvSpPr>
          <p:cNvPr id="33800" name="Line 14">
            <a:extLst>
              <a:ext uri="{FF2B5EF4-FFF2-40B4-BE49-F238E27FC236}">
                <a16:creationId xmlns:a16="http://schemas.microsoft.com/office/drawing/2014/main" id="{D8C1C91B-C79D-86B1-DB9E-EB782B9D3313}"/>
              </a:ext>
            </a:extLst>
          </p:cNvPr>
          <p:cNvSpPr>
            <a:spLocks noChangeShapeType="1"/>
          </p:cNvSpPr>
          <p:nvPr/>
        </p:nvSpPr>
        <p:spPr bwMode="auto">
          <a:xfrm>
            <a:off x="1101725" y="3295650"/>
            <a:ext cx="6362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1" name="Line 15">
            <a:extLst>
              <a:ext uri="{FF2B5EF4-FFF2-40B4-BE49-F238E27FC236}">
                <a16:creationId xmlns:a16="http://schemas.microsoft.com/office/drawing/2014/main" id="{3500BBB0-CADB-FCF4-EB4C-65D6433C6D57}"/>
              </a:ext>
            </a:extLst>
          </p:cNvPr>
          <p:cNvSpPr>
            <a:spLocks noChangeShapeType="1"/>
          </p:cNvSpPr>
          <p:nvPr/>
        </p:nvSpPr>
        <p:spPr bwMode="auto">
          <a:xfrm>
            <a:off x="1066800" y="3860800"/>
            <a:ext cx="64135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2" name="Line 16">
            <a:extLst>
              <a:ext uri="{FF2B5EF4-FFF2-40B4-BE49-F238E27FC236}">
                <a16:creationId xmlns:a16="http://schemas.microsoft.com/office/drawing/2014/main" id="{0B775923-FC84-8A69-4A57-775E57CA4C82}"/>
              </a:ext>
            </a:extLst>
          </p:cNvPr>
          <p:cNvSpPr>
            <a:spLocks noChangeShapeType="1"/>
          </p:cNvSpPr>
          <p:nvPr/>
        </p:nvSpPr>
        <p:spPr bwMode="auto">
          <a:xfrm>
            <a:off x="1047750" y="4438650"/>
            <a:ext cx="64643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3" name="Line 17">
            <a:extLst>
              <a:ext uri="{FF2B5EF4-FFF2-40B4-BE49-F238E27FC236}">
                <a16:creationId xmlns:a16="http://schemas.microsoft.com/office/drawing/2014/main" id="{5419968E-AE97-DCF9-FDA3-98B1B6E05634}"/>
              </a:ext>
            </a:extLst>
          </p:cNvPr>
          <p:cNvSpPr>
            <a:spLocks noChangeShapeType="1"/>
          </p:cNvSpPr>
          <p:nvPr/>
        </p:nvSpPr>
        <p:spPr bwMode="auto">
          <a:xfrm>
            <a:off x="1066800" y="5041900"/>
            <a:ext cx="64389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3804" name="Group 22">
            <a:extLst>
              <a:ext uri="{FF2B5EF4-FFF2-40B4-BE49-F238E27FC236}">
                <a16:creationId xmlns:a16="http://schemas.microsoft.com/office/drawing/2014/main" id="{F488AD1F-3E60-0272-74DB-E54381A022EB}"/>
              </a:ext>
            </a:extLst>
          </p:cNvPr>
          <p:cNvGrpSpPr>
            <a:grpSpLocks/>
          </p:cNvGrpSpPr>
          <p:nvPr/>
        </p:nvGrpSpPr>
        <p:grpSpPr bwMode="auto">
          <a:xfrm>
            <a:off x="1022350" y="2216150"/>
            <a:ext cx="6470650" cy="3414713"/>
            <a:chOff x="644" y="1396"/>
            <a:chExt cx="4076" cy="2504"/>
          </a:xfrm>
        </p:grpSpPr>
        <p:sp>
          <p:nvSpPr>
            <p:cNvPr id="33805" name="Line 10">
              <a:extLst>
                <a:ext uri="{FF2B5EF4-FFF2-40B4-BE49-F238E27FC236}">
                  <a16:creationId xmlns:a16="http://schemas.microsoft.com/office/drawing/2014/main" id="{858BE333-F327-4B7B-AD25-32E5987E22A6}"/>
                </a:ext>
              </a:extLst>
            </p:cNvPr>
            <p:cNvSpPr>
              <a:spLocks noChangeShapeType="1"/>
            </p:cNvSpPr>
            <p:nvPr/>
          </p:nvSpPr>
          <p:spPr bwMode="auto">
            <a:xfrm flipV="1">
              <a:off x="1774" y="1396"/>
              <a:ext cx="0" cy="24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6" name="Line 11">
              <a:extLst>
                <a:ext uri="{FF2B5EF4-FFF2-40B4-BE49-F238E27FC236}">
                  <a16:creationId xmlns:a16="http://schemas.microsoft.com/office/drawing/2014/main" id="{6AA29C19-7D82-D8D7-C983-54D08E0BF991}"/>
                </a:ext>
              </a:extLst>
            </p:cNvPr>
            <p:cNvSpPr>
              <a:spLocks noChangeShapeType="1"/>
            </p:cNvSpPr>
            <p:nvPr/>
          </p:nvSpPr>
          <p:spPr bwMode="auto">
            <a:xfrm>
              <a:off x="2810" y="1455"/>
              <a:ext cx="0" cy="24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7" name="Line 12">
              <a:extLst>
                <a:ext uri="{FF2B5EF4-FFF2-40B4-BE49-F238E27FC236}">
                  <a16:creationId xmlns:a16="http://schemas.microsoft.com/office/drawing/2014/main" id="{6CD08B1E-022E-9D3A-E9C6-A1D0952B9046}"/>
                </a:ext>
              </a:extLst>
            </p:cNvPr>
            <p:cNvSpPr>
              <a:spLocks noChangeShapeType="1"/>
            </p:cNvSpPr>
            <p:nvPr/>
          </p:nvSpPr>
          <p:spPr bwMode="auto">
            <a:xfrm>
              <a:off x="3594" y="1404"/>
              <a:ext cx="0" cy="24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8" name="Line 13">
              <a:extLst>
                <a:ext uri="{FF2B5EF4-FFF2-40B4-BE49-F238E27FC236}">
                  <a16:creationId xmlns:a16="http://schemas.microsoft.com/office/drawing/2014/main" id="{3DF9D1E8-E333-2F65-8748-0921FDE1CED7}"/>
                </a:ext>
              </a:extLst>
            </p:cNvPr>
            <p:cNvSpPr>
              <a:spLocks noChangeShapeType="1"/>
            </p:cNvSpPr>
            <p:nvPr/>
          </p:nvSpPr>
          <p:spPr bwMode="auto">
            <a:xfrm flipH="1">
              <a:off x="4720" y="1440"/>
              <a:ext cx="0" cy="24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9" name="Line 18">
              <a:extLst>
                <a:ext uri="{FF2B5EF4-FFF2-40B4-BE49-F238E27FC236}">
                  <a16:creationId xmlns:a16="http://schemas.microsoft.com/office/drawing/2014/main" id="{F8D5C60E-AD57-7B07-292E-5347EC8DAFAE}"/>
                </a:ext>
              </a:extLst>
            </p:cNvPr>
            <p:cNvSpPr>
              <a:spLocks noChangeShapeType="1"/>
            </p:cNvSpPr>
            <p:nvPr/>
          </p:nvSpPr>
          <p:spPr bwMode="auto">
            <a:xfrm>
              <a:off x="644" y="3872"/>
              <a:ext cx="40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810" name="Line 19">
            <a:extLst>
              <a:ext uri="{FF2B5EF4-FFF2-40B4-BE49-F238E27FC236}">
                <a16:creationId xmlns:a16="http://schemas.microsoft.com/office/drawing/2014/main" id="{08E2846B-9D5A-E91C-B670-50E35B80D3AA}"/>
              </a:ext>
            </a:extLst>
          </p:cNvPr>
          <p:cNvSpPr>
            <a:spLocks noChangeShapeType="1"/>
          </p:cNvSpPr>
          <p:nvPr/>
        </p:nvSpPr>
        <p:spPr bwMode="auto">
          <a:xfrm>
            <a:off x="1123950" y="2722563"/>
            <a:ext cx="6362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692" name="Text Box 20">
            <a:extLst>
              <a:ext uri="{FF2B5EF4-FFF2-40B4-BE49-F238E27FC236}">
                <a16:creationId xmlns:a16="http://schemas.microsoft.com/office/drawing/2014/main" id="{FE4AEAF9-3417-DCE6-19BF-56F4F741656A}"/>
              </a:ext>
            </a:extLst>
          </p:cNvPr>
          <p:cNvSpPr txBox="1">
            <a:spLocks noChangeArrowheads="1"/>
          </p:cNvSpPr>
          <p:nvPr/>
        </p:nvSpPr>
        <p:spPr bwMode="auto">
          <a:xfrm>
            <a:off x="222250" y="5748338"/>
            <a:ext cx="504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50000"/>
              </a:spcBef>
            </a:pPr>
            <a:r>
              <a:rPr lang="zh-CN" altLang="en-US" sz="2400">
                <a:solidFill>
                  <a:schemeClr val="accent1"/>
                </a:solidFill>
                <a:latin typeface="Helvetica" panose="020B0604020202020204" pitchFamily="34" charset="0"/>
                <a:ea typeface="黑体" panose="02010609060101010101" pitchFamily="49" charset="-122"/>
              </a:rPr>
              <a:t>思考：三个因素与哪些方面有关？</a:t>
            </a:r>
          </a:p>
        </p:txBody>
      </p:sp>
      <p:sp>
        <p:nvSpPr>
          <p:cNvPr id="33812" name="Text Box 23">
            <a:extLst>
              <a:ext uri="{FF2B5EF4-FFF2-40B4-BE49-F238E27FC236}">
                <a16:creationId xmlns:a16="http://schemas.microsoft.com/office/drawing/2014/main" id="{D7AB53DE-5C25-C65D-3DCE-59D0F145A47A}"/>
              </a:ext>
            </a:extLst>
          </p:cNvPr>
          <p:cNvSpPr txBox="1">
            <a:spLocks noChangeArrowheads="1"/>
          </p:cNvSpPr>
          <p:nvPr/>
        </p:nvSpPr>
        <p:spPr bwMode="auto">
          <a:xfrm>
            <a:off x="5124450" y="5659438"/>
            <a:ext cx="28003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000">
                <a:latin typeface="微软雅黑" panose="020B0503020204020204" pitchFamily="34" charset="-122"/>
                <a:ea typeface="微软雅黑" panose="020B0503020204020204" pitchFamily="34" charset="-122"/>
              </a:rPr>
              <a:t>例如，</a:t>
            </a:r>
            <a:r>
              <a:rPr lang="en-US" altLang="zh-CN" sz="2000">
                <a:latin typeface="微软雅黑" panose="020B0503020204020204" pitchFamily="34" charset="-122"/>
                <a:ea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endParaRPr>
          </a:p>
          <a:p>
            <a:pPr algn="ctr" eaLnBrk="0" hangingPunct="0"/>
            <a:r>
              <a:rPr lang="en-US" altLang="zh-CN" sz="2000">
                <a:latin typeface="微软雅黑" panose="020B0503020204020204" pitchFamily="34" charset="-122"/>
                <a:ea typeface="微软雅黑" panose="020B0503020204020204" pitchFamily="34" charset="-122"/>
              </a:rPr>
              <a:t>	y=4*x;</a:t>
            </a:r>
          </a:p>
          <a:p>
            <a:pPr algn="ctr" eaLnBrk="0" hangingPunct="0"/>
            <a:r>
              <a:rPr lang="en-US" altLang="zh-CN" sz="2000">
                <a:latin typeface="微软雅黑" panose="020B0503020204020204" pitchFamily="34" charset="-122"/>
                <a:ea typeface="微软雅黑" panose="020B0503020204020204" pitchFamily="34" charset="-122"/>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2692">
                                            <p:txEl>
                                              <p:pRg st="0" end="0"/>
                                            </p:txEl>
                                          </p:spTgt>
                                        </p:tgtEl>
                                        <p:attrNameLst>
                                          <p:attrName>style.visibility</p:attrName>
                                        </p:attrNameLst>
                                      </p:cBhvr>
                                      <p:to>
                                        <p:strVal val="visible"/>
                                      </p:to>
                                    </p:set>
                                    <p:animEffect transition="in" filter="blinds(horizontal)">
                                      <p:cBhvr>
                                        <p:cTn id="7" dur="500"/>
                                        <p:tgtEl>
                                          <p:spTgt spid="4126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C0D03FA-105C-F062-574B-08C5F4666287}"/>
              </a:ext>
            </a:extLst>
          </p:cNvPr>
          <p:cNvSpPr>
            <a:spLocks noGrp="1" noChangeArrowheads="1"/>
          </p:cNvSpPr>
          <p:nvPr>
            <p:ph type="title" idx="4294967295"/>
          </p:nvPr>
        </p:nvSpPr>
        <p:spPr>
          <a:xfrm>
            <a:off x="701675" y="119063"/>
            <a:ext cx="5122863" cy="425450"/>
          </a:xfrm>
        </p:spPr>
        <p:txBody>
          <a:bodyPr wrap="none"/>
          <a:lstStyle/>
          <a:p>
            <a:r>
              <a:rPr lang="en-US" altLang="zh-CN">
                <a:ea typeface="宋体" panose="02010600030101010101" pitchFamily="2" charset="-122"/>
              </a:rPr>
              <a:t>Aspects of CPU Performance</a:t>
            </a:r>
          </a:p>
        </p:txBody>
      </p:sp>
      <p:sp>
        <p:nvSpPr>
          <p:cNvPr id="35842" name="Rectangle 4">
            <a:extLst>
              <a:ext uri="{FF2B5EF4-FFF2-40B4-BE49-F238E27FC236}">
                <a16:creationId xmlns:a16="http://schemas.microsoft.com/office/drawing/2014/main" id="{49F88B00-1280-8FA6-9A35-B38B89B2D9EE}"/>
              </a:ext>
            </a:extLst>
          </p:cNvPr>
          <p:cNvSpPr>
            <a:spLocks noChangeArrowheads="1"/>
          </p:cNvSpPr>
          <p:nvPr/>
        </p:nvSpPr>
        <p:spPr bwMode="auto">
          <a:xfrm>
            <a:off x="400050" y="985838"/>
            <a:ext cx="8542338" cy="647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63500" tIns="25400" rIns="63500" bIns="25400">
            <a:spAutoFit/>
          </a:bodyPr>
          <a:lstStyle>
            <a:lvl1pPr marL="342900" indent="-342900">
              <a:tabLst>
                <a:tab pos="1371600" algn="l"/>
                <a:tab pos="3073400" algn="l"/>
              </a:tabLst>
              <a:defRPr sz="1600" b="1">
                <a:solidFill>
                  <a:schemeClr val="tx1"/>
                </a:solidFill>
                <a:latin typeface="Arial" panose="020B0604020202020204" pitchFamily="34" charset="0"/>
              </a:defRPr>
            </a:lvl1pPr>
            <a:lvl2pPr>
              <a:tabLst>
                <a:tab pos="1371600" algn="l"/>
                <a:tab pos="3073400" algn="l"/>
              </a:tabLst>
              <a:defRPr sz="1600" b="1">
                <a:solidFill>
                  <a:schemeClr val="tx1"/>
                </a:solidFill>
                <a:latin typeface="Arial" panose="020B0604020202020204" pitchFamily="34" charset="0"/>
              </a:defRPr>
            </a:lvl2pPr>
            <a:lvl3pPr>
              <a:tabLst>
                <a:tab pos="1371600" algn="l"/>
                <a:tab pos="3073400" algn="l"/>
              </a:tabLst>
              <a:defRPr sz="1600" b="1">
                <a:solidFill>
                  <a:schemeClr val="tx1"/>
                </a:solidFill>
                <a:latin typeface="Arial" panose="020B0604020202020204" pitchFamily="34" charset="0"/>
              </a:defRPr>
            </a:lvl3pPr>
            <a:lvl4pPr>
              <a:tabLst>
                <a:tab pos="1371600" algn="l"/>
                <a:tab pos="3073400" algn="l"/>
              </a:tabLst>
              <a:defRPr sz="1600" b="1">
                <a:solidFill>
                  <a:schemeClr val="tx1"/>
                </a:solidFill>
                <a:latin typeface="Arial" panose="020B0604020202020204" pitchFamily="34" charset="0"/>
              </a:defRPr>
            </a:lvl4pPr>
            <a:lvl5pPr>
              <a:tabLst>
                <a:tab pos="1371600" algn="l"/>
                <a:tab pos="3073400" algn="l"/>
              </a:tabLst>
              <a:defRPr sz="1600" b="1">
                <a:solidFill>
                  <a:schemeClr val="tx1"/>
                </a:solidFill>
                <a:latin typeface="Arial" panose="020B0604020202020204" pitchFamily="34" charset="0"/>
              </a:defRPr>
            </a:lvl5pPr>
            <a:lvl6pPr fontAlgn="base">
              <a:spcBef>
                <a:spcPct val="0"/>
              </a:spcBef>
              <a:spcAft>
                <a:spcPct val="0"/>
              </a:spcAft>
              <a:tabLst>
                <a:tab pos="1371600" algn="l"/>
                <a:tab pos="3073400" algn="l"/>
              </a:tabLst>
              <a:defRPr sz="1600" b="1">
                <a:solidFill>
                  <a:schemeClr val="tx1"/>
                </a:solidFill>
                <a:latin typeface="Arial" panose="020B0604020202020204" pitchFamily="34" charset="0"/>
              </a:defRPr>
            </a:lvl6pPr>
            <a:lvl7pPr fontAlgn="base">
              <a:spcBef>
                <a:spcPct val="0"/>
              </a:spcBef>
              <a:spcAft>
                <a:spcPct val="0"/>
              </a:spcAft>
              <a:tabLst>
                <a:tab pos="1371600" algn="l"/>
                <a:tab pos="3073400" algn="l"/>
              </a:tabLst>
              <a:defRPr sz="1600" b="1">
                <a:solidFill>
                  <a:schemeClr val="tx1"/>
                </a:solidFill>
                <a:latin typeface="Arial" panose="020B0604020202020204" pitchFamily="34" charset="0"/>
              </a:defRPr>
            </a:lvl7pPr>
            <a:lvl8pPr fontAlgn="base">
              <a:spcBef>
                <a:spcPct val="0"/>
              </a:spcBef>
              <a:spcAft>
                <a:spcPct val="0"/>
              </a:spcAft>
              <a:tabLst>
                <a:tab pos="1371600" algn="l"/>
                <a:tab pos="3073400" algn="l"/>
              </a:tabLst>
              <a:defRPr sz="1600" b="1">
                <a:solidFill>
                  <a:schemeClr val="tx1"/>
                </a:solidFill>
                <a:latin typeface="Arial" panose="020B0604020202020204" pitchFamily="34" charset="0"/>
              </a:defRPr>
            </a:lvl8pPr>
            <a:lvl9pPr fontAlgn="base">
              <a:spcBef>
                <a:spcPct val="0"/>
              </a:spcBef>
              <a:spcAft>
                <a:spcPct val="0"/>
              </a:spcAft>
              <a:tabLst>
                <a:tab pos="1371600" algn="l"/>
                <a:tab pos="3073400" algn="l"/>
              </a:tabLst>
              <a:defRPr sz="1600" b="1">
                <a:solidFill>
                  <a:schemeClr val="tx1"/>
                </a:solidFill>
                <a:latin typeface="Arial" panose="020B0604020202020204" pitchFamily="34" charset="0"/>
              </a:defRPr>
            </a:lvl9pPr>
          </a:lstStyle>
          <a:p>
            <a:pPr eaLnBrk="0" hangingPunct="0">
              <a:lnSpc>
                <a:spcPct val="86000"/>
              </a:lnSpc>
              <a:spcBef>
                <a:spcPct val="20000"/>
              </a:spcBef>
            </a:pPr>
            <a:r>
              <a:rPr lang="en-US" altLang="zh-CN" sz="2000">
                <a:ea typeface="宋体" panose="02010600030101010101" pitchFamily="2" charset="-122"/>
              </a:rPr>
              <a:t>CPU time   =  Seconds    =  Instructions  x  Cycles       x   Seconds</a:t>
            </a:r>
          </a:p>
          <a:p>
            <a:pPr eaLnBrk="0" hangingPunct="0">
              <a:lnSpc>
                <a:spcPct val="86000"/>
              </a:lnSpc>
              <a:spcBef>
                <a:spcPct val="20000"/>
              </a:spcBef>
            </a:pPr>
            <a:r>
              <a:rPr lang="en-US" altLang="zh-CN" sz="2000">
                <a:ea typeface="宋体" panose="02010600030101010101" pitchFamily="2" charset="-122"/>
              </a:rPr>
              <a:t>		    Program	    Program          Instruction       Cycle</a:t>
            </a:r>
          </a:p>
        </p:txBody>
      </p:sp>
      <p:sp>
        <p:nvSpPr>
          <p:cNvPr id="35843" name="Line 5">
            <a:extLst>
              <a:ext uri="{FF2B5EF4-FFF2-40B4-BE49-F238E27FC236}">
                <a16:creationId xmlns:a16="http://schemas.microsoft.com/office/drawing/2014/main" id="{42A6690D-68AB-4A24-2876-F3F4F4149C41}"/>
              </a:ext>
            </a:extLst>
          </p:cNvPr>
          <p:cNvSpPr>
            <a:spLocks noChangeShapeType="1"/>
          </p:cNvSpPr>
          <p:nvPr/>
        </p:nvSpPr>
        <p:spPr bwMode="auto">
          <a:xfrm flipV="1">
            <a:off x="2012950" y="1296988"/>
            <a:ext cx="1219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4" name="Line 6">
            <a:extLst>
              <a:ext uri="{FF2B5EF4-FFF2-40B4-BE49-F238E27FC236}">
                <a16:creationId xmlns:a16="http://schemas.microsoft.com/office/drawing/2014/main" id="{09F22352-6C41-662D-1829-44D4DF99E00D}"/>
              </a:ext>
            </a:extLst>
          </p:cNvPr>
          <p:cNvSpPr>
            <a:spLocks noChangeShapeType="1"/>
          </p:cNvSpPr>
          <p:nvPr/>
        </p:nvSpPr>
        <p:spPr bwMode="auto">
          <a:xfrm>
            <a:off x="3732213" y="1308100"/>
            <a:ext cx="14398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5" name="Line 7">
            <a:extLst>
              <a:ext uri="{FF2B5EF4-FFF2-40B4-BE49-F238E27FC236}">
                <a16:creationId xmlns:a16="http://schemas.microsoft.com/office/drawing/2014/main" id="{D606501E-F6E8-AF4F-3D82-FBD6A86C6F11}"/>
              </a:ext>
            </a:extLst>
          </p:cNvPr>
          <p:cNvSpPr>
            <a:spLocks noChangeShapeType="1"/>
          </p:cNvSpPr>
          <p:nvPr/>
        </p:nvSpPr>
        <p:spPr bwMode="auto">
          <a:xfrm>
            <a:off x="5530850" y="1320800"/>
            <a:ext cx="13573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6" name="Line 8">
            <a:extLst>
              <a:ext uri="{FF2B5EF4-FFF2-40B4-BE49-F238E27FC236}">
                <a16:creationId xmlns:a16="http://schemas.microsoft.com/office/drawing/2014/main" id="{2A679ECE-CF35-F4C2-CC9A-CBBD8D6457F1}"/>
              </a:ext>
            </a:extLst>
          </p:cNvPr>
          <p:cNvSpPr>
            <a:spLocks noChangeShapeType="1"/>
          </p:cNvSpPr>
          <p:nvPr/>
        </p:nvSpPr>
        <p:spPr bwMode="auto">
          <a:xfrm>
            <a:off x="7223125" y="1295400"/>
            <a:ext cx="1192213"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7" name="Rectangle 9">
            <a:extLst>
              <a:ext uri="{FF2B5EF4-FFF2-40B4-BE49-F238E27FC236}">
                <a16:creationId xmlns:a16="http://schemas.microsoft.com/office/drawing/2014/main" id="{5A472282-57F4-DD86-141A-3B8721F1B6EF}"/>
              </a:ext>
            </a:extLst>
          </p:cNvPr>
          <p:cNvSpPr>
            <a:spLocks noGrp="1" noChangeArrowheads="1"/>
          </p:cNvSpPr>
          <p:nvPr>
            <p:ph type="body" idx="4294967295"/>
          </p:nvPr>
        </p:nvSpPr>
        <p:spPr>
          <a:xfrm>
            <a:off x="989013" y="2179638"/>
            <a:ext cx="6938962" cy="3403600"/>
          </a:xfrm>
        </p:spPr>
        <p:txBody>
          <a:bodyPr/>
          <a:lstStyle/>
          <a:p>
            <a:pPr marL="285750" indent="-285750">
              <a:buFontTx/>
              <a:buNone/>
              <a:tabLst>
                <a:tab pos="1828800" algn="l"/>
                <a:tab pos="3657600" algn="l"/>
                <a:tab pos="5029200" algn="l"/>
              </a:tabLst>
            </a:pPr>
            <a:r>
              <a:rPr lang="zh-CN" altLang="en-US">
                <a:ea typeface="宋体" panose="02010600030101010101" pitchFamily="2" charset="-122"/>
              </a:rPr>
              <a:t>		</a:t>
            </a:r>
            <a:r>
              <a:rPr lang="en-US" altLang="zh-CN" sz="2000">
                <a:ea typeface="宋体" panose="02010600030101010101" pitchFamily="2" charset="-122"/>
              </a:rPr>
              <a:t>instr. count	CPI             clock rate</a:t>
            </a:r>
          </a:p>
          <a:p>
            <a:pPr marL="285750" indent="-285750">
              <a:spcBef>
                <a:spcPct val="0"/>
              </a:spcBef>
              <a:buFontTx/>
              <a:buNone/>
              <a:tabLst>
                <a:tab pos="1828800" algn="l"/>
                <a:tab pos="3657600" algn="l"/>
                <a:tab pos="5029200" algn="l"/>
              </a:tabLst>
            </a:pPr>
            <a:endParaRPr lang="en-US" altLang="zh-CN" sz="2000">
              <a:ea typeface="宋体" panose="02010600030101010101" pitchFamily="2" charset="-122"/>
            </a:endParaRPr>
          </a:p>
          <a:p>
            <a:pPr marL="285750" indent="-285750">
              <a:spcBef>
                <a:spcPct val="0"/>
              </a:spcBef>
              <a:buFontTx/>
              <a:buNone/>
              <a:tabLst>
                <a:tab pos="1828800" algn="l"/>
                <a:tab pos="3657600" algn="l"/>
                <a:tab pos="5029200" algn="l"/>
              </a:tabLst>
            </a:pPr>
            <a:r>
              <a:rPr lang="en-US" altLang="zh-CN" sz="2000">
                <a:ea typeface="宋体" panose="02010600030101010101" pitchFamily="2" charset="-122"/>
              </a:rPr>
              <a:t>Programming           X                  X</a:t>
            </a:r>
          </a:p>
          <a:p>
            <a:pPr marL="285750" indent="-285750">
              <a:spcBef>
                <a:spcPct val="0"/>
              </a:spcBef>
              <a:buFontTx/>
              <a:buNone/>
              <a:tabLst>
                <a:tab pos="1828800" algn="l"/>
                <a:tab pos="3657600" algn="l"/>
                <a:tab pos="5029200" algn="l"/>
              </a:tabLst>
            </a:pPr>
            <a:endParaRPr lang="en-US" altLang="zh-CN" sz="2000">
              <a:ea typeface="宋体" panose="02010600030101010101" pitchFamily="2" charset="-122"/>
            </a:endParaRPr>
          </a:p>
          <a:p>
            <a:pPr marL="285750" indent="-285750">
              <a:spcBef>
                <a:spcPct val="0"/>
              </a:spcBef>
              <a:buFontTx/>
              <a:buNone/>
              <a:tabLst>
                <a:tab pos="1828800" algn="l"/>
                <a:tab pos="3657600" algn="l"/>
                <a:tab pos="5029200" algn="l"/>
              </a:tabLst>
            </a:pPr>
            <a:r>
              <a:rPr lang="en-US" altLang="zh-CN" sz="2000">
                <a:ea typeface="宋体" panose="02010600030101010101" pitchFamily="2" charset="-122"/>
              </a:rPr>
              <a:t>Compiler                   X                 (X)</a:t>
            </a:r>
          </a:p>
          <a:p>
            <a:pPr marL="285750" indent="-285750">
              <a:spcBef>
                <a:spcPct val="0"/>
              </a:spcBef>
              <a:buFontTx/>
              <a:buNone/>
              <a:tabLst>
                <a:tab pos="1828800" algn="l"/>
                <a:tab pos="3657600" algn="l"/>
                <a:tab pos="5029200" algn="l"/>
              </a:tabLst>
            </a:pPr>
            <a:endParaRPr lang="en-US" altLang="zh-CN" sz="2000">
              <a:ea typeface="宋体" panose="02010600030101010101" pitchFamily="2" charset="-122"/>
            </a:endParaRPr>
          </a:p>
          <a:p>
            <a:pPr marL="285750" indent="-285750">
              <a:spcBef>
                <a:spcPct val="0"/>
              </a:spcBef>
              <a:buFontTx/>
              <a:buNone/>
              <a:tabLst>
                <a:tab pos="1828800" algn="l"/>
                <a:tab pos="3657600" algn="l"/>
                <a:tab pos="5029200" algn="l"/>
              </a:tabLst>
            </a:pPr>
            <a:r>
              <a:rPr lang="en-US" altLang="zh-CN" sz="2000">
                <a:solidFill>
                  <a:schemeClr val="accent2"/>
                </a:solidFill>
                <a:ea typeface="宋体" panose="02010600030101010101" pitchFamily="2" charset="-122"/>
              </a:rPr>
              <a:t>Instr. Set Arch.</a:t>
            </a:r>
            <a:r>
              <a:rPr lang="en-US" altLang="zh-CN" sz="2000">
                <a:ea typeface="宋体" panose="02010600030101010101" pitchFamily="2" charset="-122"/>
              </a:rPr>
              <a:t>         X                  X</a:t>
            </a:r>
          </a:p>
          <a:p>
            <a:pPr marL="285750" indent="-285750">
              <a:spcBef>
                <a:spcPct val="0"/>
              </a:spcBef>
              <a:buFontTx/>
              <a:buNone/>
              <a:tabLst>
                <a:tab pos="1828800" algn="l"/>
                <a:tab pos="3657600" algn="l"/>
                <a:tab pos="5029200" algn="l"/>
              </a:tabLst>
            </a:pPr>
            <a:endParaRPr lang="en-US" altLang="zh-CN" sz="2000">
              <a:ea typeface="宋体" panose="02010600030101010101" pitchFamily="2" charset="-122"/>
            </a:endParaRPr>
          </a:p>
          <a:p>
            <a:pPr marL="285750" indent="-285750">
              <a:spcBef>
                <a:spcPct val="0"/>
              </a:spcBef>
              <a:buFontTx/>
              <a:buNone/>
              <a:tabLst>
                <a:tab pos="1828800" algn="l"/>
                <a:tab pos="3657600" algn="l"/>
                <a:tab pos="5029200" algn="l"/>
              </a:tabLst>
            </a:pPr>
            <a:r>
              <a:rPr lang="en-US" altLang="zh-CN" sz="2000">
                <a:solidFill>
                  <a:schemeClr val="accent2"/>
                </a:solidFill>
                <a:ea typeface="宋体" panose="02010600030101010101" pitchFamily="2" charset="-122"/>
              </a:rPr>
              <a:t>Organization </a:t>
            </a:r>
            <a:r>
              <a:rPr lang="en-US" altLang="zh-CN" sz="2000">
                <a:ea typeface="宋体" panose="02010600030101010101" pitchFamily="2" charset="-122"/>
              </a:rPr>
              <a:t>                                X                      X</a:t>
            </a:r>
          </a:p>
          <a:p>
            <a:pPr marL="285750" indent="-285750">
              <a:spcBef>
                <a:spcPct val="0"/>
              </a:spcBef>
              <a:buFontTx/>
              <a:buNone/>
              <a:tabLst>
                <a:tab pos="1828800" algn="l"/>
                <a:tab pos="3657600" algn="l"/>
                <a:tab pos="5029200" algn="l"/>
              </a:tabLst>
            </a:pPr>
            <a:endParaRPr lang="en-US" altLang="zh-CN" sz="2000">
              <a:ea typeface="宋体" panose="02010600030101010101" pitchFamily="2" charset="-122"/>
            </a:endParaRPr>
          </a:p>
          <a:p>
            <a:pPr marL="285750" indent="-285750">
              <a:spcBef>
                <a:spcPct val="0"/>
              </a:spcBef>
              <a:buFontTx/>
              <a:buNone/>
              <a:tabLst>
                <a:tab pos="1828800" algn="l"/>
                <a:tab pos="3657600" algn="l"/>
                <a:tab pos="5029200" algn="l"/>
              </a:tabLst>
            </a:pPr>
            <a:r>
              <a:rPr lang="en-US" altLang="zh-CN" sz="2000">
                <a:solidFill>
                  <a:schemeClr val="accent2"/>
                </a:solidFill>
                <a:ea typeface="宋体" panose="02010600030101010101" pitchFamily="2" charset="-122"/>
              </a:rPr>
              <a:t>Technology</a:t>
            </a:r>
            <a:r>
              <a:rPr lang="en-US" altLang="zh-CN" sz="2000">
                <a:ea typeface="宋体" panose="02010600030101010101" pitchFamily="2" charset="-122"/>
              </a:rPr>
              <a:t>                                                           X</a:t>
            </a:r>
          </a:p>
        </p:txBody>
      </p:sp>
      <p:sp>
        <p:nvSpPr>
          <p:cNvPr id="35848" name="Line 14">
            <a:extLst>
              <a:ext uri="{FF2B5EF4-FFF2-40B4-BE49-F238E27FC236}">
                <a16:creationId xmlns:a16="http://schemas.microsoft.com/office/drawing/2014/main" id="{5BB7EBF2-2EBE-F0A1-1BCA-BF8177D9697B}"/>
              </a:ext>
            </a:extLst>
          </p:cNvPr>
          <p:cNvSpPr>
            <a:spLocks noChangeShapeType="1"/>
          </p:cNvSpPr>
          <p:nvPr/>
        </p:nvSpPr>
        <p:spPr bwMode="auto">
          <a:xfrm>
            <a:off x="1101725" y="3295650"/>
            <a:ext cx="6362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9" name="Line 15">
            <a:extLst>
              <a:ext uri="{FF2B5EF4-FFF2-40B4-BE49-F238E27FC236}">
                <a16:creationId xmlns:a16="http://schemas.microsoft.com/office/drawing/2014/main" id="{6475BD62-AA3A-1A57-6AFB-F9AC78DB9B76}"/>
              </a:ext>
            </a:extLst>
          </p:cNvPr>
          <p:cNvSpPr>
            <a:spLocks noChangeShapeType="1"/>
          </p:cNvSpPr>
          <p:nvPr/>
        </p:nvSpPr>
        <p:spPr bwMode="auto">
          <a:xfrm>
            <a:off x="1066800" y="3860800"/>
            <a:ext cx="64135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0" name="Line 16">
            <a:extLst>
              <a:ext uri="{FF2B5EF4-FFF2-40B4-BE49-F238E27FC236}">
                <a16:creationId xmlns:a16="http://schemas.microsoft.com/office/drawing/2014/main" id="{0FB6692A-EE47-F211-C93E-323461B2981F}"/>
              </a:ext>
            </a:extLst>
          </p:cNvPr>
          <p:cNvSpPr>
            <a:spLocks noChangeShapeType="1"/>
          </p:cNvSpPr>
          <p:nvPr/>
        </p:nvSpPr>
        <p:spPr bwMode="auto">
          <a:xfrm>
            <a:off x="1047750" y="4438650"/>
            <a:ext cx="64643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1" name="Line 17">
            <a:extLst>
              <a:ext uri="{FF2B5EF4-FFF2-40B4-BE49-F238E27FC236}">
                <a16:creationId xmlns:a16="http://schemas.microsoft.com/office/drawing/2014/main" id="{706D3CE2-9821-3969-D7CF-9DEFE204B53F}"/>
              </a:ext>
            </a:extLst>
          </p:cNvPr>
          <p:cNvSpPr>
            <a:spLocks noChangeShapeType="1"/>
          </p:cNvSpPr>
          <p:nvPr/>
        </p:nvSpPr>
        <p:spPr bwMode="auto">
          <a:xfrm>
            <a:off x="1066800" y="5041900"/>
            <a:ext cx="64389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5852" name="Group 22">
            <a:extLst>
              <a:ext uri="{FF2B5EF4-FFF2-40B4-BE49-F238E27FC236}">
                <a16:creationId xmlns:a16="http://schemas.microsoft.com/office/drawing/2014/main" id="{DACD402A-EAD7-FAA5-CA51-3D65477E911D}"/>
              </a:ext>
            </a:extLst>
          </p:cNvPr>
          <p:cNvGrpSpPr>
            <a:grpSpLocks/>
          </p:cNvGrpSpPr>
          <p:nvPr/>
        </p:nvGrpSpPr>
        <p:grpSpPr bwMode="auto">
          <a:xfrm>
            <a:off x="1022350" y="2216150"/>
            <a:ext cx="6470650" cy="3414713"/>
            <a:chOff x="644" y="1396"/>
            <a:chExt cx="4076" cy="2504"/>
          </a:xfrm>
        </p:grpSpPr>
        <p:sp>
          <p:nvSpPr>
            <p:cNvPr id="35853" name="Line 10">
              <a:extLst>
                <a:ext uri="{FF2B5EF4-FFF2-40B4-BE49-F238E27FC236}">
                  <a16:creationId xmlns:a16="http://schemas.microsoft.com/office/drawing/2014/main" id="{6682814B-6519-E4FD-D888-EB926B725C53}"/>
                </a:ext>
              </a:extLst>
            </p:cNvPr>
            <p:cNvSpPr>
              <a:spLocks noChangeShapeType="1"/>
            </p:cNvSpPr>
            <p:nvPr/>
          </p:nvSpPr>
          <p:spPr bwMode="auto">
            <a:xfrm flipV="1">
              <a:off x="1774" y="1396"/>
              <a:ext cx="0" cy="24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4" name="Line 11">
              <a:extLst>
                <a:ext uri="{FF2B5EF4-FFF2-40B4-BE49-F238E27FC236}">
                  <a16:creationId xmlns:a16="http://schemas.microsoft.com/office/drawing/2014/main" id="{E6989397-474F-E237-278A-1F246B10A483}"/>
                </a:ext>
              </a:extLst>
            </p:cNvPr>
            <p:cNvSpPr>
              <a:spLocks noChangeShapeType="1"/>
            </p:cNvSpPr>
            <p:nvPr/>
          </p:nvSpPr>
          <p:spPr bwMode="auto">
            <a:xfrm>
              <a:off x="2810" y="1455"/>
              <a:ext cx="0" cy="24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5" name="Line 12">
              <a:extLst>
                <a:ext uri="{FF2B5EF4-FFF2-40B4-BE49-F238E27FC236}">
                  <a16:creationId xmlns:a16="http://schemas.microsoft.com/office/drawing/2014/main" id="{45E6BA86-6E4D-7072-B9C1-6B9F117E451B}"/>
                </a:ext>
              </a:extLst>
            </p:cNvPr>
            <p:cNvSpPr>
              <a:spLocks noChangeShapeType="1"/>
            </p:cNvSpPr>
            <p:nvPr/>
          </p:nvSpPr>
          <p:spPr bwMode="auto">
            <a:xfrm>
              <a:off x="3594" y="1404"/>
              <a:ext cx="0" cy="24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6" name="Line 13">
              <a:extLst>
                <a:ext uri="{FF2B5EF4-FFF2-40B4-BE49-F238E27FC236}">
                  <a16:creationId xmlns:a16="http://schemas.microsoft.com/office/drawing/2014/main" id="{A32E9231-A3A3-F64A-C7C9-5A5960D5B9A6}"/>
                </a:ext>
              </a:extLst>
            </p:cNvPr>
            <p:cNvSpPr>
              <a:spLocks noChangeShapeType="1"/>
            </p:cNvSpPr>
            <p:nvPr/>
          </p:nvSpPr>
          <p:spPr bwMode="auto">
            <a:xfrm flipH="1">
              <a:off x="4720" y="1440"/>
              <a:ext cx="0" cy="24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7" name="Line 18">
              <a:extLst>
                <a:ext uri="{FF2B5EF4-FFF2-40B4-BE49-F238E27FC236}">
                  <a16:creationId xmlns:a16="http://schemas.microsoft.com/office/drawing/2014/main" id="{144EE0A9-ABFF-F0AE-1030-0D6589283788}"/>
                </a:ext>
              </a:extLst>
            </p:cNvPr>
            <p:cNvSpPr>
              <a:spLocks noChangeShapeType="1"/>
            </p:cNvSpPr>
            <p:nvPr/>
          </p:nvSpPr>
          <p:spPr bwMode="auto">
            <a:xfrm>
              <a:off x="644" y="3872"/>
              <a:ext cx="40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58" name="Line 19">
            <a:extLst>
              <a:ext uri="{FF2B5EF4-FFF2-40B4-BE49-F238E27FC236}">
                <a16:creationId xmlns:a16="http://schemas.microsoft.com/office/drawing/2014/main" id="{C072BF03-DF15-5F0C-AC33-2A88DF66E84F}"/>
              </a:ext>
            </a:extLst>
          </p:cNvPr>
          <p:cNvSpPr>
            <a:spLocks noChangeShapeType="1"/>
          </p:cNvSpPr>
          <p:nvPr/>
        </p:nvSpPr>
        <p:spPr bwMode="auto">
          <a:xfrm>
            <a:off x="1123950" y="2722563"/>
            <a:ext cx="6362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692" name="Text Box 20">
            <a:extLst>
              <a:ext uri="{FF2B5EF4-FFF2-40B4-BE49-F238E27FC236}">
                <a16:creationId xmlns:a16="http://schemas.microsoft.com/office/drawing/2014/main" id="{6417D31A-9025-7E66-20C7-FA1C67153DF5}"/>
              </a:ext>
            </a:extLst>
          </p:cNvPr>
          <p:cNvSpPr txBox="1">
            <a:spLocks noChangeArrowheads="1"/>
          </p:cNvSpPr>
          <p:nvPr/>
        </p:nvSpPr>
        <p:spPr bwMode="auto">
          <a:xfrm>
            <a:off x="315913" y="5705475"/>
            <a:ext cx="85963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50000"/>
              </a:spcBef>
            </a:pPr>
            <a:r>
              <a:rPr lang="zh-CN" altLang="en-US" sz="2400">
                <a:solidFill>
                  <a:schemeClr val="accent1"/>
                </a:solidFill>
                <a:latin typeface="Helvetica" panose="020B0604020202020204" pitchFamily="34" charset="0"/>
                <a:ea typeface="黑体" panose="02010609060101010101" pitchFamily="49" charset="-122"/>
              </a:rPr>
              <a:t>问题：计算机性能与</a:t>
            </a:r>
            <a:r>
              <a:rPr lang="en-US" altLang="zh-CN" sz="2400">
                <a:solidFill>
                  <a:schemeClr val="accent1"/>
                </a:solidFill>
                <a:latin typeface="Helvetica" panose="020B0604020202020204" pitchFamily="34" charset="0"/>
                <a:ea typeface="黑体" panose="02010609060101010101" pitchFamily="49" charset="-122"/>
              </a:rPr>
              <a:t>ISA</a:t>
            </a:r>
            <a:r>
              <a:rPr lang="zh-CN" altLang="en-US" sz="2400">
                <a:solidFill>
                  <a:schemeClr val="accent1"/>
                </a:solidFill>
                <a:latin typeface="Helvetica" panose="020B0604020202020204" pitchFamily="34" charset="0"/>
                <a:ea typeface="黑体" panose="02010609060101010101" pitchFamily="49" charset="-122"/>
              </a:rPr>
              <a:t>、计算机组织（</a:t>
            </a:r>
            <a:r>
              <a:rPr lang="en-US" altLang="zh-CN" sz="2400">
                <a:solidFill>
                  <a:schemeClr val="accent1"/>
                </a:solidFill>
                <a:latin typeface="Helvetica" panose="020B0604020202020204" pitchFamily="34" charset="0"/>
                <a:ea typeface="黑体" panose="02010609060101010101" pitchFamily="49" charset="-122"/>
              </a:rPr>
              <a:t>Organization</a:t>
            </a:r>
            <a:r>
              <a:rPr lang="zh-CN" altLang="en-US" sz="2400">
                <a:solidFill>
                  <a:schemeClr val="accent1"/>
                </a:solidFill>
                <a:latin typeface="Helvetica" panose="020B0604020202020204" pitchFamily="34" charset="0"/>
                <a:ea typeface="黑体" panose="02010609060101010101" pitchFamily="49" charset="-122"/>
              </a:rPr>
              <a:t>）、计算机实现技术（</a:t>
            </a:r>
            <a:r>
              <a:rPr lang="en-US" altLang="zh-CN" sz="2400">
                <a:solidFill>
                  <a:schemeClr val="accent1"/>
                </a:solidFill>
                <a:latin typeface="Helvetica" panose="020B0604020202020204" pitchFamily="34" charset="0"/>
                <a:ea typeface="黑体" panose="02010609060101010101" pitchFamily="49" charset="-122"/>
              </a:rPr>
              <a:t>Technology</a:t>
            </a:r>
            <a:r>
              <a:rPr lang="zh-CN" altLang="en-US" sz="2400">
                <a:solidFill>
                  <a:schemeClr val="accent1"/>
                </a:solidFill>
                <a:latin typeface="Helvetica" panose="020B0604020202020204" pitchFamily="34" charset="0"/>
                <a:ea typeface="黑体" panose="02010609060101010101" pitchFamily="49" charset="-122"/>
              </a:rPr>
              <a:t>）三者的关系是什么？</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2692">
                                            <p:txEl>
                                              <p:pRg st="0" end="0"/>
                                            </p:txEl>
                                          </p:spTgt>
                                        </p:tgtEl>
                                        <p:attrNameLst>
                                          <p:attrName>style.visibility</p:attrName>
                                        </p:attrNameLst>
                                      </p:cBhvr>
                                      <p:to>
                                        <p:strVal val="visible"/>
                                      </p:to>
                                    </p:set>
                                    <p:animEffect transition="in" filter="blinds(horizontal)">
                                      <p:cBhvr>
                                        <p:cTn id="7" dur="500"/>
                                        <p:tgtEl>
                                          <p:spTgt spid="4126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47D66B52-B1ED-B3E0-4D08-4D945620BC0D}"/>
              </a:ext>
            </a:extLst>
          </p:cNvPr>
          <p:cNvSpPr>
            <a:spLocks noGrp="1" noChangeArrowheads="1"/>
          </p:cNvSpPr>
          <p:nvPr>
            <p:ph type="title"/>
          </p:nvPr>
        </p:nvSpPr>
        <p:spPr>
          <a:xfrm>
            <a:off x="857250" y="136525"/>
            <a:ext cx="4198938" cy="425450"/>
          </a:xfrm>
        </p:spPr>
        <p:txBody>
          <a:bodyPr/>
          <a:lstStyle/>
          <a:p>
            <a:r>
              <a:rPr lang="zh-CN" altLang="en-US">
                <a:ea typeface="宋体" panose="02010600030101010101" pitchFamily="2" charset="-122"/>
              </a:rPr>
              <a:t>如何计算</a:t>
            </a:r>
            <a:r>
              <a:rPr lang="en-US" altLang="zh-CN">
                <a:ea typeface="宋体" panose="02010600030101010101" pitchFamily="2" charset="-122"/>
              </a:rPr>
              <a:t>CPI?</a:t>
            </a:r>
          </a:p>
        </p:txBody>
      </p:sp>
      <p:sp>
        <p:nvSpPr>
          <p:cNvPr id="37890" name="Rectangle 4">
            <a:extLst>
              <a:ext uri="{FF2B5EF4-FFF2-40B4-BE49-F238E27FC236}">
                <a16:creationId xmlns:a16="http://schemas.microsoft.com/office/drawing/2014/main" id="{1422F607-D438-FA21-E32F-B7AE8F0D3EAF}"/>
              </a:ext>
            </a:extLst>
          </p:cNvPr>
          <p:cNvSpPr>
            <a:spLocks noChangeArrowheads="1"/>
          </p:cNvSpPr>
          <p:nvPr/>
        </p:nvSpPr>
        <p:spPr bwMode="auto">
          <a:xfrm>
            <a:off x="195263" y="968375"/>
            <a:ext cx="85756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lnSpc>
                <a:spcPct val="115000"/>
              </a:lnSpc>
              <a:spcBef>
                <a:spcPct val="30000"/>
              </a:spcBef>
            </a:pPr>
            <a:r>
              <a:rPr lang="zh-CN" altLang="en-US" sz="2000">
                <a:solidFill>
                  <a:srgbClr val="008000"/>
                </a:solidFill>
                <a:latin typeface="黑体" panose="02010609060101010101" pitchFamily="49" charset="-122"/>
                <a:ea typeface="黑体" panose="02010609060101010101" pitchFamily="49" charset="-122"/>
              </a:rPr>
              <a:t>对于某一条特定的指令而言，</a:t>
            </a:r>
            <a:r>
              <a:rPr lang="zh-CN" altLang="en-US" sz="2000">
                <a:solidFill>
                  <a:srgbClr val="008000"/>
                </a:solidFill>
                <a:ea typeface="黑体" panose="02010609060101010101" pitchFamily="49" charset="-122"/>
              </a:rPr>
              <a:t>其</a:t>
            </a:r>
            <a:r>
              <a:rPr lang="en-US" altLang="zh-CN" sz="2000">
                <a:solidFill>
                  <a:srgbClr val="008000"/>
                </a:solidFill>
                <a:ea typeface="黑体" panose="02010609060101010101" pitchFamily="49" charset="-122"/>
              </a:rPr>
              <a:t>CPI</a:t>
            </a:r>
            <a:r>
              <a:rPr lang="zh-CN" altLang="en-US" sz="2000">
                <a:solidFill>
                  <a:srgbClr val="008000"/>
                </a:solidFill>
                <a:ea typeface="黑体" panose="02010609060101010101" pitchFamily="49" charset="-122"/>
              </a:rPr>
              <a:t>是一个确定的值。但是，对于某一个程序或一台机器而言，其</a:t>
            </a:r>
            <a:r>
              <a:rPr lang="en-US" altLang="zh-CN" sz="2000">
                <a:solidFill>
                  <a:srgbClr val="008000"/>
                </a:solidFill>
                <a:ea typeface="黑体" panose="02010609060101010101" pitchFamily="49" charset="-122"/>
              </a:rPr>
              <a:t>CPI</a:t>
            </a:r>
            <a:r>
              <a:rPr lang="zh-CN" altLang="en-US" sz="2000">
                <a:solidFill>
                  <a:srgbClr val="008000"/>
                </a:solidFill>
                <a:ea typeface="黑体" panose="02010609060101010101" pitchFamily="49" charset="-122"/>
              </a:rPr>
              <a:t>是一个平均值，表示该程序或该机器指令集中每条指令执行时平均需要多少时钟周期</a:t>
            </a:r>
            <a:r>
              <a:rPr lang="zh-CN" altLang="en-US" sz="2000">
                <a:solidFill>
                  <a:srgbClr val="008000"/>
                </a:solidFill>
                <a:latin typeface="黑体" panose="02010609060101010101" pitchFamily="49" charset="-122"/>
                <a:ea typeface="黑体" panose="02010609060101010101" pitchFamily="49" charset="-122"/>
              </a:rPr>
              <a:t>。</a:t>
            </a:r>
          </a:p>
        </p:txBody>
      </p:sp>
      <p:sp>
        <p:nvSpPr>
          <p:cNvPr id="37891" name="AutoShape 16">
            <a:extLst>
              <a:ext uri="{FF2B5EF4-FFF2-40B4-BE49-F238E27FC236}">
                <a16:creationId xmlns:a16="http://schemas.microsoft.com/office/drawing/2014/main" id="{01FEFB20-8FA3-390B-E86B-465886B84B02}"/>
              </a:ext>
            </a:extLst>
          </p:cNvPr>
          <p:cNvSpPr>
            <a:spLocks noChangeAspect="1" noChangeArrowheads="1" noTextEdit="1"/>
          </p:cNvSpPr>
          <p:nvPr/>
        </p:nvSpPr>
        <p:spPr bwMode="auto">
          <a:xfrm>
            <a:off x="4814888" y="4406900"/>
            <a:ext cx="31051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ea typeface="宋体" panose="02010600030101010101" pitchFamily="2" charset="-122"/>
            </a:endParaRPr>
          </a:p>
        </p:txBody>
      </p:sp>
      <p:sp>
        <p:nvSpPr>
          <p:cNvPr id="37892" name="Rectangle 18">
            <a:extLst>
              <a:ext uri="{FF2B5EF4-FFF2-40B4-BE49-F238E27FC236}">
                <a16:creationId xmlns:a16="http://schemas.microsoft.com/office/drawing/2014/main" id="{1EBBCEE2-3BE2-B293-F456-4C52723181B5}"/>
              </a:ext>
            </a:extLst>
          </p:cNvPr>
          <p:cNvSpPr>
            <a:spLocks noChangeArrowheads="1"/>
          </p:cNvSpPr>
          <p:nvPr/>
        </p:nvSpPr>
        <p:spPr bwMode="auto">
          <a:xfrm>
            <a:off x="6602413" y="4541838"/>
            <a:ext cx="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endParaRPr lang="zh-CN" altLang="en-US" sz="1400">
              <a:latin typeface="Times New Roman" panose="02020603050405020304" pitchFamily="18" charset="0"/>
              <a:ea typeface="宋体" panose="02010600030101010101" pitchFamily="2" charset="-122"/>
            </a:endParaRPr>
          </a:p>
        </p:txBody>
      </p:sp>
      <p:grpSp>
        <p:nvGrpSpPr>
          <p:cNvPr id="2" name="Group 94">
            <a:extLst>
              <a:ext uri="{FF2B5EF4-FFF2-40B4-BE49-F238E27FC236}">
                <a16:creationId xmlns:a16="http://schemas.microsoft.com/office/drawing/2014/main" id="{7C52B835-CB7B-0584-ACEE-20785040713A}"/>
              </a:ext>
            </a:extLst>
          </p:cNvPr>
          <p:cNvGrpSpPr>
            <a:grpSpLocks/>
          </p:cNvGrpSpPr>
          <p:nvPr/>
        </p:nvGrpSpPr>
        <p:grpSpPr bwMode="auto">
          <a:xfrm>
            <a:off x="276225" y="3554413"/>
            <a:ext cx="8213725" cy="1090612"/>
            <a:chOff x="198" y="3341"/>
            <a:chExt cx="5174" cy="687"/>
          </a:xfrm>
        </p:grpSpPr>
        <p:sp>
          <p:nvSpPr>
            <p:cNvPr id="37894" name="Rectangle 7">
              <a:extLst>
                <a:ext uri="{FF2B5EF4-FFF2-40B4-BE49-F238E27FC236}">
                  <a16:creationId xmlns:a16="http://schemas.microsoft.com/office/drawing/2014/main" id="{9D72430F-628C-E9DD-471C-9BD765094580}"/>
                </a:ext>
              </a:extLst>
            </p:cNvPr>
            <p:cNvSpPr>
              <a:spLocks noChangeArrowheads="1"/>
            </p:cNvSpPr>
            <p:nvPr/>
          </p:nvSpPr>
          <p:spPr bwMode="auto">
            <a:xfrm>
              <a:off x="198" y="3341"/>
              <a:ext cx="517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85000"/>
                </a:lnSpc>
              </a:pPr>
              <a:r>
                <a:rPr lang="zh-CN" altLang="en-US" sz="2000">
                  <a:solidFill>
                    <a:schemeClr val="accent2"/>
                  </a:solidFill>
                  <a:ea typeface="黑体" panose="02010609060101010101" pitchFamily="49" charset="-122"/>
                </a:rPr>
                <a:t>假定</a:t>
              </a:r>
              <a:r>
                <a:rPr lang="en-US" altLang="zh-CN" sz="2000" i="1">
                  <a:solidFill>
                    <a:schemeClr val="accent2"/>
                  </a:solidFill>
                  <a:ea typeface="黑体" panose="02010609060101010101" pitchFamily="49" charset="-122"/>
                </a:rPr>
                <a:t>CPI</a:t>
              </a:r>
              <a:r>
                <a:rPr lang="en-US" altLang="zh-CN" sz="1400" i="1">
                  <a:solidFill>
                    <a:schemeClr val="accent2"/>
                  </a:solidFill>
                  <a:latin typeface="Times New Roman" panose="02020603050405020304" pitchFamily="18" charset="0"/>
                  <a:ea typeface="黑体" panose="02010609060101010101" pitchFamily="49" charset="-122"/>
                </a:rPr>
                <a:t>i</a:t>
              </a:r>
              <a:r>
                <a:rPr lang="zh-CN" altLang="en-US" sz="2000">
                  <a:solidFill>
                    <a:schemeClr val="accent2"/>
                  </a:solidFill>
                  <a:ea typeface="黑体" panose="02010609060101010101" pitchFamily="49" charset="-122"/>
                </a:rPr>
                <a:t>、</a:t>
              </a:r>
              <a:r>
                <a:rPr lang="en-US" altLang="zh-CN" sz="2000" i="1">
                  <a:solidFill>
                    <a:schemeClr val="accent2"/>
                  </a:solidFill>
                  <a:ea typeface="黑体" panose="02010609060101010101" pitchFamily="49" charset="-122"/>
                </a:rPr>
                <a:t>F</a:t>
              </a:r>
              <a:r>
                <a:rPr lang="en-US" altLang="zh-CN" sz="1400" i="1">
                  <a:solidFill>
                    <a:schemeClr val="accent2"/>
                  </a:solidFill>
                  <a:latin typeface="Times New Roman" panose="02020603050405020304" pitchFamily="18" charset="0"/>
                  <a:ea typeface="黑体" panose="02010609060101010101" pitchFamily="49" charset="-122"/>
                </a:rPr>
                <a:t>i</a:t>
              </a:r>
              <a:r>
                <a:rPr lang="zh-CN" altLang="en-US" sz="2000">
                  <a:solidFill>
                    <a:schemeClr val="accent2"/>
                  </a:solidFill>
                  <a:ea typeface="黑体" panose="02010609060101010101" pitchFamily="49" charset="-122"/>
                </a:rPr>
                <a:t>是各指令</a:t>
              </a:r>
              <a:r>
                <a:rPr lang="en-US" altLang="zh-CN" sz="2000">
                  <a:solidFill>
                    <a:schemeClr val="accent2"/>
                  </a:solidFill>
                  <a:ea typeface="黑体" panose="02010609060101010101" pitchFamily="49" charset="-122"/>
                </a:rPr>
                <a:t>CPI</a:t>
              </a:r>
              <a:r>
                <a:rPr lang="zh-CN" altLang="en-US" sz="2000">
                  <a:solidFill>
                    <a:schemeClr val="accent2"/>
                  </a:solidFill>
                  <a:ea typeface="黑体" panose="02010609060101010101" pitchFamily="49" charset="-122"/>
                </a:rPr>
                <a:t>和在程序中的出现频率，则程序综合</a:t>
              </a:r>
              <a:r>
                <a:rPr lang="en-US" altLang="zh-CN" sz="2000">
                  <a:solidFill>
                    <a:schemeClr val="accent2"/>
                  </a:solidFill>
                  <a:ea typeface="黑体" panose="02010609060101010101" pitchFamily="49" charset="-122"/>
                </a:rPr>
                <a:t>CPI</a:t>
              </a:r>
              <a:r>
                <a:rPr lang="zh-CN" altLang="en-US" sz="2000">
                  <a:solidFill>
                    <a:schemeClr val="accent2"/>
                  </a:solidFill>
                  <a:ea typeface="黑体" panose="02010609060101010101" pitchFamily="49" charset="-122"/>
                </a:rPr>
                <a:t>为</a:t>
              </a:r>
              <a:r>
                <a:rPr lang="en-US" altLang="zh-CN" sz="2000">
                  <a:solidFill>
                    <a:schemeClr val="accent2"/>
                  </a:solidFill>
                  <a:ea typeface="黑体" panose="02010609060101010101" pitchFamily="49" charset="-122"/>
                </a:rPr>
                <a:t>:</a:t>
              </a:r>
            </a:p>
          </p:txBody>
        </p:sp>
        <p:grpSp>
          <p:nvGrpSpPr>
            <p:cNvPr id="37895" name="Group 75">
              <a:extLst>
                <a:ext uri="{FF2B5EF4-FFF2-40B4-BE49-F238E27FC236}">
                  <a16:creationId xmlns:a16="http://schemas.microsoft.com/office/drawing/2014/main" id="{D1BDC593-7112-2378-10D0-1ECC8E7ED457}"/>
                </a:ext>
              </a:extLst>
            </p:cNvPr>
            <p:cNvGrpSpPr>
              <a:grpSpLocks/>
            </p:cNvGrpSpPr>
            <p:nvPr/>
          </p:nvGrpSpPr>
          <p:grpSpPr bwMode="auto">
            <a:xfrm>
              <a:off x="557" y="3505"/>
              <a:ext cx="4254" cy="523"/>
              <a:chOff x="768" y="2853"/>
              <a:chExt cx="4254" cy="523"/>
            </a:xfrm>
          </p:grpSpPr>
          <p:sp>
            <p:nvSpPr>
              <p:cNvPr id="37896" name="Rectangle 6">
                <a:extLst>
                  <a:ext uri="{FF2B5EF4-FFF2-40B4-BE49-F238E27FC236}">
                    <a16:creationId xmlns:a16="http://schemas.microsoft.com/office/drawing/2014/main" id="{05E47827-B8C4-B331-A7CA-FD4927C63818}"/>
                  </a:ext>
                </a:extLst>
              </p:cNvPr>
              <p:cNvSpPr>
                <a:spLocks noChangeArrowheads="1"/>
              </p:cNvSpPr>
              <p:nvPr/>
            </p:nvSpPr>
            <p:spPr bwMode="auto">
              <a:xfrm>
                <a:off x="768" y="2943"/>
                <a:ext cx="64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en-US" altLang="zh-CN" sz="2000">
                    <a:ea typeface="宋体" panose="02010600030101010101" pitchFamily="2" charset="-122"/>
                  </a:rPr>
                  <a:t>CPI  =</a:t>
                </a:r>
                <a:r>
                  <a:rPr lang="en-US" altLang="zh-CN" sz="1800">
                    <a:ea typeface="宋体" panose="02010600030101010101" pitchFamily="2" charset="-122"/>
                  </a:rPr>
                  <a:t> </a:t>
                </a:r>
                <a:r>
                  <a:rPr lang="en-US" altLang="zh-CN" sz="3600">
                    <a:ea typeface="宋体" panose="02010600030101010101" pitchFamily="2" charset="-122"/>
                  </a:rPr>
                  <a:t> </a:t>
                </a:r>
                <a:endParaRPr lang="en-US" altLang="zh-CN" sz="1800">
                  <a:ea typeface="宋体" panose="02010600030101010101" pitchFamily="2" charset="-122"/>
                </a:endParaRPr>
              </a:p>
            </p:txBody>
          </p:sp>
          <p:sp>
            <p:nvSpPr>
              <p:cNvPr id="37897" name="Rectangle 11">
                <a:extLst>
                  <a:ext uri="{FF2B5EF4-FFF2-40B4-BE49-F238E27FC236}">
                    <a16:creationId xmlns:a16="http://schemas.microsoft.com/office/drawing/2014/main" id="{80ACF78A-5DD0-5E48-C933-350FFCEEC964}"/>
                  </a:ext>
                </a:extLst>
              </p:cNvPr>
              <p:cNvSpPr>
                <a:spLocks noChangeArrowheads="1"/>
              </p:cNvSpPr>
              <p:nvPr/>
            </p:nvSpPr>
            <p:spPr bwMode="auto">
              <a:xfrm>
                <a:off x="2622" y="2901"/>
                <a:ext cx="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p>
                <a:pPr eaLnBrk="0" hangingPunct="0">
                  <a:lnSpc>
                    <a:spcPct val="85000"/>
                  </a:lnSpc>
                </a:pPr>
                <a:r>
                  <a:rPr lang="en-US" altLang="zh-CN" sz="1800">
                    <a:ea typeface="宋体" panose="02010600030101010101" pitchFamily="2" charset="-122"/>
                  </a:rPr>
                  <a:t>where</a:t>
                </a:r>
                <a:r>
                  <a:rPr lang="en-US" altLang="zh-CN" sz="3600">
                    <a:ea typeface="宋体" panose="02010600030101010101" pitchFamily="2" charset="-122"/>
                  </a:rPr>
                  <a:t> </a:t>
                </a:r>
                <a:endParaRPr lang="en-US" altLang="zh-CN" sz="1800">
                  <a:ea typeface="宋体" panose="02010600030101010101" pitchFamily="2" charset="-122"/>
                </a:endParaRPr>
              </a:p>
            </p:txBody>
          </p:sp>
          <p:grpSp>
            <p:nvGrpSpPr>
              <p:cNvPr id="37898" name="Group 61">
                <a:extLst>
                  <a:ext uri="{FF2B5EF4-FFF2-40B4-BE49-F238E27FC236}">
                    <a16:creationId xmlns:a16="http://schemas.microsoft.com/office/drawing/2014/main" id="{57D83D8D-6904-7586-0530-55A25153E2DF}"/>
                  </a:ext>
                </a:extLst>
              </p:cNvPr>
              <p:cNvGrpSpPr>
                <a:grpSpLocks/>
              </p:cNvGrpSpPr>
              <p:nvPr/>
            </p:nvGrpSpPr>
            <p:grpSpPr bwMode="auto">
              <a:xfrm>
                <a:off x="1351" y="2938"/>
                <a:ext cx="989" cy="411"/>
                <a:chOff x="1747" y="2782"/>
                <a:chExt cx="989" cy="411"/>
              </a:xfrm>
            </p:grpSpPr>
            <p:sp>
              <p:nvSpPr>
                <p:cNvPr id="37899" name="Rectangle 48">
                  <a:extLst>
                    <a:ext uri="{FF2B5EF4-FFF2-40B4-BE49-F238E27FC236}">
                      <a16:creationId xmlns:a16="http://schemas.microsoft.com/office/drawing/2014/main" id="{67C09477-1B2A-D2CF-3E3A-1F0F13C1F5F2}"/>
                    </a:ext>
                  </a:extLst>
                </p:cNvPr>
                <p:cNvSpPr>
                  <a:spLocks noChangeArrowheads="1"/>
                </p:cNvSpPr>
                <p:nvPr/>
              </p:nvSpPr>
              <p:spPr bwMode="auto">
                <a:xfrm>
                  <a:off x="1956" y="2813"/>
                  <a:ext cx="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endParaRPr lang="zh-CN" altLang="en-US" sz="1400">
                    <a:latin typeface="Times New Roman" panose="02020603050405020304" pitchFamily="18" charset="0"/>
                    <a:ea typeface="宋体" panose="02010600030101010101" pitchFamily="2" charset="-122"/>
                  </a:endParaRPr>
                </a:p>
              </p:txBody>
            </p:sp>
            <p:sp>
              <p:nvSpPr>
                <p:cNvPr id="37900" name="Rectangle 49">
                  <a:extLst>
                    <a:ext uri="{FF2B5EF4-FFF2-40B4-BE49-F238E27FC236}">
                      <a16:creationId xmlns:a16="http://schemas.microsoft.com/office/drawing/2014/main" id="{457910D2-3353-F09C-BE86-A7ACB800BF45}"/>
                    </a:ext>
                  </a:extLst>
                </p:cNvPr>
                <p:cNvSpPr>
                  <a:spLocks noChangeArrowheads="1"/>
                </p:cNvSpPr>
                <p:nvPr/>
              </p:nvSpPr>
              <p:spPr bwMode="auto">
                <a:xfrm>
                  <a:off x="1825" y="3059"/>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a:latin typeface="Times New Roman" panose="02020603050405020304" pitchFamily="18" charset="0"/>
                      <a:ea typeface="宋体" panose="02010600030101010101" pitchFamily="2" charset="-122"/>
                    </a:rPr>
                    <a:t>=</a:t>
                  </a:r>
                </a:p>
              </p:txBody>
            </p:sp>
            <p:sp>
              <p:nvSpPr>
                <p:cNvPr id="37901" name="Rectangle 50">
                  <a:extLst>
                    <a:ext uri="{FF2B5EF4-FFF2-40B4-BE49-F238E27FC236}">
                      <a16:creationId xmlns:a16="http://schemas.microsoft.com/office/drawing/2014/main" id="{CBF74F6D-A0C6-9200-59AA-8E1C5D556D4B}"/>
                    </a:ext>
                  </a:extLst>
                </p:cNvPr>
                <p:cNvSpPr>
                  <a:spLocks noChangeArrowheads="1"/>
                </p:cNvSpPr>
                <p:nvPr/>
              </p:nvSpPr>
              <p:spPr bwMode="auto">
                <a:xfrm>
                  <a:off x="2446" y="2866"/>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latin typeface="Tahoma" panose="020B0604030504040204" pitchFamily="34" charset="0"/>
                      <a:ea typeface="宋体" panose="02010600030101010101" pitchFamily="2" charset="-122"/>
                    </a:rPr>
                    <a:t>x</a:t>
                  </a:r>
                </a:p>
              </p:txBody>
            </p:sp>
            <p:sp>
              <p:nvSpPr>
                <p:cNvPr id="37902" name="Rectangle 51">
                  <a:extLst>
                    <a:ext uri="{FF2B5EF4-FFF2-40B4-BE49-F238E27FC236}">
                      <a16:creationId xmlns:a16="http://schemas.microsoft.com/office/drawing/2014/main" id="{299C9776-5DA1-C28B-E8D0-59A07E61A980}"/>
                    </a:ext>
                  </a:extLst>
                </p:cNvPr>
                <p:cNvSpPr>
                  <a:spLocks noChangeArrowheads="1"/>
                </p:cNvSpPr>
                <p:nvPr/>
              </p:nvSpPr>
              <p:spPr bwMode="auto">
                <a:xfrm>
                  <a:off x="1747" y="2866"/>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400">
                      <a:solidFill>
                        <a:srgbClr val="000000"/>
                      </a:solidFill>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p:txBody>
            </p:sp>
            <p:sp>
              <p:nvSpPr>
                <p:cNvPr id="37903" name="Rectangle 52">
                  <a:extLst>
                    <a:ext uri="{FF2B5EF4-FFF2-40B4-BE49-F238E27FC236}">
                      <a16:creationId xmlns:a16="http://schemas.microsoft.com/office/drawing/2014/main" id="{D5D88319-DE09-91CE-B2DC-25748FAF5730}"/>
                    </a:ext>
                  </a:extLst>
                </p:cNvPr>
                <p:cNvSpPr>
                  <a:spLocks noChangeArrowheads="1"/>
                </p:cNvSpPr>
                <p:nvPr/>
              </p:nvSpPr>
              <p:spPr bwMode="auto">
                <a:xfrm>
                  <a:off x="1833" y="2782"/>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n</a:t>
                  </a:r>
                  <a:endParaRPr lang="en-US" altLang="zh-CN" sz="1400">
                    <a:latin typeface="Times New Roman" panose="02020603050405020304" pitchFamily="18" charset="0"/>
                    <a:ea typeface="宋体" panose="02010600030101010101" pitchFamily="2" charset="-122"/>
                  </a:endParaRPr>
                </a:p>
              </p:txBody>
            </p:sp>
            <p:sp>
              <p:nvSpPr>
                <p:cNvPr id="37904" name="Rectangle 53">
                  <a:extLst>
                    <a:ext uri="{FF2B5EF4-FFF2-40B4-BE49-F238E27FC236}">
                      <a16:creationId xmlns:a16="http://schemas.microsoft.com/office/drawing/2014/main" id="{4ADB0780-F84C-93E4-E710-8F36F28F89D6}"/>
                    </a:ext>
                  </a:extLst>
                </p:cNvPr>
                <p:cNvSpPr>
                  <a:spLocks noChangeArrowheads="1"/>
                </p:cNvSpPr>
                <p:nvPr/>
              </p:nvSpPr>
              <p:spPr bwMode="auto">
                <a:xfrm>
                  <a:off x="1776" y="3055"/>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i</a:t>
                  </a:r>
                  <a:endParaRPr lang="en-US" altLang="zh-CN" sz="1400">
                    <a:latin typeface="Times New Roman" panose="02020603050405020304" pitchFamily="18" charset="0"/>
                    <a:ea typeface="宋体" panose="02010600030101010101" pitchFamily="2" charset="-122"/>
                  </a:endParaRPr>
                </a:p>
              </p:txBody>
            </p:sp>
            <p:sp>
              <p:nvSpPr>
                <p:cNvPr id="37905" name="Rectangle 54">
                  <a:extLst>
                    <a:ext uri="{FF2B5EF4-FFF2-40B4-BE49-F238E27FC236}">
                      <a16:creationId xmlns:a16="http://schemas.microsoft.com/office/drawing/2014/main" id="{EFB91CCD-A26F-2FD3-2CD9-AFBEF5145941}"/>
                    </a:ext>
                  </a:extLst>
                </p:cNvPr>
                <p:cNvSpPr>
                  <a:spLocks noChangeArrowheads="1"/>
                </p:cNvSpPr>
                <p:nvPr/>
              </p:nvSpPr>
              <p:spPr bwMode="auto">
                <a:xfrm>
                  <a:off x="2705" y="2979"/>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i</a:t>
                  </a:r>
                  <a:endParaRPr lang="en-US" altLang="zh-CN" sz="1400">
                    <a:latin typeface="Times New Roman" panose="02020603050405020304" pitchFamily="18" charset="0"/>
                    <a:ea typeface="宋体" panose="02010600030101010101" pitchFamily="2" charset="-122"/>
                  </a:endParaRPr>
                </a:p>
              </p:txBody>
            </p:sp>
            <p:sp>
              <p:nvSpPr>
                <p:cNvPr id="37906" name="Rectangle 55">
                  <a:extLst>
                    <a:ext uri="{FF2B5EF4-FFF2-40B4-BE49-F238E27FC236}">
                      <a16:creationId xmlns:a16="http://schemas.microsoft.com/office/drawing/2014/main" id="{60060880-D009-04E9-B925-6D765186B373}"/>
                    </a:ext>
                  </a:extLst>
                </p:cNvPr>
                <p:cNvSpPr>
                  <a:spLocks noChangeArrowheads="1"/>
                </p:cNvSpPr>
                <p:nvPr/>
              </p:nvSpPr>
              <p:spPr bwMode="auto">
                <a:xfrm>
                  <a:off x="2356" y="2979"/>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i</a:t>
                  </a:r>
                  <a:endParaRPr lang="en-US" altLang="zh-CN" sz="1400">
                    <a:latin typeface="Times New Roman" panose="02020603050405020304" pitchFamily="18" charset="0"/>
                    <a:ea typeface="宋体" panose="02010600030101010101" pitchFamily="2" charset="-122"/>
                  </a:endParaRPr>
                </a:p>
              </p:txBody>
            </p:sp>
            <p:sp>
              <p:nvSpPr>
                <p:cNvPr id="37907" name="Rectangle 56">
                  <a:extLst>
                    <a:ext uri="{FF2B5EF4-FFF2-40B4-BE49-F238E27FC236}">
                      <a16:creationId xmlns:a16="http://schemas.microsoft.com/office/drawing/2014/main" id="{4CC65CAA-EC02-25BD-3FC2-709B4EF43E40}"/>
                    </a:ext>
                  </a:extLst>
                </p:cNvPr>
                <p:cNvSpPr>
                  <a:spLocks noChangeArrowheads="1"/>
                </p:cNvSpPr>
                <p:nvPr/>
              </p:nvSpPr>
              <p:spPr bwMode="auto">
                <a:xfrm>
                  <a:off x="2591" y="2860"/>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000" i="1">
                      <a:latin typeface="Times New Roman" panose="02020603050405020304" pitchFamily="18" charset="0"/>
                      <a:ea typeface="宋体" panose="02010600030101010101" pitchFamily="2" charset="-122"/>
                    </a:rPr>
                    <a:t>F</a:t>
                  </a:r>
                </a:p>
              </p:txBody>
            </p:sp>
            <p:sp>
              <p:nvSpPr>
                <p:cNvPr id="37908" name="Rectangle 57">
                  <a:extLst>
                    <a:ext uri="{FF2B5EF4-FFF2-40B4-BE49-F238E27FC236}">
                      <a16:creationId xmlns:a16="http://schemas.microsoft.com/office/drawing/2014/main" id="{90F6E1B5-B3E6-C6C8-8211-25A83AA947D1}"/>
                    </a:ext>
                  </a:extLst>
                </p:cNvPr>
                <p:cNvSpPr>
                  <a:spLocks noChangeArrowheads="1"/>
                </p:cNvSpPr>
                <p:nvPr/>
              </p:nvSpPr>
              <p:spPr bwMode="auto">
                <a:xfrm>
                  <a:off x="2041" y="2860"/>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000" i="1">
                      <a:solidFill>
                        <a:srgbClr val="000000"/>
                      </a:solidFill>
                      <a:latin typeface="Times New Roman" panose="02020603050405020304" pitchFamily="18" charset="0"/>
                      <a:ea typeface="宋体" panose="02010600030101010101" pitchFamily="2" charset="-122"/>
                    </a:rPr>
                    <a:t>CPI</a:t>
                  </a:r>
                  <a:endParaRPr lang="en-US" altLang="zh-CN" sz="2000">
                    <a:latin typeface="Times New Roman" panose="02020603050405020304" pitchFamily="18" charset="0"/>
                    <a:ea typeface="宋体" panose="02010600030101010101" pitchFamily="2" charset="-122"/>
                  </a:endParaRPr>
                </a:p>
              </p:txBody>
            </p:sp>
            <p:sp>
              <p:nvSpPr>
                <p:cNvPr id="37909" name="Rectangle 59">
                  <a:extLst>
                    <a:ext uri="{FF2B5EF4-FFF2-40B4-BE49-F238E27FC236}">
                      <a16:creationId xmlns:a16="http://schemas.microsoft.com/office/drawing/2014/main" id="{CB447010-D3F9-EF8A-A22D-C199D4CEC7C8}"/>
                    </a:ext>
                  </a:extLst>
                </p:cNvPr>
                <p:cNvSpPr>
                  <a:spLocks noChangeArrowheads="1"/>
                </p:cNvSpPr>
                <p:nvPr/>
              </p:nvSpPr>
              <p:spPr bwMode="auto">
                <a:xfrm>
                  <a:off x="1920" y="3055"/>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a:solidFill>
                        <a:srgbClr val="000000"/>
                      </a:solidFill>
                      <a:latin typeface="Times New Roman" panose="02020603050405020304" pitchFamily="18" charset="0"/>
                      <a:ea typeface="宋体" panose="02010600030101010101" pitchFamily="2" charset="-122"/>
                    </a:rPr>
                    <a:t>1</a:t>
                  </a:r>
                  <a:endParaRPr lang="en-US" altLang="zh-CN" sz="1400">
                    <a:latin typeface="Times New Roman" panose="02020603050405020304" pitchFamily="18" charset="0"/>
                    <a:ea typeface="宋体" panose="02010600030101010101" pitchFamily="2" charset="-122"/>
                  </a:endParaRPr>
                </a:p>
              </p:txBody>
            </p:sp>
          </p:grpSp>
          <p:sp>
            <p:nvSpPr>
              <p:cNvPr id="37910" name="AutoShape 62">
                <a:extLst>
                  <a:ext uri="{FF2B5EF4-FFF2-40B4-BE49-F238E27FC236}">
                    <a16:creationId xmlns:a16="http://schemas.microsoft.com/office/drawing/2014/main" id="{805C33F2-C5B6-775A-2776-B55E55BA0B2B}"/>
                  </a:ext>
                </a:extLst>
              </p:cNvPr>
              <p:cNvSpPr>
                <a:spLocks noChangeAspect="1" noChangeArrowheads="1" noTextEdit="1"/>
              </p:cNvSpPr>
              <p:nvPr/>
            </p:nvSpPr>
            <p:spPr bwMode="auto">
              <a:xfrm>
                <a:off x="3102" y="2853"/>
                <a:ext cx="192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ea typeface="宋体" panose="02010600030101010101" pitchFamily="2" charset="-122"/>
                </a:endParaRPr>
              </a:p>
            </p:txBody>
          </p:sp>
          <p:sp>
            <p:nvSpPr>
              <p:cNvPr id="37911" name="Line 64">
                <a:extLst>
                  <a:ext uri="{FF2B5EF4-FFF2-40B4-BE49-F238E27FC236}">
                    <a16:creationId xmlns:a16="http://schemas.microsoft.com/office/drawing/2014/main" id="{5C3E7E53-65B7-5B10-1B3A-2FD8DBA042C3}"/>
                  </a:ext>
                </a:extLst>
              </p:cNvPr>
              <p:cNvSpPr>
                <a:spLocks noChangeShapeType="1"/>
              </p:cNvSpPr>
              <p:nvPr/>
            </p:nvSpPr>
            <p:spPr bwMode="auto">
              <a:xfrm>
                <a:off x="3487" y="3107"/>
                <a:ext cx="149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2" name="Rectangle 65">
                <a:extLst>
                  <a:ext uri="{FF2B5EF4-FFF2-40B4-BE49-F238E27FC236}">
                    <a16:creationId xmlns:a16="http://schemas.microsoft.com/office/drawing/2014/main" id="{2C78D569-398C-22B7-7452-041B91426CB0}"/>
                  </a:ext>
                </a:extLst>
              </p:cNvPr>
              <p:cNvSpPr>
                <a:spLocks noChangeArrowheads="1"/>
              </p:cNvSpPr>
              <p:nvPr/>
            </p:nvSpPr>
            <p:spPr bwMode="auto">
              <a:xfrm>
                <a:off x="4527" y="3134"/>
                <a:ext cx="49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400" i="1">
                    <a:solidFill>
                      <a:srgbClr val="000000"/>
                    </a:solidFill>
                    <a:latin typeface="Times New Roman" panose="02020603050405020304" pitchFamily="18" charset="0"/>
                    <a:ea typeface="宋体" panose="02010600030101010101" pitchFamily="2" charset="-122"/>
                  </a:rPr>
                  <a:t>Count</a:t>
                </a:r>
                <a:endParaRPr lang="en-US" altLang="zh-CN" sz="1400">
                  <a:latin typeface="Times New Roman" panose="02020603050405020304" pitchFamily="18" charset="0"/>
                  <a:ea typeface="宋体" panose="02010600030101010101" pitchFamily="2" charset="-122"/>
                </a:endParaRPr>
              </a:p>
            </p:txBody>
          </p:sp>
          <p:sp>
            <p:nvSpPr>
              <p:cNvPr id="37913" name="Rectangle 66">
                <a:extLst>
                  <a:ext uri="{FF2B5EF4-FFF2-40B4-BE49-F238E27FC236}">
                    <a16:creationId xmlns:a16="http://schemas.microsoft.com/office/drawing/2014/main" id="{DAFFA489-7611-950E-A82E-FE016C34D9A6}"/>
                  </a:ext>
                </a:extLst>
              </p:cNvPr>
              <p:cNvSpPr>
                <a:spLocks noChangeArrowheads="1"/>
              </p:cNvSpPr>
              <p:nvPr/>
            </p:nvSpPr>
            <p:spPr bwMode="auto">
              <a:xfrm>
                <a:off x="4280" y="3134"/>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400" i="1">
                    <a:solidFill>
                      <a:srgbClr val="000000"/>
                    </a:solidFill>
                    <a:latin typeface="Times New Roman" panose="02020603050405020304" pitchFamily="18" charset="0"/>
                    <a:ea typeface="宋体" panose="02010600030101010101" pitchFamily="2" charset="-122"/>
                  </a:rPr>
                  <a:t>n</a:t>
                </a:r>
                <a:endParaRPr lang="en-US" altLang="zh-CN" sz="1400">
                  <a:latin typeface="Times New Roman" panose="02020603050405020304" pitchFamily="18" charset="0"/>
                  <a:ea typeface="宋体" panose="02010600030101010101" pitchFamily="2" charset="-122"/>
                </a:endParaRPr>
              </a:p>
            </p:txBody>
          </p:sp>
          <p:sp>
            <p:nvSpPr>
              <p:cNvPr id="37914" name="Rectangle 67">
                <a:extLst>
                  <a:ext uri="{FF2B5EF4-FFF2-40B4-BE49-F238E27FC236}">
                    <a16:creationId xmlns:a16="http://schemas.microsoft.com/office/drawing/2014/main" id="{E008E89F-E633-349A-FCFF-5BAEE70D31AC}"/>
                  </a:ext>
                </a:extLst>
              </p:cNvPr>
              <p:cNvSpPr>
                <a:spLocks noChangeArrowheads="1"/>
              </p:cNvSpPr>
              <p:nvPr/>
            </p:nvSpPr>
            <p:spPr bwMode="auto">
              <a:xfrm>
                <a:off x="3530" y="3134"/>
                <a:ext cx="77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400" i="1">
                    <a:solidFill>
                      <a:srgbClr val="000000"/>
                    </a:solidFill>
                    <a:latin typeface="Times New Roman" panose="02020603050405020304" pitchFamily="18" charset="0"/>
                    <a:ea typeface="宋体" panose="02010600030101010101" pitchFamily="2" charset="-122"/>
                  </a:rPr>
                  <a:t>Instructio</a:t>
                </a:r>
                <a:endParaRPr lang="en-US" altLang="zh-CN" sz="1400">
                  <a:latin typeface="Times New Roman" panose="02020603050405020304" pitchFamily="18" charset="0"/>
                  <a:ea typeface="宋体" panose="02010600030101010101" pitchFamily="2" charset="-122"/>
                </a:endParaRPr>
              </a:p>
            </p:txBody>
          </p:sp>
          <p:sp>
            <p:nvSpPr>
              <p:cNvPr id="37915" name="Rectangle 68">
                <a:extLst>
                  <a:ext uri="{FF2B5EF4-FFF2-40B4-BE49-F238E27FC236}">
                    <a16:creationId xmlns:a16="http://schemas.microsoft.com/office/drawing/2014/main" id="{83519E42-D834-9EAC-C384-774398E120F1}"/>
                  </a:ext>
                </a:extLst>
              </p:cNvPr>
              <p:cNvSpPr>
                <a:spLocks noChangeArrowheads="1"/>
              </p:cNvSpPr>
              <p:nvPr/>
            </p:nvSpPr>
            <p:spPr bwMode="auto">
              <a:xfrm>
                <a:off x="4183" y="2865"/>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400" i="1">
                    <a:solidFill>
                      <a:srgbClr val="000000"/>
                    </a:solidFill>
                    <a:latin typeface="Times New Roman" panose="02020603050405020304" pitchFamily="18" charset="0"/>
                    <a:ea typeface="宋体" panose="02010600030101010101" pitchFamily="2" charset="-122"/>
                  </a:rPr>
                  <a:t>C</a:t>
                </a:r>
                <a:endParaRPr lang="en-US" altLang="zh-CN" sz="1400">
                  <a:latin typeface="Times New Roman" panose="02020603050405020304" pitchFamily="18" charset="0"/>
                  <a:ea typeface="宋体" panose="02010600030101010101" pitchFamily="2" charset="-122"/>
                </a:endParaRPr>
              </a:p>
            </p:txBody>
          </p:sp>
          <p:sp>
            <p:nvSpPr>
              <p:cNvPr id="37916" name="Rectangle 69">
                <a:extLst>
                  <a:ext uri="{FF2B5EF4-FFF2-40B4-BE49-F238E27FC236}">
                    <a16:creationId xmlns:a16="http://schemas.microsoft.com/office/drawing/2014/main" id="{5BFAD8DB-EE02-C462-59D0-181AEAE012D3}"/>
                  </a:ext>
                </a:extLst>
              </p:cNvPr>
              <p:cNvSpPr>
                <a:spLocks noChangeArrowheads="1"/>
              </p:cNvSpPr>
              <p:nvPr/>
            </p:nvSpPr>
            <p:spPr bwMode="auto">
              <a:xfrm>
                <a:off x="3176" y="2985"/>
                <a:ext cx="11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400" i="1">
                    <a:solidFill>
                      <a:srgbClr val="000000"/>
                    </a:solidFill>
                    <a:latin typeface="Times New Roman" panose="02020603050405020304" pitchFamily="18" charset="0"/>
                    <a:ea typeface="宋体" panose="02010600030101010101" pitchFamily="2" charset="-122"/>
                  </a:rPr>
                  <a:t>F</a:t>
                </a:r>
                <a:endParaRPr lang="en-US" altLang="zh-CN" sz="1400">
                  <a:latin typeface="Times New Roman" panose="02020603050405020304" pitchFamily="18" charset="0"/>
                  <a:ea typeface="宋体" panose="02010600030101010101" pitchFamily="2" charset="-122"/>
                </a:endParaRPr>
              </a:p>
            </p:txBody>
          </p:sp>
          <p:sp>
            <p:nvSpPr>
              <p:cNvPr id="37917" name="Rectangle 70">
                <a:extLst>
                  <a:ext uri="{FF2B5EF4-FFF2-40B4-BE49-F238E27FC236}">
                    <a16:creationId xmlns:a16="http://schemas.microsoft.com/office/drawing/2014/main" id="{34FD6C79-8AE8-C5A3-E4B0-1F2D589E45BD}"/>
                  </a:ext>
                </a:extLst>
              </p:cNvPr>
              <p:cNvSpPr>
                <a:spLocks noChangeArrowheads="1"/>
              </p:cNvSpPr>
              <p:nvPr/>
            </p:nvSpPr>
            <p:spPr bwMode="auto">
              <a:xfrm>
                <a:off x="4294" y="2982"/>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i</a:t>
                </a:r>
                <a:endParaRPr lang="en-US" altLang="zh-CN" sz="1400">
                  <a:latin typeface="Times New Roman" panose="02020603050405020304" pitchFamily="18" charset="0"/>
                  <a:ea typeface="宋体" panose="02010600030101010101" pitchFamily="2" charset="-122"/>
                </a:endParaRPr>
              </a:p>
            </p:txBody>
          </p:sp>
          <p:sp>
            <p:nvSpPr>
              <p:cNvPr id="37918" name="Rectangle 71">
                <a:extLst>
                  <a:ext uri="{FF2B5EF4-FFF2-40B4-BE49-F238E27FC236}">
                    <a16:creationId xmlns:a16="http://schemas.microsoft.com/office/drawing/2014/main" id="{A507534B-C14B-9EE7-6C4C-1D4B84FE41FF}"/>
                  </a:ext>
                </a:extLst>
              </p:cNvPr>
              <p:cNvSpPr>
                <a:spLocks noChangeArrowheads="1"/>
              </p:cNvSpPr>
              <p:nvPr/>
            </p:nvSpPr>
            <p:spPr bwMode="auto">
              <a:xfrm>
                <a:off x="3259" y="3103"/>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i</a:t>
                </a:r>
                <a:endParaRPr lang="en-US" altLang="zh-CN" sz="1400">
                  <a:latin typeface="Times New Roman" panose="02020603050405020304" pitchFamily="18" charset="0"/>
                  <a:ea typeface="宋体" panose="02010600030101010101" pitchFamily="2" charset="-122"/>
                </a:endParaRPr>
              </a:p>
            </p:txBody>
          </p:sp>
          <p:sp>
            <p:nvSpPr>
              <p:cNvPr id="37919" name="Rectangle 72">
                <a:extLst>
                  <a:ext uri="{FF2B5EF4-FFF2-40B4-BE49-F238E27FC236}">
                    <a16:creationId xmlns:a16="http://schemas.microsoft.com/office/drawing/2014/main" id="{28B9BC54-FB44-8820-90A6-1BC1D026BBE9}"/>
                  </a:ext>
                </a:extLst>
              </p:cNvPr>
              <p:cNvSpPr>
                <a:spLocks noChangeArrowheads="1"/>
              </p:cNvSpPr>
              <p:nvPr/>
            </p:nvSpPr>
            <p:spPr bwMode="auto">
              <a:xfrm>
                <a:off x="4413" y="3134"/>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400">
                    <a:solidFill>
                      <a:srgbClr val="000000"/>
                    </a:solidFill>
                    <a:latin typeface="Times New Roman" panose="02020603050405020304" pitchFamily="18" charset="0"/>
                    <a:ea typeface="宋体" panose="02010600030101010101" pitchFamily="2" charset="-122"/>
                  </a:rPr>
                  <a:t>_</a:t>
                </a:r>
                <a:endParaRPr lang="en-US" altLang="zh-CN" sz="1400">
                  <a:latin typeface="Times New Roman" panose="02020603050405020304" pitchFamily="18" charset="0"/>
                  <a:ea typeface="宋体" panose="02010600030101010101" pitchFamily="2" charset="-122"/>
                </a:endParaRPr>
              </a:p>
            </p:txBody>
          </p:sp>
          <p:sp>
            <p:nvSpPr>
              <p:cNvPr id="37920" name="Rectangle 73">
                <a:extLst>
                  <a:ext uri="{FF2B5EF4-FFF2-40B4-BE49-F238E27FC236}">
                    <a16:creationId xmlns:a16="http://schemas.microsoft.com/office/drawing/2014/main" id="{5B578B40-792B-508F-15C5-B4CA81AB26F2}"/>
                  </a:ext>
                </a:extLst>
              </p:cNvPr>
              <p:cNvSpPr>
                <a:spLocks noChangeArrowheads="1"/>
              </p:cNvSpPr>
              <p:nvPr/>
            </p:nvSpPr>
            <p:spPr bwMode="auto">
              <a:xfrm>
                <a:off x="3355" y="3000"/>
                <a:ext cx="1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400">
                    <a:solidFill>
                      <a:srgbClr val="000000"/>
                    </a:solidFill>
                    <a:latin typeface="Symbol" panose="05050102010706020507" pitchFamily="18" charset="2"/>
                    <a:ea typeface="宋体" panose="02010600030101010101" pitchFamily="2" charset="-122"/>
                  </a:rPr>
                  <a:t>=</a:t>
                </a:r>
                <a:endParaRPr lang="en-US" altLang="zh-CN" sz="1400">
                  <a:latin typeface="Times New Roman" panose="02020603050405020304" pitchFamily="18" charset="0"/>
                  <a:ea typeface="宋体" panose="02010600030101010101" pitchFamily="2" charset="-122"/>
                </a:endParaRPr>
              </a:p>
            </p:txBody>
          </p:sp>
        </p:grpSp>
      </p:grpSp>
      <p:grpSp>
        <p:nvGrpSpPr>
          <p:cNvPr id="5" name="Group 92">
            <a:extLst>
              <a:ext uri="{FF2B5EF4-FFF2-40B4-BE49-F238E27FC236}">
                <a16:creationId xmlns:a16="http://schemas.microsoft.com/office/drawing/2014/main" id="{6389B126-46DD-24EE-6A3E-0EC0262CE254}"/>
              </a:ext>
            </a:extLst>
          </p:cNvPr>
          <p:cNvGrpSpPr>
            <a:grpSpLocks/>
          </p:cNvGrpSpPr>
          <p:nvPr/>
        </p:nvGrpSpPr>
        <p:grpSpPr bwMode="auto">
          <a:xfrm>
            <a:off x="312738" y="2325688"/>
            <a:ext cx="8470900" cy="1250950"/>
            <a:chOff x="156" y="665"/>
            <a:chExt cx="5336" cy="788"/>
          </a:xfrm>
        </p:grpSpPr>
        <p:sp>
          <p:nvSpPr>
            <p:cNvPr id="37922" name="Rectangle 8">
              <a:extLst>
                <a:ext uri="{FF2B5EF4-FFF2-40B4-BE49-F238E27FC236}">
                  <a16:creationId xmlns:a16="http://schemas.microsoft.com/office/drawing/2014/main" id="{9A9AFD2A-F2E8-22CB-BBD6-A2C7F64348B8}"/>
                </a:ext>
              </a:extLst>
            </p:cNvPr>
            <p:cNvSpPr>
              <a:spLocks noChangeArrowheads="1"/>
            </p:cNvSpPr>
            <p:nvPr/>
          </p:nvSpPr>
          <p:spPr bwMode="auto">
            <a:xfrm>
              <a:off x="5211" y="995"/>
              <a:ext cx="114"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endParaRPr lang="zh-CN" altLang="en-US" sz="1400">
                <a:ea typeface="宋体" panose="02010600030101010101" pitchFamily="2" charset="-122"/>
              </a:endParaRPr>
            </a:p>
            <a:p>
              <a:pPr eaLnBrk="0" hangingPunct="0"/>
              <a:endParaRPr lang="zh-CN" altLang="en-US" sz="1400">
                <a:ea typeface="宋体" panose="02010600030101010101" pitchFamily="2" charset="-122"/>
              </a:endParaRPr>
            </a:p>
            <a:p>
              <a:pPr eaLnBrk="0" latinLnBrk="1" hangingPunct="0"/>
              <a:endParaRPr lang="zh-CN" altLang="en-US" sz="1400">
                <a:ea typeface="宋体" panose="02010600030101010101" pitchFamily="2" charset="-122"/>
              </a:endParaRPr>
            </a:p>
          </p:txBody>
        </p:sp>
        <p:sp>
          <p:nvSpPr>
            <p:cNvPr id="37923" name="Rectangle 13">
              <a:extLst>
                <a:ext uri="{FF2B5EF4-FFF2-40B4-BE49-F238E27FC236}">
                  <a16:creationId xmlns:a16="http://schemas.microsoft.com/office/drawing/2014/main" id="{BB0ED514-FEC1-1BD4-089B-A32D04FB9C57}"/>
                </a:ext>
              </a:extLst>
            </p:cNvPr>
            <p:cNvSpPr>
              <a:spLocks noChangeArrowheads="1"/>
            </p:cNvSpPr>
            <p:nvPr/>
          </p:nvSpPr>
          <p:spPr bwMode="auto">
            <a:xfrm>
              <a:off x="2879" y="1042"/>
              <a:ext cx="173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85000"/>
                </a:lnSpc>
              </a:pPr>
              <a:r>
                <a:rPr lang="en-US" altLang="zh-CN" sz="2000">
                  <a:ea typeface="宋体" panose="02010600030101010101" pitchFamily="2" charset="-122"/>
                </a:rPr>
                <a:t>CPU</a:t>
              </a:r>
              <a:r>
                <a:rPr lang="zh-CN" altLang="en-US" sz="2000">
                  <a:ea typeface="宋体" panose="02010600030101010101" pitchFamily="2" charset="-122"/>
                </a:rPr>
                <a:t>时间</a:t>
              </a:r>
              <a:r>
                <a:rPr lang="en-US" altLang="zh-CN" sz="2000">
                  <a:ea typeface="宋体" panose="02010600030101010101" pitchFamily="2" charset="-122"/>
                </a:rPr>
                <a:t>=</a:t>
              </a:r>
              <a:r>
                <a:rPr lang="en-US" altLang="zh-CN" sz="1800">
                  <a:ea typeface="宋体" panose="02010600030101010101" pitchFamily="2" charset="-122"/>
                </a:rPr>
                <a:t> </a:t>
              </a:r>
              <a:r>
                <a:rPr lang="zh-CN" altLang="en-US" sz="1800">
                  <a:ea typeface="宋体" panose="02010600030101010101" pitchFamily="2" charset="-122"/>
                </a:rPr>
                <a:t>时钟周期 </a:t>
              </a:r>
              <a:r>
                <a:rPr lang="en-US" altLang="zh-CN">
                  <a:latin typeface="Tahoma" panose="020B0604030504040204" pitchFamily="34" charset="0"/>
                  <a:ea typeface="MS Gothic" panose="020B0609070205080204" pitchFamily="49" charset="-128"/>
                </a:rPr>
                <a:t>x</a:t>
              </a:r>
              <a:endParaRPr lang="zh-CN" altLang="en-US">
                <a:latin typeface="Tahoma" panose="020B0604030504040204" pitchFamily="34" charset="0"/>
                <a:ea typeface="MS Gothic" panose="020B0609070205080204" pitchFamily="49" charset="-128"/>
              </a:endParaRPr>
            </a:p>
          </p:txBody>
        </p:sp>
        <p:sp>
          <p:nvSpPr>
            <p:cNvPr id="37924" name="Rectangle 15">
              <a:extLst>
                <a:ext uri="{FF2B5EF4-FFF2-40B4-BE49-F238E27FC236}">
                  <a16:creationId xmlns:a16="http://schemas.microsoft.com/office/drawing/2014/main" id="{36EF99AC-7BE8-E5CB-53C1-A10287AD12E9}"/>
                </a:ext>
              </a:extLst>
            </p:cNvPr>
            <p:cNvSpPr>
              <a:spLocks noChangeArrowheads="1"/>
            </p:cNvSpPr>
            <p:nvPr/>
          </p:nvSpPr>
          <p:spPr bwMode="auto">
            <a:xfrm>
              <a:off x="156" y="665"/>
              <a:ext cx="533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85000"/>
                </a:lnSpc>
              </a:pPr>
              <a:r>
                <a:rPr lang="zh-CN" altLang="en-US" sz="2000">
                  <a:solidFill>
                    <a:schemeClr val="accent2"/>
                  </a:solidFill>
                  <a:ea typeface="黑体" panose="02010609060101010101" pitchFamily="49" charset="-122"/>
                </a:rPr>
                <a:t>假定</a:t>
              </a:r>
              <a:r>
                <a:rPr lang="en-US" altLang="zh-CN" sz="2000" i="1">
                  <a:solidFill>
                    <a:schemeClr val="accent2"/>
                  </a:solidFill>
                  <a:ea typeface="黑体" panose="02010609060101010101" pitchFamily="49" charset="-122"/>
                </a:rPr>
                <a:t>CPI</a:t>
              </a:r>
              <a:r>
                <a:rPr lang="en-US" altLang="zh-CN" sz="2600" i="1" baseline="-25000">
                  <a:solidFill>
                    <a:schemeClr val="accent2"/>
                  </a:solidFill>
                  <a:ea typeface="黑体" panose="02010609060101010101" pitchFamily="49" charset="-122"/>
                </a:rPr>
                <a:t>i</a:t>
              </a:r>
              <a:r>
                <a:rPr lang="en-US" altLang="zh-CN" sz="2000">
                  <a:solidFill>
                    <a:schemeClr val="accent2"/>
                  </a:solidFill>
                  <a:ea typeface="黑体" panose="02010609060101010101" pitchFamily="49" charset="-122"/>
                </a:rPr>
                <a:t> </a:t>
              </a:r>
              <a:r>
                <a:rPr lang="zh-CN" altLang="en-US" sz="2000">
                  <a:solidFill>
                    <a:schemeClr val="accent2"/>
                  </a:solidFill>
                  <a:ea typeface="黑体" panose="02010609060101010101" pitchFamily="49" charset="-122"/>
                </a:rPr>
                <a:t>和 </a:t>
              </a:r>
              <a:r>
                <a:rPr lang="en-US" altLang="zh-CN" sz="2000" i="1">
                  <a:solidFill>
                    <a:schemeClr val="accent2"/>
                  </a:solidFill>
                  <a:ea typeface="黑体" panose="02010609060101010101" pitchFamily="49" charset="-122"/>
                </a:rPr>
                <a:t>C</a:t>
              </a:r>
              <a:r>
                <a:rPr lang="en-US" altLang="zh-CN" sz="2600" i="1" baseline="-25000">
                  <a:solidFill>
                    <a:schemeClr val="accent2"/>
                  </a:solidFill>
                  <a:ea typeface="黑体" panose="02010609060101010101" pitchFamily="49" charset="-122"/>
                </a:rPr>
                <a:t>i</a:t>
              </a:r>
              <a:r>
                <a:rPr lang="zh-CN" altLang="en-US" sz="2000">
                  <a:solidFill>
                    <a:schemeClr val="accent2"/>
                  </a:solidFill>
                  <a:ea typeface="黑体" panose="02010609060101010101" pitchFamily="49" charset="-122"/>
                </a:rPr>
                <a:t>分别为第</a:t>
              </a:r>
              <a:r>
                <a:rPr lang="en-US" altLang="zh-CN" sz="2000" i="1">
                  <a:solidFill>
                    <a:schemeClr val="accent2"/>
                  </a:solidFill>
                  <a:ea typeface="黑体" panose="02010609060101010101" pitchFamily="49" charset="-122"/>
                </a:rPr>
                <a:t>i</a:t>
              </a:r>
              <a:r>
                <a:rPr lang="zh-CN" altLang="en-US" sz="2000">
                  <a:solidFill>
                    <a:schemeClr val="accent2"/>
                  </a:solidFill>
                  <a:ea typeface="黑体" panose="02010609060101010101" pitchFamily="49" charset="-122"/>
                </a:rPr>
                <a:t>类指令的</a:t>
              </a:r>
              <a:r>
                <a:rPr lang="en-US" altLang="zh-CN" sz="2000">
                  <a:solidFill>
                    <a:schemeClr val="accent2"/>
                  </a:solidFill>
                  <a:ea typeface="黑体" panose="02010609060101010101" pitchFamily="49" charset="-122"/>
                </a:rPr>
                <a:t>CPI</a:t>
              </a:r>
              <a:r>
                <a:rPr lang="zh-CN" altLang="en-US" sz="2000">
                  <a:solidFill>
                    <a:schemeClr val="accent2"/>
                  </a:solidFill>
                  <a:ea typeface="黑体" panose="02010609060101010101" pitchFamily="49" charset="-122"/>
                </a:rPr>
                <a:t>和指令条数，则程序的总时钟数为：</a:t>
              </a:r>
              <a:endParaRPr lang="en-US" altLang="zh-CN" sz="2000">
                <a:solidFill>
                  <a:schemeClr val="accent2"/>
                </a:solidFill>
                <a:ea typeface="黑体" panose="02010609060101010101" pitchFamily="49" charset="-122"/>
              </a:endParaRPr>
            </a:p>
          </p:txBody>
        </p:sp>
        <p:grpSp>
          <p:nvGrpSpPr>
            <p:cNvPr id="37925" name="Group 76">
              <a:extLst>
                <a:ext uri="{FF2B5EF4-FFF2-40B4-BE49-F238E27FC236}">
                  <a16:creationId xmlns:a16="http://schemas.microsoft.com/office/drawing/2014/main" id="{83E48B9F-A344-62A0-DB9B-24971F1D9BAE}"/>
                </a:ext>
              </a:extLst>
            </p:cNvPr>
            <p:cNvGrpSpPr>
              <a:grpSpLocks/>
            </p:cNvGrpSpPr>
            <p:nvPr/>
          </p:nvGrpSpPr>
          <p:grpSpPr bwMode="auto">
            <a:xfrm>
              <a:off x="4394" y="946"/>
              <a:ext cx="989" cy="411"/>
              <a:chOff x="3950" y="2830"/>
              <a:chExt cx="989" cy="411"/>
            </a:xfrm>
          </p:grpSpPr>
          <p:sp>
            <p:nvSpPr>
              <p:cNvPr id="37926" name="Rectangle 19">
                <a:extLst>
                  <a:ext uri="{FF2B5EF4-FFF2-40B4-BE49-F238E27FC236}">
                    <a16:creationId xmlns:a16="http://schemas.microsoft.com/office/drawing/2014/main" id="{4BA41A42-F4B6-3F60-6341-202E1AB301EA}"/>
                  </a:ext>
                </a:extLst>
              </p:cNvPr>
              <p:cNvSpPr>
                <a:spLocks noChangeArrowheads="1"/>
              </p:cNvSpPr>
              <p:nvPr/>
            </p:nvSpPr>
            <p:spPr bwMode="auto">
              <a:xfrm>
                <a:off x="4028" y="3107"/>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a:latin typeface="Times New Roman" panose="02020603050405020304" pitchFamily="18" charset="0"/>
                    <a:ea typeface="宋体" panose="02010600030101010101" pitchFamily="2" charset="-122"/>
                  </a:rPr>
                  <a:t>=</a:t>
                </a:r>
              </a:p>
            </p:txBody>
          </p:sp>
          <p:sp>
            <p:nvSpPr>
              <p:cNvPr id="37927" name="Rectangle 20">
                <a:extLst>
                  <a:ext uri="{FF2B5EF4-FFF2-40B4-BE49-F238E27FC236}">
                    <a16:creationId xmlns:a16="http://schemas.microsoft.com/office/drawing/2014/main" id="{028C4BE5-71CD-6152-7E36-427CD35D314B}"/>
                  </a:ext>
                </a:extLst>
              </p:cNvPr>
              <p:cNvSpPr>
                <a:spLocks noChangeArrowheads="1"/>
              </p:cNvSpPr>
              <p:nvPr/>
            </p:nvSpPr>
            <p:spPr bwMode="auto">
              <a:xfrm>
                <a:off x="4649" y="2914"/>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latin typeface="Tahoma" panose="020B0604030504040204" pitchFamily="34" charset="0"/>
                    <a:ea typeface="宋体" panose="02010600030101010101" pitchFamily="2" charset="-122"/>
                  </a:rPr>
                  <a:t>x</a:t>
                </a:r>
              </a:p>
            </p:txBody>
          </p:sp>
          <p:sp>
            <p:nvSpPr>
              <p:cNvPr id="37928" name="Rectangle 21">
                <a:extLst>
                  <a:ext uri="{FF2B5EF4-FFF2-40B4-BE49-F238E27FC236}">
                    <a16:creationId xmlns:a16="http://schemas.microsoft.com/office/drawing/2014/main" id="{23E71F26-933A-F2C7-9752-ED1DD1F53B90}"/>
                  </a:ext>
                </a:extLst>
              </p:cNvPr>
              <p:cNvSpPr>
                <a:spLocks noChangeArrowheads="1"/>
              </p:cNvSpPr>
              <p:nvPr/>
            </p:nvSpPr>
            <p:spPr bwMode="auto">
              <a:xfrm>
                <a:off x="3950" y="2914"/>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400">
                    <a:solidFill>
                      <a:srgbClr val="000000"/>
                    </a:solidFill>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p:txBody>
          </p:sp>
          <p:sp>
            <p:nvSpPr>
              <p:cNvPr id="37929" name="Rectangle 22">
                <a:extLst>
                  <a:ext uri="{FF2B5EF4-FFF2-40B4-BE49-F238E27FC236}">
                    <a16:creationId xmlns:a16="http://schemas.microsoft.com/office/drawing/2014/main" id="{D0D134B1-92CC-639E-09CF-66930E3F284F}"/>
                  </a:ext>
                </a:extLst>
              </p:cNvPr>
              <p:cNvSpPr>
                <a:spLocks noChangeArrowheads="1"/>
              </p:cNvSpPr>
              <p:nvPr/>
            </p:nvSpPr>
            <p:spPr bwMode="auto">
              <a:xfrm>
                <a:off x="4036" y="2830"/>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n</a:t>
                </a:r>
                <a:endParaRPr lang="en-US" altLang="zh-CN" sz="1400">
                  <a:latin typeface="Times New Roman" panose="02020603050405020304" pitchFamily="18" charset="0"/>
                  <a:ea typeface="宋体" panose="02010600030101010101" pitchFamily="2" charset="-122"/>
                </a:endParaRPr>
              </a:p>
            </p:txBody>
          </p:sp>
          <p:sp>
            <p:nvSpPr>
              <p:cNvPr id="37930" name="Rectangle 23">
                <a:extLst>
                  <a:ext uri="{FF2B5EF4-FFF2-40B4-BE49-F238E27FC236}">
                    <a16:creationId xmlns:a16="http://schemas.microsoft.com/office/drawing/2014/main" id="{6BF9D714-92AF-4E04-0C8C-3A9995E45FFC}"/>
                  </a:ext>
                </a:extLst>
              </p:cNvPr>
              <p:cNvSpPr>
                <a:spLocks noChangeArrowheads="1"/>
              </p:cNvSpPr>
              <p:nvPr/>
            </p:nvSpPr>
            <p:spPr bwMode="auto">
              <a:xfrm>
                <a:off x="3979" y="3103"/>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i</a:t>
                </a:r>
                <a:endParaRPr lang="en-US" altLang="zh-CN" sz="1400">
                  <a:latin typeface="Times New Roman" panose="02020603050405020304" pitchFamily="18" charset="0"/>
                  <a:ea typeface="宋体" panose="02010600030101010101" pitchFamily="2" charset="-122"/>
                </a:endParaRPr>
              </a:p>
            </p:txBody>
          </p:sp>
          <p:sp>
            <p:nvSpPr>
              <p:cNvPr id="37931" name="Rectangle 24">
                <a:extLst>
                  <a:ext uri="{FF2B5EF4-FFF2-40B4-BE49-F238E27FC236}">
                    <a16:creationId xmlns:a16="http://schemas.microsoft.com/office/drawing/2014/main" id="{BF470E57-FBB6-80BB-192D-45A4ECB7AC04}"/>
                  </a:ext>
                </a:extLst>
              </p:cNvPr>
              <p:cNvSpPr>
                <a:spLocks noChangeArrowheads="1"/>
              </p:cNvSpPr>
              <p:nvPr/>
            </p:nvSpPr>
            <p:spPr bwMode="auto">
              <a:xfrm>
                <a:off x="4908"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i</a:t>
                </a:r>
                <a:endParaRPr lang="en-US" altLang="zh-CN" sz="1400">
                  <a:latin typeface="Times New Roman" panose="02020603050405020304" pitchFamily="18" charset="0"/>
                  <a:ea typeface="宋体" panose="02010600030101010101" pitchFamily="2" charset="-122"/>
                </a:endParaRPr>
              </a:p>
            </p:txBody>
          </p:sp>
          <p:sp>
            <p:nvSpPr>
              <p:cNvPr id="37932" name="Rectangle 25">
                <a:extLst>
                  <a:ext uri="{FF2B5EF4-FFF2-40B4-BE49-F238E27FC236}">
                    <a16:creationId xmlns:a16="http://schemas.microsoft.com/office/drawing/2014/main" id="{609348C9-CF75-D7B6-EACB-28FF3807082C}"/>
                  </a:ext>
                </a:extLst>
              </p:cNvPr>
              <p:cNvSpPr>
                <a:spLocks noChangeArrowheads="1"/>
              </p:cNvSpPr>
              <p:nvPr/>
            </p:nvSpPr>
            <p:spPr bwMode="auto">
              <a:xfrm>
                <a:off x="4559"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i</a:t>
                </a:r>
                <a:endParaRPr lang="en-US" altLang="zh-CN" sz="1400">
                  <a:latin typeface="Times New Roman" panose="02020603050405020304" pitchFamily="18" charset="0"/>
                  <a:ea typeface="宋体" panose="02010600030101010101" pitchFamily="2" charset="-122"/>
                </a:endParaRPr>
              </a:p>
            </p:txBody>
          </p:sp>
          <p:sp>
            <p:nvSpPr>
              <p:cNvPr id="37933" name="Rectangle 26">
                <a:extLst>
                  <a:ext uri="{FF2B5EF4-FFF2-40B4-BE49-F238E27FC236}">
                    <a16:creationId xmlns:a16="http://schemas.microsoft.com/office/drawing/2014/main" id="{0F1E320B-2D74-F64E-11D8-CAAF14A7866B}"/>
                  </a:ext>
                </a:extLst>
              </p:cNvPr>
              <p:cNvSpPr>
                <a:spLocks noChangeArrowheads="1"/>
              </p:cNvSpPr>
              <p:nvPr/>
            </p:nvSpPr>
            <p:spPr bwMode="auto">
              <a:xfrm>
                <a:off x="4793" y="2908"/>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000" i="1">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37934" name="Rectangle 27">
                <a:extLst>
                  <a:ext uri="{FF2B5EF4-FFF2-40B4-BE49-F238E27FC236}">
                    <a16:creationId xmlns:a16="http://schemas.microsoft.com/office/drawing/2014/main" id="{8C960F72-4C10-6AB8-A19C-89C93B5D3EEC}"/>
                  </a:ext>
                </a:extLst>
              </p:cNvPr>
              <p:cNvSpPr>
                <a:spLocks noChangeArrowheads="1"/>
              </p:cNvSpPr>
              <p:nvPr/>
            </p:nvSpPr>
            <p:spPr bwMode="auto">
              <a:xfrm>
                <a:off x="4244" y="290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000" i="1">
                    <a:solidFill>
                      <a:srgbClr val="000000"/>
                    </a:solidFill>
                    <a:latin typeface="Times New Roman" panose="02020603050405020304" pitchFamily="18" charset="0"/>
                    <a:ea typeface="宋体" panose="02010600030101010101" pitchFamily="2" charset="-122"/>
                  </a:rPr>
                  <a:t>CPI</a:t>
                </a:r>
                <a:endParaRPr lang="en-US" altLang="zh-CN" sz="2000">
                  <a:latin typeface="Times New Roman" panose="02020603050405020304" pitchFamily="18" charset="0"/>
                  <a:ea typeface="宋体" panose="02010600030101010101" pitchFamily="2" charset="-122"/>
                </a:endParaRPr>
              </a:p>
            </p:txBody>
          </p:sp>
          <p:sp>
            <p:nvSpPr>
              <p:cNvPr id="37935" name="Rectangle 30">
                <a:extLst>
                  <a:ext uri="{FF2B5EF4-FFF2-40B4-BE49-F238E27FC236}">
                    <a16:creationId xmlns:a16="http://schemas.microsoft.com/office/drawing/2014/main" id="{C3D859F8-1D82-8240-A4D2-1D921F94F72C}"/>
                  </a:ext>
                </a:extLst>
              </p:cNvPr>
              <p:cNvSpPr>
                <a:spLocks noChangeArrowheads="1"/>
              </p:cNvSpPr>
              <p:nvPr/>
            </p:nvSpPr>
            <p:spPr bwMode="auto">
              <a:xfrm>
                <a:off x="4123" y="3103"/>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a:solidFill>
                      <a:srgbClr val="000000"/>
                    </a:solidFill>
                    <a:latin typeface="Times New Roman" panose="02020603050405020304" pitchFamily="18" charset="0"/>
                    <a:ea typeface="宋体" panose="02010600030101010101" pitchFamily="2" charset="-122"/>
                  </a:rPr>
                  <a:t>1</a:t>
                </a:r>
                <a:endParaRPr lang="en-US" altLang="zh-CN" sz="1400">
                  <a:latin typeface="Times New Roman" panose="02020603050405020304" pitchFamily="18" charset="0"/>
                  <a:ea typeface="宋体" panose="02010600030101010101" pitchFamily="2" charset="-122"/>
                </a:endParaRPr>
              </a:p>
            </p:txBody>
          </p:sp>
        </p:grpSp>
        <p:grpSp>
          <p:nvGrpSpPr>
            <p:cNvPr id="37936" name="Group 78">
              <a:extLst>
                <a:ext uri="{FF2B5EF4-FFF2-40B4-BE49-F238E27FC236}">
                  <a16:creationId xmlns:a16="http://schemas.microsoft.com/office/drawing/2014/main" id="{F8C5B29D-AF03-90AE-D87F-7263430ACFB1}"/>
                </a:ext>
              </a:extLst>
            </p:cNvPr>
            <p:cNvGrpSpPr>
              <a:grpSpLocks/>
            </p:cNvGrpSpPr>
            <p:nvPr/>
          </p:nvGrpSpPr>
          <p:grpSpPr bwMode="auto">
            <a:xfrm>
              <a:off x="1038" y="945"/>
              <a:ext cx="989" cy="411"/>
              <a:chOff x="3950" y="2830"/>
              <a:chExt cx="989" cy="411"/>
            </a:xfrm>
          </p:grpSpPr>
          <p:sp>
            <p:nvSpPr>
              <p:cNvPr id="37937" name="Rectangle 79">
                <a:extLst>
                  <a:ext uri="{FF2B5EF4-FFF2-40B4-BE49-F238E27FC236}">
                    <a16:creationId xmlns:a16="http://schemas.microsoft.com/office/drawing/2014/main" id="{F9D87819-23FE-2C38-CC2C-90DFC3F0AA68}"/>
                  </a:ext>
                </a:extLst>
              </p:cNvPr>
              <p:cNvSpPr>
                <a:spLocks noChangeArrowheads="1"/>
              </p:cNvSpPr>
              <p:nvPr/>
            </p:nvSpPr>
            <p:spPr bwMode="auto">
              <a:xfrm>
                <a:off x="4028" y="3107"/>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a:latin typeface="Times New Roman" panose="02020603050405020304" pitchFamily="18" charset="0"/>
                    <a:ea typeface="宋体" panose="02010600030101010101" pitchFamily="2" charset="-122"/>
                  </a:rPr>
                  <a:t>=</a:t>
                </a:r>
              </a:p>
            </p:txBody>
          </p:sp>
          <p:sp>
            <p:nvSpPr>
              <p:cNvPr id="37938" name="Rectangle 80">
                <a:extLst>
                  <a:ext uri="{FF2B5EF4-FFF2-40B4-BE49-F238E27FC236}">
                    <a16:creationId xmlns:a16="http://schemas.microsoft.com/office/drawing/2014/main" id="{CE1CDF2D-52EE-4D27-26C7-5D934C57CF87}"/>
                  </a:ext>
                </a:extLst>
              </p:cNvPr>
              <p:cNvSpPr>
                <a:spLocks noChangeArrowheads="1"/>
              </p:cNvSpPr>
              <p:nvPr/>
            </p:nvSpPr>
            <p:spPr bwMode="auto">
              <a:xfrm>
                <a:off x="4649" y="2914"/>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latin typeface="Tahoma" panose="020B0604030504040204" pitchFamily="34" charset="0"/>
                    <a:ea typeface="宋体" panose="02010600030101010101" pitchFamily="2" charset="-122"/>
                  </a:rPr>
                  <a:t>x</a:t>
                </a:r>
              </a:p>
            </p:txBody>
          </p:sp>
          <p:sp>
            <p:nvSpPr>
              <p:cNvPr id="37939" name="Rectangle 81">
                <a:extLst>
                  <a:ext uri="{FF2B5EF4-FFF2-40B4-BE49-F238E27FC236}">
                    <a16:creationId xmlns:a16="http://schemas.microsoft.com/office/drawing/2014/main" id="{5072F2F7-E7A6-7D59-E440-F93499B75CDB}"/>
                  </a:ext>
                </a:extLst>
              </p:cNvPr>
              <p:cNvSpPr>
                <a:spLocks noChangeArrowheads="1"/>
              </p:cNvSpPr>
              <p:nvPr/>
            </p:nvSpPr>
            <p:spPr bwMode="auto">
              <a:xfrm>
                <a:off x="3950" y="2914"/>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400">
                    <a:solidFill>
                      <a:srgbClr val="000000"/>
                    </a:solidFill>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p:txBody>
          </p:sp>
          <p:sp>
            <p:nvSpPr>
              <p:cNvPr id="37940" name="Rectangle 82">
                <a:extLst>
                  <a:ext uri="{FF2B5EF4-FFF2-40B4-BE49-F238E27FC236}">
                    <a16:creationId xmlns:a16="http://schemas.microsoft.com/office/drawing/2014/main" id="{30A959B6-55C5-151A-4330-5539145032AC}"/>
                  </a:ext>
                </a:extLst>
              </p:cNvPr>
              <p:cNvSpPr>
                <a:spLocks noChangeArrowheads="1"/>
              </p:cNvSpPr>
              <p:nvPr/>
            </p:nvSpPr>
            <p:spPr bwMode="auto">
              <a:xfrm>
                <a:off x="4036" y="2830"/>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n</a:t>
                </a:r>
                <a:endParaRPr lang="en-US" altLang="zh-CN" sz="1400">
                  <a:latin typeface="Times New Roman" panose="02020603050405020304" pitchFamily="18" charset="0"/>
                  <a:ea typeface="宋体" panose="02010600030101010101" pitchFamily="2" charset="-122"/>
                </a:endParaRPr>
              </a:p>
            </p:txBody>
          </p:sp>
          <p:sp>
            <p:nvSpPr>
              <p:cNvPr id="37941" name="Rectangle 83">
                <a:extLst>
                  <a:ext uri="{FF2B5EF4-FFF2-40B4-BE49-F238E27FC236}">
                    <a16:creationId xmlns:a16="http://schemas.microsoft.com/office/drawing/2014/main" id="{A11E3F08-6053-BF2C-8207-66FD5BD65DB4}"/>
                  </a:ext>
                </a:extLst>
              </p:cNvPr>
              <p:cNvSpPr>
                <a:spLocks noChangeArrowheads="1"/>
              </p:cNvSpPr>
              <p:nvPr/>
            </p:nvSpPr>
            <p:spPr bwMode="auto">
              <a:xfrm>
                <a:off x="3979" y="3103"/>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i</a:t>
                </a:r>
                <a:endParaRPr lang="en-US" altLang="zh-CN" sz="1400">
                  <a:latin typeface="Times New Roman" panose="02020603050405020304" pitchFamily="18" charset="0"/>
                  <a:ea typeface="宋体" panose="02010600030101010101" pitchFamily="2" charset="-122"/>
                </a:endParaRPr>
              </a:p>
            </p:txBody>
          </p:sp>
          <p:sp>
            <p:nvSpPr>
              <p:cNvPr id="37942" name="Rectangle 84">
                <a:extLst>
                  <a:ext uri="{FF2B5EF4-FFF2-40B4-BE49-F238E27FC236}">
                    <a16:creationId xmlns:a16="http://schemas.microsoft.com/office/drawing/2014/main" id="{A1822524-D615-39E3-DAD9-2AFA7C60109F}"/>
                  </a:ext>
                </a:extLst>
              </p:cNvPr>
              <p:cNvSpPr>
                <a:spLocks noChangeArrowheads="1"/>
              </p:cNvSpPr>
              <p:nvPr/>
            </p:nvSpPr>
            <p:spPr bwMode="auto">
              <a:xfrm>
                <a:off x="4908"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i</a:t>
                </a:r>
                <a:endParaRPr lang="en-US" altLang="zh-CN" sz="1400">
                  <a:latin typeface="Times New Roman" panose="02020603050405020304" pitchFamily="18" charset="0"/>
                  <a:ea typeface="宋体" panose="02010600030101010101" pitchFamily="2" charset="-122"/>
                </a:endParaRPr>
              </a:p>
            </p:txBody>
          </p:sp>
          <p:sp>
            <p:nvSpPr>
              <p:cNvPr id="37943" name="Rectangle 85">
                <a:extLst>
                  <a:ext uri="{FF2B5EF4-FFF2-40B4-BE49-F238E27FC236}">
                    <a16:creationId xmlns:a16="http://schemas.microsoft.com/office/drawing/2014/main" id="{FE16C928-6C6F-B023-3617-5D23C071E707}"/>
                  </a:ext>
                </a:extLst>
              </p:cNvPr>
              <p:cNvSpPr>
                <a:spLocks noChangeArrowheads="1"/>
              </p:cNvSpPr>
              <p:nvPr/>
            </p:nvSpPr>
            <p:spPr bwMode="auto">
              <a:xfrm>
                <a:off x="4559"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0000"/>
                    </a:solidFill>
                    <a:latin typeface="Times New Roman" panose="02020603050405020304" pitchFamily="18" charset="0"/>
                    <a:ea typeface="宋体" panose="02010600030101010101" pitchFamily="2" charset="-122"/>
                  </a:rPr>
                  <a:t>i</a:t>
                </a:r>
                <a:endParaRPr lang="en-US" altLang="zh-CN" sz="1400">
                  <a:latin typeface="Times New Roman" panose="02020603050405020304" pitchFamily="18" charset="0"/>
                  <a:ea typeface="宋体" panose="02010600030101010101" pitchFamily="2" charset="-122"/>
                </a:endParaRPr>
              </a:p>
            </p:txBody>
          </p:sp>
          <p:sp>
            <p:nvSpPr>
              <p:cNvPr id="37944" name="Rectangle 86">
                <a:extLst>
                  <a:ext uri="{FF2B5EF4-FFF2-40B4-BE49-F238E27FC236}">
                    <a16:creationId xmlns:a16="http://schemas.microsoft.com/office/drawing/2014/main" id="{EE5DC37F-A9BF-AA3B-BA6C-1E4E95C31DEF}"/>
                  </a:ext>
                </a:extLst>
              </p:cNvPr>
              <p:cNvSpPr>
                <a:spLocks noChangeArrowheads="1"/>
              </p:cNvSpPr>
              <p:nvPr/>
            </p:nvSpPr>
            <p:spPr bwMode="auto">
              <a:xfrm>
                <a:off x="4793" y="2908"/>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000" i="1">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37945" name="Rectangle 87">
                <a:extLst>
                  <a:ext uri="{FF2B5EF4-FFF2-40B4-BE49-F238E27FC236}">
                    <a16:creationId xmlns:a16="http://schemas.microsoft.com/office/drawing/2014/main" id="{FF17BDBC-DD64-5CB1-1C18-B0CBE5B7F85A}"/>
                  </a:ext>
                </a:extLst>
              </p:cNvPr>
              <p:cNvSpPr>
                <a:spLocks noChangeArrowheads="1"/>
              </p:cNvSpPr>
              <p:nvPr/>
            </p:nvSpPr>
            <p:spPr bwMode="auto">
              <a:xfrm>
                <a:off x="4244" y="290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000" i="1">
                    <a:solidFill>
                      <a:srgbClr val="000000"/>
                    </a:solidFill>
                    <a:latin typeface="Times New Roman" panose="02020603050405020304" pitchFamily="18" charset="0"/>
                    <a:ea typeface="宋体" panose="02010600030101010101" pitchFamily="2" charset="-122"/>
                  </a:rPr>
                  <a:t>CPI</a:t>
                </a:r>
                <a:endParaRPr lang="en-US" altLang="zh-CN" sz="2000">
                  <a:latin typeface="Times New Roman" panose="02020603050405020304" pitchFamily="18" charset="0"/>
                  <a:ea typeface="宋体" panose="02010600030101010101" pitchFamily="2" charset="-122"/>
                </a:endParaRPr>
              </a:p>
            </p:txBody>
          </p:sp>
          <p:sp>
            <p:nvSpPr>
              <p:cNvPr id="37946" name="Rectangle 88">
                <a:extLst>
                  <a:ext uri="{FF2B5EF4-FFF2-40B4-BE49-F238E27FC236}">
                    <a16:creationId xmlns:a16="http://schemas.microsoft.com/office/drawing/2014/main" id="{55BA8F29-FC6C-E44B-9F56-F3650A63111E}"/>
                  </a:ext>
                </a:extLst>
              </p:cNvPr>
              <p:cNvSpPr>
                <a:spLocks noChangeArrowheads="1"/>
              </p:cNvSpPr>
              <p:nvPr/>
            </p:nvSpPr>
            <p:spPr bwMode="auto">
              <a:xfrm>
                <a:off x="4123" y="3103"/>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a:solidFill>
                      <a:srgbClr val="000000"/>
                    </a:solidFill>
                    <a:latin typeface="Times New Roman" panose="02020603050405020304" pitchFamily="18" charset="0"/>
                    <a:ea typeface="宋体" panose="02010600030101010101" pitchFamily="2" charset="-122"/>
                  </a:rPr>
                  <a:t>1</a:t>
                </a:r>
                <a:endParaRPr lang="en-US" altLang="zh-CN" sz="1400">
                  <a:latin typeface="Times New Roman" panose="02020603050405020304" pitchFamily="18" charset="0"/>
                  <a:ea typeface="宋体" panose="02010600030101010101" pitchFamily="2" charset="-122"/>
                </a:endParaRPr>
              </a:p>
            </p:txBody>
          </p:sp>
        </p:grpSp>
        <p:sp>
          <p:nvSpPr>
            <p:cNvPr id="37947" name="Rectangle 89">
              <a:extLst>
                <a:ext uri="{FF2B5EF4-FFF2-40B4-BE49-F238E27FC236}">
                  <a16:creationId xmlns:a16="http://schemas.microsoft.com/office/drawing/2014/main" id="{2229C8B8-9C8F-9997-885B-E8A11F4B99C1}"/>
                </a:ext>
              </a:extLst>
            </p:cNvPr>
            <p:cNvSpPr>
              <a:spLocks noChangeArrowheads="1"/>
            </p:cNvSpPr>
            <p:nvPr/>
          </p:nvSpPr>
          <p:spPr bwMode="auto">
            <a:xfrm>
              <a:off x="174" y="1025"/>
              <a:ext cx="9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000">
                  <a:latin typeface="Times New Roman" panose="02020603050405020304" pitchFamily="18" charset="0"/>
                  <a:ea typeface="宋体" panose="02010600030101010101" pitchFamily="2" charset="-122"/>
                </a:rPr>
                <a:t>总时钟数 </a:t>
              </a:r>
              <a:r>
                <a:rPr lang="en-US" altLang="zh-CN" sz="2000">
                  <a:ea typeface="宋体" panose="02010600030101010101" pitchFamily="2" charset="-122"/>
                </a:rPr>
                <a:t>=</a:t>
              </a:r>
            </a:p>
          </p:txBody>
        </p:sp>
        <p:sp>
          <p:nvSpPr>
            <p:cNvPr id="37948" name="Text Box 90">
              <a:extLst>
                <a:ext uri="{FF2B5EF4-FFF2-40B4-BE49-F238E27FC236}">
                  <a16:creationId xmlns:a16="http://schemas.microsoft.com/office/drawing/2014/main" id="{429B6F41-40F6-785F-D399-F81E2763E67D}"/>
                </a:ext>
              </a:extLst>
            </p:cNvPr>
            <p:cNvSpPr txBox="1">
              <a:spLocks noChangeArrowheads="1"/>
            </p:cNvSpPr>
            <p:nvPr/>
          </p:nvSpPr>
          <p:spPr bwMode="auto">
            <a:xfrm>
              <a:off x="2304" y="1024"/>
              <a:ext cx="5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pPr>
              <a:r>
                <a:rPr lang="zh-CN" altLang="en-US" sz="1800">
                  <a:solidFill>
                    <a:schemeClr val="accent2"/>
                  </a:solidFill>
                  <a:latin typeface="Times New Roman" panose="02020603050405020304" pitchFamily="18" charset="0"/>
                  <a:ea typeface="宋体" panose="02010600030101010101" pitchFamily="2" charset="-122"/>
                </a:rPr>
                <a:t>所以，</a:t>
              </a:r>
            </a:p>
          </p:txBody>
        </p:sp>
      </p:grpSp>
      <p:grpSp>
        <p:nvGrpSpPr>
          <p:cNvPr id="8" name="Group 93">
            <a:extLst>
              <a:ext uri="{FF2B5EF4-FFF2-40B4-BE49-F238E27FC236}">
                <a16:creationId xmlns:a16="http://schemas.microsoft.com/office/drawing/2014/main" id="{440A1CBE-DBA0-43CF-82C6-460EDC2293DD}"/>
              </a:ext>
            </a:extLst>
          </p:cNvPr>
          <p:cNvGrpSpPr>
            <a:grpSpLocks/>
          </p:cNvGrpSpPr>
          <p:nvPr/>
        </p:nvGrpSpPr>
        <p:grpSpPr bwMode="auto">
          <a:xfrm>
            <a:off x="396875" y="4783138"/>
            <a:ext cx="8350250" cy="804862"/>
            <a:chOff x="150" y="2579"/>
            <a:chExt cx="5260" cy="507"/>
          </a:xfrm>
        </p:grpSpPr>
        <p:sp>
          <p:nvSpPr>
            <p:cNvPr id="37950" name="Rectangle 3">
              <a:extLst>
                <a:ext uri="{FF2B5EF4-FFF2-40B4-BE49-F238E27FC236}">
                  <a16:creationId xmlns:a16="http://schemas.microsoft.com/office/drawing/2014/main" id="{E120FD21-212E-8FC3-48BA-09B45F86EC62}"/>
                </a:ext>
              </a:extLst>
            </p:cNvPr>
            <p:cNvSpPr>
              <a:spLocks noChangeArrowheads="1"/>
            </p:cNvSpPr>
            <p:nvPr/>
          </p:nvSpPr>
          <p:spPr bwMode="auto">
            <a:xfrm>
              <a:off x="285" y="2838"/>
              <a:ext cx="512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2000">
                  <a:ea typeface="宋体" panose="02010600030101010101" pitchFamily="2" charset="-122"/>
                </a:rPr>
                <a:t>CPI = (</a:t>
              </a:r>
              <a:r>
                <a:rPr lang="en-US" altLang="zh-CN" sz="2000">
                  <a:ea typeface="黑体" panose="02010609060101010101" pitchFamily="49" charset="-122"/>
                </a:rPr>
                <a:t>CPU </a:t>
              </a:r>
              <a:r>
                <a:rPr lang="zh-CN" altLang="en-US" sz="2000">
                  <a:ea typeface="黑体" panose="02010609060101010101" pitchFamily="49" charset="-122"/>
                </a:rPr>
                <a:t>时间</a:t>
              </a:r>
              <a:r>
                <a:rPr lang="en-US" altLang="zh-CN" sz="2000">
                  <a:ea typeface="黑体" panose="02010609060101010101" pitchFamily="49" charset="-122"/>
                </a:rPr>
                <a:t>×</a:t>
              </a:r>
              <a:r>
                <a:rPr lang="zh-CN" altLang="en-US" sz="2000">
                  <a:ea typeface="黑体" panose="02010609060101010101" pitchFamily="49" charset="-122"/>
                </a:rPr>
                <a:t>时钟频率</a:t>
              </a:r>
              <a:r>
                <a:rPr lang="en-US" altLang="zh-CN" sz="2000">
                  <a:ea typeface="黑体" panose="02010609060101010101" pitchFamily="49" charset="-122"/>
                </a:rPr>
                <a:t>) / </a:t>
              </a:r>
              <a:r>
                <a:rPr lang="zh-CN" altLang="en-US" sz="2000">
                  <a:ea typeface="黑体" panose="02010609060101010101" pitchFamily="49" charset="-122"/>
                </a:rPr>
                <a:t>指令条数 </a:t>
              </a:r>
              <a:r>
                <a:rPr lang="en-US" altLang="zh-CN" sz="2000">
                  <a:ea typeface="黑体" panose="02010609060101010101" pitchFamily="49" charset="-122"/>
                </a:rPr>
                <a:t> = </a:t>
              </a:r>
              <a:r>
                <a:rPr lang="zh-CN" altLang="en-US" sz="2000">
                  <a:ea typeface="黑体" panose="02010609060101010101" pitchFamily="49" charset="-122"/>
                </a:rPr>
                <a:t>总时钟周期数 </a:t>
              </a:r>
              <a:r>
                <a:rPr lang="en-US" altLang="zh-CN" sz="2000">
                  <a:ea typeface="黑体" panose="02010609060101010101" pitchFamily="49" charset="-122"/>
                </a:rPr>
                <a:t>/ </a:t>
              </a:r>
              <a:r>
                <a:rPr lang="zh-CN" altLang="en-US" sz="2000">
                  <a:ea typeface="黑体" panose="02010609060101010101" pitchFamily="49" charset="-122"/>
                </a:rPr>
                <a:t>指令条数</a:t>
              </a:r>
            </a:p>
          </p:txBody>
        </p:sp>
        <p:sp>
          <p:nvSpPr>
            <p:cNvPr id="37951" name="Rectangle 91">
              <a:extLst>
                <a:ext uri="{FF2B5EF4-FFF2-40B4-BE49-F238E27FC236}">
                  <a16:creationId xmlns:a16="http://schemas.microsoft.com/office/drawing/2014/main" id="{1ED39D67-9D97-C7B1-19FF-A2317DD5DEAF}"/>
                </a:ext>
              </a:extLst>
            </p:cNvPr>
            <p:cNvSpPr>
              <a:spLocks noChangeArrowheads="1"/>
            </p:cNvSpPr>
            <p:nvPr/>
          </p:nvSpPr>
          <p:spPr bwMode="auto">
            <a:xfrm>
              <a:off x="150" y="2579"/>
              <a:ext cx="517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85000"/>
                </a:lnSpc>
              </a:pPr>
              <a:r>
                <a:rPr lang="zh-CN" altLang="en-US" sz="2000">
                  <a:solidFill>
                    <a:schemeClr val="accent2"/>
                  </a:solidFill>
                  <a:ea typeface="黑体" panose="02010609060101010101" pitchFamily="49" charset="-122"/>
                </a:rPr>
                <a:t>已知</a:t>
              </a:r>
              <a:r>
                <a:rPr lang="en-US" altLang="zh-CN" sz="2000">
                  <a:solidFill>
                    <a:schemeClr val="accent2"/>
                  </a:solidFill>
                  <a:ea typeface="黑体" panose="02010609060101010101" pitchFamily="49" charset="-122"/>
                </a:rPr>
                <a:t>CPU</a:t>
              </a:r>
              <a:r>
                <a:rPr lang="zh-CN" altLang="en-US" sz="2000">
                  <a:solidFill>
                    <a:schemeClr val="accent2"/>
                  </a:solidFill>
                  <a:ea typeface="黑体" panose="02010609060101010101" pitchFamily="49" charset="-122"/>
                </a:rPr>
                <a:t>时间、时钟频率、总时钟数、指令条数，则程序综合</a:t>
              </a:r>
              <a:r>
                <a:rPr lang="en-US" altLang="zh-CN" sz="2000">
                  <a:solidFill>
                    <a:schemeClr val="accent2"/>
                  </a:solidFill>
                  <a:ea typeface="黑体" panose="02010609060101010101" pitchFamily="49" charset="-122"/>
                </a:rPr>
                <a:t>CPI</a:t>
              </a:r>
              <a:r>
                <a:rPr lang="zh-CN" altLang="en-US" sz="2000">
                  <a:solidFill>
                    <a:schemeClr val="accent2"/>
                  </a:solidFill>
                  <a:ea typeface="黑体" panose="02010609060101010101" pitchFamily="49" charset="-122"/>
                </a:rPr>
                <a:t>为</a:t>
              </a:r>
              <a:r>
                <a:rPr lang="en-US" altLang="zh-CN" sz="2000">
                  <a:solidFill>
                    <a:schemeClr val="accent2"/>
                  </a:solidFill>
                  <a:ea typeface="黑体" panose="02010609060101010101" pitchFamily="49" charset="-122"/>
                </a:rPr>
                <a:t>:</a:t>
              </a:r>
            </a:p>
          </p:txBody>
        </p:sp>
      </p:grpSp>
      <p:sp>
        <p:nvSpPr>
          <p:cNvPr id="418911" name="Text Box 95">
            <a:extLst>
              <a:ext uri="{FF2B5EF4-FFF2-40B4-BE49-F238E27FC236}">
                <a16:creationId xmlns:a16="http://schemas.microsoft.com/office/drawing/2014/main" id="{1EAF9185-B86C-ABD4-7E4B-091BBF63EC2E}"/>
              </a:ext>
            </a:extLst>
          </p:cNvPr>
          <p:cNvSpPr txBox="1">
            <a:spLocks noChangeArrowheads="1"/>
          </p:cNvSpPr>
          <p:nvPr/>
        </p:nvSpPr>
        <p:spPr bwMode="auto">
          <a:xfrm>
            <a:off x="477838" y="5632450"/>
            <a:ext cx="80470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en-US" sz="2000">
                <a:solidFill>
                  <a:srgbClr val="ED1611"/>
                </a:solidFill>
                <a:ea typeface="黑体" panose="02010609060101010101" pitchFamily="49" charset="-122"/>
              </a:rPr>
              <a:t>问题：指令的</a:t>
            </a:r>
            <a:r>
              <a:rPr lang="en-US" altLang="zh-CN" sz="2000">
                <a:solidFill>
                  <a:srgbClr val="ED1611"/>
                </a:solidFill>
                <a:ea typeface="黑体" panose="02010609060101010101" pitchFamily="49" charset="-122"/>
              </a:rPr>
              <a:t>CPI</a:t>
            </a:r>
            <a:r>
              <a:rPr lang="zh-CN" altLang="en-US" sz="2000">
                <a:solidFill>
                  <a:srgbClr val="ED1611"/>
                </a:solidFill>
                <a:ea typeface="黑体" panose="02010609060101010101" pitchFamily="49" charset="-122"/>
              </a:rPr>
              <a:t>、机器的</a:t>
            </a:r>
            <a:r>
              <a:rPr lang="en-US" altLang="zh-CN" sz="2000">
                <a:solidFill>
                  <a:srgbClr val="ED1611"/>
                </a:solidFill>
                <a:ea typeface="黑体" panose="02010609060101010101" pitchFamily="49" charset="-122"/>
              </a:rPr>
              <a:t>CPI</a:t>
            </a:r>
            <a:r>
              <a:rPr lang="zh-CN" altLang="en-US" sz="2000">
                <a:solidFill>
                  <a:srgbClr val="ED1611"/>
                </a:solidFill>
                <a:ea typeface="黑体" panose="02010609060101010101" pitchFamily="49" charset="-122"/>
              </a:rPr>
              <a:t>、程序的</a:t>
            </a:r>
            <a:r>
              <a:rPr lang="en-US" altLang="zh-CN" sz="2000">
                <a:solidFill>
                  <a:srgbClr val="ED1611"/>
                </a:solidFill>
                <a:ea typeface="黑体" panose="02010609060101010101" pitchFamily="49" charset="-122"/>
              </a:rPr>
              <a:t>CPI</a:t>
            </a:r>
            <a:r>
              <a:rPr lang="zh-CN" altLang="en-US" sz="2000">
                <a:solidFill>
                  <a:srgbClr val="ED1611"/>
                </a:solidFill>
                <a:ea typeface="黑体" panose="02010609060101010101" pitchFamily="49" charset="-122"/>
              </a:rPr>
              <a:t>各能反映哪方面的性能？</a:t>
            </a:r>
          </a:p>
          <a:p>
            <a:pPr eaLnBrk="0" hangingPunct="0">
              <a:spcBef>
                <a:spcPct val="20000"/>
              </a:spcBef>
            </a:pPr>
            <a:r>
              <a:rPr lang="zh-CN" altLang="en-US" sz="2000">
                <a:solidFill>
                  <a:srgbClr val="ED1611"/>
                </a:solidFill>
                <a:ea typeface="黑体" panose="02010609060101010101" pitchFamily="49" charset="-122"/>
              </a:rPr>
              <a:t>          </a:t>
            </a:r>
            <a:r>
              <a:rPr lang="zh-CN" altLang="en-US" sz="2000">
                <a:solidFill>
                  <a:srgbClr val="008000"/>
                </a:solidFill>
                <a:ea typeface="黑体" panose="02010609060101010101" pitchFamily="49" charset="-122"/>
              </a:rPr>
              <a:t>单靠</a:t>
            </a:r>
            <a:r>
              <a:rPr lang="en-US" altLang="zh-CN" sz="2000">
                <a:solidFill>
                  <a:srgbClr val="008000"/>
                </a:solidFill>
                <a:ea typeface="黑体" panose="02010609060101010101" pitchFamily="49" charset="-122"/>
              </a:rPr>
              <a:t>CPI</a:t>
            </a:r>
            <a:r>
              <a:rPr lang="zh-CN" altLang="en-US" sz="2000">
                <a:solidFill>
                  <a:srgbClr val="008000"/>
                </a:solidFill>
                <a:ea typeface="黑体" panose="02010609060101010101" pitchFamily="49" charset="-122"/>
              </a:rPr>
              <a:t>不能反映</a:t>
            </a:r>
            <a:r>
              <a:rPr lang="en-US" altLang="zh-CN" sz="2000">
                <a:solidFill>
                  <a:srgbClr val="008000"/>
                </a:solidFill>
                <a:ea typeface="黑体" panose="02010609060101010101" pitchFamily="49" charset="-122"/>
              </a:rPr>
              <a:t>CPU</a:t>
            </a:r>
            <a:r>
              <a:rPr lang="zh-CN" altLang="en-US" sz="2000">
                <a:solidFill>
                  <a:srgbClr val="008000"/>
                </a:solidFill>
                <a:ea typeface="黑体" panose="02010609060101010101" pitchFamily="49" charset="-122"/>
              </a:rPr>
              <a:t>性能！为什么？</a:t>
            </a:r>
          </a:p>
          <a:p>
            <a:pPr eaLnBrk="0" hangingPunct="0">
              <a:spcBef>
                <a:spcPct val="20000"/>
              </a:spcBef>
            </a:pPr>
            <a:r>
              <a:rPr lang="zh-CN" altLang="en-US" sz="2000">
                <a:solidFill>
                  <a:srgbClr val="008000"/>
                </a:solidFill>
                <a:ea typeface="黑体" panose="02010609060101010101" pitchFamily="49" charset="-122"/>
              </a:rPr>
              <a:t>          例如，单周期处理器</a:t>
            </a:r>
            <a:r>
              <a:rPr lang="en-US" altLang="zh-CN" sz="2000">
                <a:solidFill>
                  <a:srgbClr val="008000"/>
                </a:solidFill>
                <a:ea typeface="黑体" panose="02010609060101010101" pitchFamily="49" charset="-122"/>
              </a:rPr>
              <a:t>CPI=1</a:t>
            </a:r>
            <a:r>
              <a:rPr lang="zh-CN" altLang="en-US" sz="2000">
                <a:solidFill>
                  <a:srgbClr val="008000"/>
                </a:solidFill>
                <a:ea typeface="黑体" panose="02010609060101010101" pitchFamily="49" charset="-122"/>
              </a:rPr>
              <a:t>，但性能差！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18911">
                                            <p:txEl>
                                              <p:pRg st="0" end="0"/>
                                            </p:txEl>
                                          </p:spTgt>
                                        </p:tgtEl>
                                        <p:attrNameLst>
                                          <p:attrName>style.visibility</p:attrName>
                                        </p:attrNameLst>
                                      </p:cBhvr>
                                      <p:to>
                                        <p:strVal val="visible"/>
                                      </p:to>
                                    </p:set>
                                    <p:animEffect transition="in" filter="blinds(horizontal)">
                                      <p:cBhvr>
                                        <p:cTn id="22" dur="500"/>
                                        <p:tgtEl>
                                          <p:spTgt spid="418911">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18911">
                                            <p:txEl>
                                              <p:pRg st="1" end="1"/>
                                            </p:txEl>
                                          </p:spTgt>
                                        </p:tgtEl>
                                        <p:attrNameLst>
                                          <p:attrName>style.visibility</p:attrName>
                                        </p:attrNameLst>
                                      </p:cBhvr>
                                      <p:to>
                                        <p:strVal val="visible"/>
                                      </p:to>
                                    </p:set>
                                    <p:animEffect transition="in" filter="blinds(horizontal)">
                                      <p:cBhvr>
                                        <p:cTn id="27" dur="500"/>
                                        <p:tgtEl>
                                          <p:spTgt spid="418911">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18911">
                                            <p:txEl>
                                              <p:pRg st="2" end="2"/>
                                            </p:txEl>
                                          </p:spTgt>
                                        </p:tgtEl>
                                        <p:attrNameLst>
                                          <p:attrName>style.visibility</p:attrName>
                                        </p:attrNameLst>
                                      </p:cBhvr>
                                      <p:to>
                                        <p:strVal val="visible"/>
                                      </p:to>
                                    </p:set>
                                    <p:animEffect transition="in" filter="blinds(horizontal)">
                                      <p:cBhvr>
                                        <p:cTn id="32" dur="500"/>
                                        <p:tgtEl>
                                          <p:spTgt spid="4189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911"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EFF62DA5-540D-53FF-1303-1A4C0FE89352}"/>
              </a:ext>
            </a:extLst>
          </p:cNvPr>
          <p:cNvSpPr>
            <a:spLocks noGrp="1" noChangeArrowheads="1"/>
          </p:cNvSpPr>
          <p:nvPr>
            <p:ph type="title"/>
          </p:nvPr>
        </p:nvSpPr>
        <p:spPr>
          <a:xfrm>
            <a:off x="703263" y="152400"/>
            <a:ext cx="2894012" cy="427038"/>
          </a:xfrm>
        </p:spPr>
        <p:txBody>
          <a:bodyPr/>
          <a:lstStyle/>
          <a:p>
            <a:r>
              <a:rPr lang="en-US" altLang="zh-CN">
                <a:ea typeface="宋体" panose="02010600030101010101" pitchFamily="2" charset="-122"/>
              </a:rPr>
              <a:t>Example1</a:t>
            </a:r>
          </a:p>
        </p:txBody>
      </p:sp>
      <p:sp>
        <p:nvSpPr>
          <p:cNvPr id="39938" name="Text Box 3">
            <a:extLst>
              <a:ext uri="{FF2B5EF4-FFF2-40B4-BE49-F238E27FC236}">
                <a16:creationId xmlns:a16="http://schemas.microsoft.com/office/drawing/2014/main" id="{5354422C-E5C5-C487-18AA-2B8F37D1C4A3}"/>
              </a:ext>
            </a:extLst>
          </p:cNvPr>
          <p:cNvSpPr txBox="1">
            <a:spLocks noChangeArrowheads="1"/>
          </p:cNvSpPr>
          <p:nvPr/>
        </p:nvSpPr>
        <p:spPr bwMode="auto">
          <a:xfrm>
            <a:off x="292100" y="917575"/>
            <a:ext cx="8556625"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lnSpc>
                <a:spcPct val="110000"/>
              </a:lnSpc>
              <a:spcBef>
                <a:spcPct val="20000"/>
              </a:spcBef>
            </a:pPr>
            <a:r>
              <a:rPr lang="zh-CN" altLang="en-US" sz="2400">
                <a:ea typeface="黑体" panose="02010609060101010101" pitchFamily="49" charset="-122"/>
              </a:rPr>
              <a:t>程序</a:t>
            </a:r>
            <a:r>
              <a:rPr lang="en-US" altLang="zh-CN" sz="2400">
                <a:ea typeface="黑体" panose="02010609060101010101" pitchFamily="49" charset="-122"/>
              </a:rPr>
              <a:t>P</a:t>
            </a:r>
            <a:r>
              <a:rPr lang="zh-CN" altLang="en-US" sz="2400">
                <a:ea typeface="黑体" panose="02010609060101010101" pitchFamily="49" charset="-122"/>
              </a:rPr>
              <a:t>在机器</a:t>
            </a:r>
            <a:r>
              <a:rPr lang="en-US" altLang="zh-CN" sz="2400">
                <a:ea typeface="黑体" panose="02010609060101010101" pitchFamily="49" charset="-122"/>
              </a:rPr>
              <a:t>A</a:t>
            </a:r>
            <a:r>
              <a:rPr lang="zh-CN" altLang="en-US" sz="2400">
                <a:ea typeface="黑体" panose="02010609060101010101" pitchFamily="49" charset="-122"/>
              </a:rPr>
              <a:t>上运行需</a:t>
            </a:r>
            <a:r>
              <a:rPr lang="en-US" altLang="zh-CN" sz="2400">
                <a:ea typeface="黑体" panose="02010609060101010101" pitchFamily="49" charset="-122"/>
              </a:rPr>
              <a:t>10 s</a:t>
            </a:r>
            <a:r>
              <a:rPr lang="zh-CN" altLang="en-US" sz="2400">
                <a:ea typeface="黑体" panose="02010609060101010101" pitchFamily="49" charset="-122"/>
              </a:rPr>
              <a:t>， 机器</a:t>
            </a:r>
            <a:r>
              <a:rPr lang="en-US" altLang="zh-CN" sz="2400">
                <a:ea typeface="黑体" panose="02010609060101010101" pitchFamily="49" charset="-122"/>
              </a:rPr>
              <a:t>A</a:t>
            </a:r>
            <a:r>
              <a:rPr lang="zh-CN" altLang="en-US" sz="2400">
                <a:ea typeface="黑体" panose="02010609060101010101" pitchFamily="49" charset="-122"/>
              </a:rPr>
              <a:t>的时钟频率为</a:t>
            </a:r>
            <a:r>
              <a:rPr lang="en-US" altLang="zh-CN" sz="2400">
                <a:ea typeface="黑体" panose="02010609060101010101" pitchFamily="49" charset="-122"/>
              </a:rPr>
              <a:t>400MHz</a:t>
            </a:r>
            <a:r>
              <a:rPr lang="zh-CN" altLang="en-US" sz="2400">
                <a:ea typeface="黑体" panose="02010609060101010101" pitchFamily="49" charset="-122"/>
              </a:rPr>
              <a:t>。 现在要设计一台机器</a:t>
            </a:r>
            <a:r>
              <a:rPr lang="en-US" altLang="zh-CN" sz="2400">
                <a:ea typeface="黑体" panose="02010609060101010101" pitchFamily="49" charset="-122"/>
              </a:rPr>
              <a:t>B</a:t>
            </a:r>
            <a:r>
              <a:rPr lang="zh-CN" altLang="en-US" sz="2400">
                <a:ea typeface="黑体" panose="02010609060101010101" pitchFamily="49" charset="-122"/>
              </a:rPr>
              <a:t>，希望该程序在</a:t>
            </a:r>
            <a:r>
              <a:rPr lang="en-US" altLang="zh-CN" sz="2400">
                <a:ea typeface="黑体" panose="02010609060101010101" pitchFamily="49" charset="-122"/>
              </a:rPr>
              <a:t>B</a:t>
            </a:r>
            <a:r>
              <a:rPr lang="zh-CN" altLang="en-US" sz="2400">
                <a:ea typeface="黑体" panose="02010609060101010101" pitchFamily="49" charset="-122"/>
              </a:rPr>
              <a:t>上运行只需</a:t>
            </a:r>
            <a:r>
              <a:rPr lang="en-US" altLang="zh-CN" sz="2400">
                <a:ea typeface="黑体" panose="02010609060101010101" pitchFamily="49" charset="-122"/>
              </a:rPr>
              <a:t>6 s. </a:t>
            </a:r>
          </a:p>
          <a:p>
            <a:pPr eaLnBrk="0" hangingPunct="0">
              <a:lnSpc>
                <a:spcPct val="110000"/>
              </a:lnSpc>
              <a:spcBef>
                <a:spcPct val="20000"/>
              </a:spcBef>
            </a:pPr>
            <a:r>
              <a:rPr lang="zh-CN" altLang="en-US" sz="2400">
                <a:ea typeface="黑体" panose="02010609060101010101" pitchFamily="49" charset="-122"/>
              </a:rPr>
              <a:t>机器</a:t>
            </a:r>
            <a:r>
              <a:rPr lang="en-US" altLang="zh-CN" sz="2400">
                <a:ea typeface="黑体" panose="02010609060101010101" pitchFamily="49" charset="-122"/>
              </a:rPr>
              <a:t>B</a:t>
            </a:r>
            <a:r>
              <a:rPr lang="zh-CN" altLang="en-US" sz="2400">
                <a:ea typeface="黑体" panose="02010609060101010101" pitchFamily="49" charset="-122"/>
              </a:rPr>
              <a:t>时钟频率的提高导致了其</a:t>
            </a:r>
            <a:r>
              <a:rPr lang="en-US" altLang="zh-CN" sz="2400">
                <a:ea typeface="黑体" panose="02010609060101010101" pitchFamily="49" charset="-122"/>
              </a:rPr>
              <a:t>CPI</a:t>
            </a:r>
            <a:r>
              <a:rPr lang="zh-CN" altLang="en-US" sz="2400">
                <a:ea typeface="黑体" panose="02010609060101010101" pitchFamily="49" charset="-122"/>
              </a:rPr>
              <a:t>的增加，使得程序</a:t>
            </a:r>
            <a:r>
              <a:rPr lang="en-US" altLang="zh-CN" sz="2400">
                <a:ea typeface="黑体" panose="02010609060101010101" pitchFamily="49" charset="-122"/>
              </a:rPr>
              <a:t>P</a:t>
            </a:r>
            <a:r>
              <a:rPr lang="zh-CN" altLang="en-US" sz="2400">
                <a:ea typeface="黑体" panose="02010609060101010101" pitchFamily="49" charset="-122"/>
              </a:rPr>
              <a:t>在机器</a:t>
            </a:r>
            <a:r>
              <a:rPr lang="en-US" altLang="zh-CN" sz="2400">
                <a:ea typeface="黑体" panose="02010609060101010101" pitchFamily="49" charset="-122"/>
              </a:rPr>
              <a:t>B</a:t>
            </a:r>
            <a:r>
              <a:rPr lang="zh-CN" altLang="en-US" sz="2400">
                <a:ea typeface="黑体" panose="02010609060101010101" pitchFamily="49" charset="-122"/>
              </a:rPr>
              <a:t>上时钟周期数是在机器</a:t>
            </a:r>
            <a:r>
              <a:rPr lang="en-US" altLang="zh-CN" sz="2400">
                <a:ea typeface="黑体" panose="02010609060101010101" pitchFamily="49" charset="-122"/>
              </a:rPr>
              <a:t>A</a:t>
            </a:r>
            <a:r>
              <a:rPr lang="zh-CN" altLang="en-US" sz="2400">
                <a:ea typeface="黑体" panose="02010609060101010101" pitchFamily="49" charset="-122"/>
              </a:rPr>
              <a:t>上的</a:t>
            </a:r>
            <a:r>
              <a:rPr lang="en-US" altLang="zh-CN" sz="2400">
                <a:ea typeface="黑体" panose="02010609060101010101" pitchFamily="49" charset="-122"/>
              </a:rPr>
              <a:t>1.2</a:t>
            </a:r>
            <a:r>
              <a:rPr lang="zh-CN" altLang="en-US" sz="2400">
                <a:ea typeface="黑体" panose="02010609060101010101" pitchFamily="49" charset="-122"/>
              </a:rPr>
              <a:t>倍。机器</a:t>
            </a:r>
            <a:r>
              <a:rPr lang="en-US" altLang="zh-CN" sz="2400">
                <a:ea typeface="黑体" panose="02010609060101010101" pitchFamily="49" charset="-122"/>
              </a:rPr>
              <a:t>B</a:t>
            </a:r>
            <a:r>
              <a:rPr lang="zh-CN" altLang="en-US" sz="2400">
                <a:ea typeface="黑体" panose="02010609060101010101" pitchFamily="49" charset="-122"/>
              </a:rPr>
              <a:t>的时钟频率达到</a:t>
            </a:r>
            <a:r>
              <a:rPr lang="en-US" altLang="zh-CN" sz="2400">
                <a:ea typeface="黑体" panose="02010609060101010101" pitchFamily="49" charset="-122"/>
              </a:rPr>
              <a:t>A</a:t>
            </a:r>
            <a:r>
              <a:rPr lang="zh-CN" altLang="en-US" sz="2400">
                <a:ea typeface="黑体" panose="02010609060101010101" pitchFamily="49" charset="-122"/>
              </a:rPr>
              <a:t>的多少倍才能使程序</a:t>
            </a:r>
            <a:r>
              <a:rPr lang="en-US" altLang="zh-CN" sz="2400">
                <a:ea typeface="黑体" panose="02010609060101010101" pitchFamily="49" charset="-122"/>
              </a:rPr>
              <a:t>P</a:t>
            </a:r>
            <a:r>
              <a:rPr lang="zh-CN" altLang="en-US" sz="2400">
                <a:ea typeface="黑体" panose="02010609060101010101" pitchFamily="49" charset="-122"/>
              </a:rPr>
              <a:t>在</a:t>
            </a:r>
            <a:r>
              <a:rPr lang="en-US" altLang="zh-CN" sz="2400">
                <a:ea typeface="黑体" panose="02010609060101010101" pitchFamily="49" charset="-122"/>
              </a:rPr>
              <a:t>B</a:t>
            </a:r>
            <a:r>
              <a:rPr lang="zh-CN" altLang="en-US" sz="2400">
                <a:ea typeface="黑体" panose="02010609060101010101" pitchFamily="49" charset="-122"/>
              </a:rPr>
              <a:t>上执行速度是</a:t>
            </a:r>
            <a:r>
              <a:rPr lang="en-US" altLang="zh-CN" sz="2400">
                <a:ea typeface="黑体" panose="02010609060101010101" pitchFamily="49" charset="-122"/>
              </a:rPr>
              <a:t>A</a:t>
            </a:r>
            <a:r>
              <a:rPr lang="zh-CN" altLang="en-US" sz="2400">
                <a:ea typeface="黑体" panose="02010609060101010101" pitchFamily="49" charset="-122"/>
              </a:rPr>
              <a:t>上的</a:t>
            </a:r>
            <a:r>
              <a:rPr lang="en-US" altLang="zh-CN" sz="2400">
                <a:ea typeface="黑体" panose="02010609060101010101" pitchFamily="49" charset="-122"/>
              </a:rPr>
              <a:t>10/6=1.67</a:t>
            </a:r>
            <a:r>
              <a:rPr lang="zh-CN" altLang="en-US" sz="2400">
                <a:ea typeface="黑体" panose="02010609060101010101" pitchFamily="49" charset="-122"/>
              </a:rPr>
              <a:t>倍？</a:t>
            </a:r>
          </a:p>
        </p:txBody>
      </p:sp>
      <p:sp>
        <p:nvSpPr>
          <p:cNvPr id="420868" name="Rectangle 4">
            <a:extLst>
              <a:ext uri="{FF2B5EF4-FFF2-40B4-BE49-F238E27FC236}">
                <a16:creationId xmlns:a16="http://schemas.microsoft.com/office/drawing/2014/main" id="{E13A9D69-44B4-96D6-52AB-6A4CCD415D61}"/>
              </a:ext>
            </a:extLst>
          </p:cNvPr>
          <p:cNvSpPr>
            <a:spLocks noChangeArrowheads="1"/>
          </p:cNvSpPr>
          <p:nvPr/>
        </p:nvSpPr>
        <p:spPr bwMode="auto">
          <a:xfrm>
            <a:off x="450850" y="3189288"/>
            <a:ext cx="766603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lnSpc>
                <a:spcPct val="120000"/>
              </a:lnSpc>
            </a:pPr>
            <a:r>
              <a:rPr lang="en-US" altLang="zh-CN" sz="2400">
                <a:solidFill>
                  <a:schemeClr val="accent2"/>
                </a:solidFill>
                <a:ea typeface="黑体" panose="02010609060101010101" pitchFamily="49" charset="-122"/>
              </a:rPr>
              <a:t>Answer:</a:t>
            </a:r>
          </a:p>
          <a:p>
            <a:pPr eaLnBrk="0" hangingPunct="0">
              <a:lnSpc>
                <a:spcPct val="120000"/>
              </a:lnSpc>
              <a:spcBef>
                <a:spcPct val="25000"/>
              </a:spcBef>
            </a:pPr>
            <a:r>
              <a:rPr lang="en-US" altLang="zh-CN" sz="2400">
                <a:solidFill>
                  <a:schemeClr val="accent2"/>
                </a:solidFill>
                <a:ea typeface="黑体" panose="02010609060101010101" pitchFamily="49" charset="-122"/>
              </a:rPr>
              <a:t>     CPU</a:t>
            </a:r>
            <a:r>
              <a:rPr lang="zh-CN" altLang="en-US" sz="2400">
                <a:solidFill>
                  <a:schemeClr val="accent2"/>
                </a:solidFill>
                <a:ea typeface="黑体" panose="02010609060101010101" pitchFamily="49" charset="-122"/>
              </a:rPr>
              <a:t>时间</a:t>
            </a:r>
            <a:r>
              <a:rPr lang="en-US" altLang="zh-CN" sz="2400">
                <a:solidFill>
                  <a:schemeClr val="accent2"/>
                </a:solidFill>
                <a:ea typeface="黑体" panose="02010609060101010101" pitchFamily="49" charset="-122"/>
              </a:rPr>
              <a:t>A = </a:t>
            </a:r>
            <a:r>
              <a:rPr lang="zh-CN" altLang="en-US" sz="2400">
                <a:solidFill>
                  <a:schemeClr val="accent2"/>
                </a:solidFill>
                <a:ea typeface="黑体" panose="02010609060101010101" pitchFamily="49" charset="-122"/>
              </a:rPr>
              <a:t>时钟周期数</a:t>
            </a:r>
            <a:r>
              <a:rPr lang="en-US" altLang="zh-CN" sz="2400">
                <a:solidFill>
                  <a:schemeClr val="accent2"/>
                </a:solidFill>
                <a:ea typeface="黑体" panose="02010609060101010101" pitchFamily="49" charset="-122"/>
              </a:rPr>
              <a:t>A / </a:t>
            </a:r>
            <a:r>
              <a:rPr lang="zh-CN" altLang="en-US" sz="2400">
                <a:solidFill>
                  <a:schemeClr val="accent2"/>
                </a:solidFill>
                <a:ea typeface="黑体" panose="02010609060101010101" pitchFamily="49" charset="-122"/>
              </a:rPr>
              <a:t>时钟频率</a:t>
            </a:r>
            <a:r>
              <a:rPr lang="en-US" altLang="zh-CN" sz="2400">
                <a:solidFill>
                  <a:schemeClr val="accent2"/>
                </a:solidFill>
                <a:ea typeface="黑体" panose="02010609060101010101" pitchFamily="49" charset="-122"/>
              </a:rPr>
              <a:t>A</a:t>
            </a:r>
          </a:p>
          <a:p>
            <a:pPr eaLnBrk="0" hangingPunct="0">
              <a:lnSpc>
                <a:spcPct val="120000"/>
              </a:lnSpc>
              <a:spcBef>
                <a:spcPct val="25000"/>
              </a:spcBef>
            </a:pPr>
            <a:r>
              <a:rPr lang="en-US" altLang="zh-CN" sz="2400">
                <a:solidFill>
                  <a:schemeClr val="accent2"/>
                </a:solidFill>
                <a:ea typeface="黑体" panose="02010609060101010101" pitchFamily="49" charset="-122"/>
              </a:rPr>
              <a:t>     </a:t>
            </a:r>
            <a:r>
              <a:rPr lang="zh-CN" altLang="en-US" sz="2400">
                <a:solidFill>
                  <a:schemeClr val="accent2"/>
                </a:solidFill>
                <a:ea typeface="黑体" panose="02010609060101010101" pitchFamily="49" charset="-122"/>
              </a:rPr>
              <a:t>时钟周期数</a:t>
            </a:r>
            <a:r>
              <a:rPr lang="en-US" altLang="zh-CN" sz="2400">
                <a:solidFill>
                  <a:schemeClr val="accent2"/>
                </a:solidFill>
                <a:ea typeface="黑体" panose="02010609060101010101" pitchFamily="49" charset="-122"/>
              </a:rPr>
              <a:t>A = 10 sec x 400MHz = 4000M</a:t>
            </a:r>
            <a:r>
              <a:rPr lang="zh-CN" altLang="en-US" sz="2400">
                <a:solidFill>
                  <a:schemeClr val="accent2"/>
                </a:solidFill>
                <a:ea typeface="黑体" panose="02010609060101010101" pitchFamily="49" charset="-122"/>
              </a:rPr>
              <a:t>个</a:t>
            </a:r>
            <a:endParaRPr lang="zh-CN" altLang="en-US" sz="2400" baseline="30000">
              <a:solidFill>
                <a:schemeClr val="accent2"/>
              </a:solidFill>
              <a:ea typeface="黑体" panose="02010609060101010101" pitchFamily="49" charset="-122"/>
            </a:endParaRPr>
          </a:p>
          <a:p>
            <a:pPr eaLnBrk="0" hangingPunct="0">
              <a:lnSpc>
                <a:spcPct val="120000"/>
              </a:lnSpc>
              <a:spcBef>
                <a:spcPct val="25000"/>
              </a:spcBef>
            </a:pPr>
            <a:r>
              <a:rPr lang="en-US" altLang="zh-CN" sz="2400">
                <a:solidFill>
                  <a:schemeClr val="accent2"/>
                </a:solidFill>
                <a:ea typeface="黑体" panose="02010609060101010101" pitchFamily="49" charset="-122"/>
              </a:rPr>
              <a:t>     </a:t>
            </a:r>
            <a:r>
              <a:rPr lang="zh-CN" altLang="en-US" sz="2400">
                <a:solidFill>
                  <a:schemeClr val="accent2"/>
                </a:solidFill>
                <a:ea typeface="黑体" panose="02010609060101010101" pitchFamily="49" charset="-122"/>
              </a:rPr>
              <a:t>时钟频率</a:t>
            </a:r>
            <a:r>
              <a:rPr lang="en-US" altLang="zh-CN" sz="2400">
                <a:solidFill>
                  <a:schemeClr val="accent2"/>
                </a:solidFill>
                <a:ea typeface="黑体" panose="02010609060101010101" pitchFamily="49" charset="-122"/>
              </a:rPr>
              <a:t>B = </a:t>
            </a:r>
            <a:r>
              <a:rPr lang="zh-CN" altLang="en-US" sz="2400">
                <a:solidFill>
                  <a:schemeClr val="accent2"/>
                </a:solidFill>
                <a:ea typeface="黑体" panose="02010609060101010101" pitchFamily="49" charset="-122"/>
              </a:rPr>
              <a:t>时钟周期数</a:t>
            </a:r>
            <a:r>
              <a:rPr lang="en-US" altLang="zh-CN" sz="2400">
                <a:solidFill>
                  <a:schemeClr val="accent2"/>
                </a:solidFill>
                <a:ea typeface="黑体" panose="02010609060101010101" pitchFamily="49" charset="-122"/>
              </a:rPr>
              <a:t>B / CPU</a:t>
            </a:r>
            <a:r>
              <a:rPr lang="zh-CN" altLang="en-US" sz="2400">
                <a:solidFill>
                  <a:schemeClr val="accent2"/>
                </a:solidFill>
                <a:ea typeface="黑体" panose="02010609060101010101" pitchFamily="49" charset="-122"/>
              </a:rPr>
              <a:t>时间</a:t>
            </a:r>
            <a:r>
              <a:rPr lang="en-US" altLang="zh-CN" sz="2400">
                <a:solidFill>
                  <a:schemeClr val="accent2"/>
                </a:solidFill>
                <a:ea typeface="黑体" panose="02010609060101010101" pitchFamily="49" charset="-122"/>
              </a:rPr>
              <a:t>B </a:t>
            </a:r>
          </a:p>
          <a:p>
            <a:pPr eaLnBrk="0" hangingPunct="0">
              <a:lnSpc>
                <a:spcPct val="120000"/>
              </a:lnSpc>
              <a:spcBef>
                <a:spcPct val="25000"/>
              </a:spcBef>
            </a:pPr>
            <a:r>
              <a:rPr lang="en-US" altLang="zh-CN" sz="2400">
                <a:solidFill>
                  <a:schemeClr val="accent2"/>
                </a:solidFill>
                <a:ea typeface="黑体" panose="02010609060101010101" pitchFamily="49" charset="-122"/>
              </a:rPr>
              <a:t>                         = 1.2 x</a:t>
            </a:r>
            <a:r>
              <a:rPr lang="en-US" altLang="zh-CN" sz="2400">
                <a:ea typeface="黑体" panose="02010609060101010101" pitchFamily="49" charset="-122"/>
              </a:rPr>
              <a:t> </a:t>
            </a:r>
            <a:r>
              <a:rPr lang="en-US" altLang="zh-CN" sz="2400">
                <a:solidFill>
                  <a:schemeClr val="accent2"/>
                </a:solidFill>
                <a:ea typeface="黑体" panose="02010609060101010101" pitchFamily="49" charset="-122"/>
              </a:rPr>
              <a:t>4000M / 6 sec = 800 MHz</a:t>
            </a:r>
          </a:p>
        </p:txBody>
      </p:sp>
      <p:sp>
        <p:nvSpPr>
          <p:cNvPr id="420870" name="Text Box 6">
            <a:extLst>
              <a:ext uri="{FF2B5EF4-FFF2-40B4-BE49-F238E27FC236}">
                <a16:creationId xmlns:a16="http://schemas.microsoft.com/office/drawing/2014/main" id="{EA9CB8D4-CEEC-C2FD-4E41-82D858CFBCD4}"/>
              </a:ext>
            </a:extLst>
          </p:cNvPr>
          <p:cNvSpPr txBox="1">
            <a:spLocks noChangeArrowheads="1"/>
          </p:cNvSpPr>
          <p:nvPr/>
        </p:nvSpPr>
        <p:spPr bwMode="auto">
          <a:xfrm>
            <a:off x="231775" y="5851525"/>
            <a:ext cx="815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pPr>
            <a:r>
              <a:rPr lang="zh-CN" altLang="en-US" sz="2400">
                <a:solidFill>
                  <a:srgbClr val="FF3300"/>
                </a:solidFill>
                <a:ea typeface="黑体" panose="02010609060101010101" pitchFamily="49" charset="-122"/>
              </a:rPr>
              <a:t>机器</a:t>
            </a:r>
            <a:r>
              <a:rPr lang="en-US" altLang="zh-CN" sz="2400">
                <a:solidFill>
                  <a:srgbClr val="FF3300"/>
                </a:solidFill>
                <a:ea typeface="黑体" panose="02010609060101010101" pitchFamily="49" charset="-122"/>
              </a:rPr>
              <a:t>B</a:t>
            </a:r>
            <a:r>
              <a:rPr lang="zh-CN" altLang="en-US" sz="2400">
                <a:solidFill>
                  <a:srgbClr val="FF3300"/>
                </a:solidFill>
                <a:ea typeface="黑体" panose="02010609060101010101" pitchFamily="49" charset="-122"/>
              </a:rPr>
              <a:t>的频率是</a:t>
            </a:r>
            <a:r>
              <a:rPr lang="en-US" altLang="zh-CN" sz="2400">
                <a:solidFill>
                  <a:srgbClr val="FF3300"/>
                </a:solidFill>
                <a:ea typeface="黑体" panose="02010609060101010101" pitchFamily="49" charset="-122"/>
              </a:rPr>
              <a:t>A</a:t>
            </a:r>
            <a:r>
              <a:rPr lang="zh-CN" altLang="en-US" sz="2400">
                <a:solidFill>
                  <a:srgbClr val="FF3300"/>
                </a:solidFill>
                <a:ea typeface="黑体" panose="02010609060101010101" pitchFamily="49" charset="-122"/>
              </a:rPr>
              <a:t>的两倍，但机器</a:t>
            </a:r>
            <a:r>
              <a:rPr lang="en-US" altLang="zh-CN" sz="2400">
                <a:solidFill>
                  <a:srgbClr val="FF3300"/>
                </a:solidFill>
                <a:ea typeface="黑体" panose="02010609060101010101" pitchFamily="49" charset="-122"/>
              </a:rPr>
              <a:t>B</a:t>
            </a:r>
            <a:r>
              <a:rPr lang="zh-CN" altLang="en-US" sz="2400">
                <a:solidFill>
                  <a:srgbClr val="FF3300"/>
                </a:solidFill>
                <a:ea typeface="黑体" panose="02010609060101010101" pitchFamily="49" charset="-122"/>
              </a:rPr>
              <a:t>的速度并不是</a:t>
            </a:r>
            <a:r>
              <a:rPr lang="en-US" altLang="zh-CN" sz="2400">
                <a:solidFill>
                  <a:srgbClr val="FF3300"/>
                </a:solidFill>
                <a:ea typeface="黑体" panose="02010609060101010101" pitchFamily="49" charset="-122"/>
              </a:rPr>
              <a:t>A</a:t>
            </a:r>
            <a:r>
              <a:rPr lang="zh-CN" altLang="en-US" sz="2400">
                <a:solidFill>
                  <a:srgbClr val="FF3300"/>
                </a:solidFill>
                <a:ea typeface="黑体" panose="02010609060101010101" pitchFamily="49" charset="-122"/>
              </a:rPr>
              <a:t>的两倍！</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0868"/>
                                        </p:tgtEl>
                                        <p:attrNameLst>
                                          <p:attrName>style.visibility</p:attrName>
                                        </p:attrNameLst>
                                      </p:cBhvr>
                                      <p:to>
                                        <p:strVal val="visible"/>
                                      </p:to>
                                    </p:set>
                                    <p:animEffect transition="in" filter="blinds(horizontal)">
                                      <p:cBhvr>
                                        <p:cTn id="7" dur="500"/>
                                        <p:tgtEl>
                                          <p:spTgt spid="4208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0870"/>
                                        </p:tgtEl>
                                        <p:attrNameLst>
                                          <p:attrName>style.visibility</p:attrName>
                                        </p:attrNameLst>
                                      </p:cBhvr>
                                      <p:to>
                                        <p:strVal val="visible"/>
                                      </p:to>
                                    </p:set>
                                    <p:animEffect transition="in" filter="blinds(horizontal)">
                                      <p:cBhvr>
                                        <p:cTn id="12" dur="500"/>
                                        <p:tgtEl>
                                          <p:spTgt spid="420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8" grpId="0"/>
      <p:bldP spid="42087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F6C07439-05DE-D07F-4E72-E1A3147FBAF0}"/>
              </a:ext>
            </a:extLst>
          </p:cNvPr>
          <p:cNvSpPr>
            <a:spLocks noGrp="1" noChangeArrowheads="1"/>
          </p:cNvSpPr>
          <p:nvPr>
            <p:ph type="title"/>
          </p:nvPr>
        </p:nvSpPr>
        <p:spPr>
          <a:xfrm>
            <a:off x="798513" y="125413"/>
            <a:ext cx="6731000" cy="479425"/>
          </a:xfrm>
        </p:spPr>
        <p:txBody>
          <a:bodyPr/>
          <a:lstStyle/>
          <a:p>
            <a:r>
              <a:rPr lang="en-US" altLang="zh-CN">
                <a:ea typeface="宋体" panose="02010600030101010101" pitchFamily="2" charset="-122"/>
              </a:rPr>
              <a:t>Marketing Metrics </a:t>
            </a:r>
            <a:r>
              <a:rPr lang="zh-CN" altLang="en-US">
                <a:ea typeface="宋体" panose="02010600030101010101" pitchFamily="2" charset="-122"/>
              </a:rPr>
              <a:t>（产品宣称指标</a:t>
            </a:r>
            <a:r>
              <a:rPr lang="zh-CN" altLang="en-US" sz="3200" b="0">
                <a:ea typeface="宋体" panose="02010600030101010101" pitchFamily="2" charset="-122"/>
              </a:rPr>
              <a:t>）</a:t>
            </a:r>
          </a:p>
        </p:txBody>
      </p:sp>
      <p:sp>
        <p:nvSpPr>
          <p:cNvPr id="439299" name="Rectangle 3">
            <a:extLst>
              <a:ext uri="{FF2B5EF4-FFF2-40B4-BE49-F238E27FC236}">
                <a16:creationId xmlns:a16="http://schemas.microsoft.com/office/drawing/2014/main" id="{4C550A20-191F-E410-DAC7-1DEF799991B2}"/>
              </a:ext>
            </a:extLst>
          </p:cNvPr>
          <p:cNvSpPr>
            <a:spLocks noChangeArrowheads="1"/>
          </p:cNvSpPr>
          <p:nvPr/>
        </p:nvSpPr>
        <p:spPr bwMode="auto">
          <a:xfrm>
            <a:off x="798513" y="927100"/>
            <a:ext cx="8131175"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tabLst>
                <a:tab pos="914400" algn="l"/>
                <a:tab pos="3657600" algn="l"/>
              </a:tabLst>
              <a:defRPr sz="1600" b="1">
                <a:solidFill>
                  <a:schemeClr val="tx1"/>
                </a:solidFill>
                <a:latin typeface="Arial" panose="020B0604020202020204" pitchFamily="34" charset="0"/>
              </a:defRPr>
            </a:lvl1pPr>
            <a:lvl2pPr>
              <a:tabLst>
                <a:tab pos="914400" algn="l"/>
                <a:tab pos="3657600" algn="l"/>
              </a:tabLst>
              <a:defRPr sz="1600" b="1">
                <a:solidFill>
                  <a:schemeClr val="tx1"/>
                </a:solidFill>
                <a:latin typeface="Arial" panose="020B0604020202020204" pitchFamily="34" charset="0"/>
              </a:defRPr>
            </a:lvl2pPr>
            <a:lvl3pPr>
              <a:tabLst>
                <a:tab pos="914400" algn="l"/>
                <a:tab pos="3657600" algn="l"/>
              </a:tabLst>
              <a:defRPr sz="1600" b="1">
                <a:solidFill>
                  <a:schemeClr val="tx1"/>
                </a:solidFill>
                <a:latin typeface="Arial" panose="020B0604020202020204" pitchFamily="34" charset="0"/>
              </a:defRPr>
            </a:lvl3pPr>
            <a:lvl4pPr>
              <a:tabLst>
                <a:tab pos="914400" algn="l"/>
                <a:tab pos="3657600" algn="l"/>
              </a:tabLst>
              <a:defRPr sz="1600" b="1">
                <a:solidFill>
                  <a:schemeClr val="tx1"/>
                </a:solidFill>
                <a:latin typeface="Arial" panose="020B0604020202020204" pitchFamily="34" charset="0"/>
              </a:defRPr>
            </a:lvl4pPr>
            <a:lvl5pPr>
              <a:tabLst>
                <a:tab pos="914400" algn="l"/>
                <a:tab pos="3657600" algn="l"/>
              </a:tabLst>
              <a:defRPr sz="1600" b="1">
                <a:solidFill>
                  <a:schemeClr val="tx1"/>
                </a:solidFill>
                <a:latin typeface="Arial" panose="020B0604020202020204" pitchFamily="34" charset="0"/>
              </a:defRPr>
            </a:lvl5pPr>
            <a:lvl6pPr fontAlgn="base">
              <a:spcBef>
                <a:spcPct val="0"/>
              </a:spcBef>
              <a:spcAft>
                <a:spcPct val="0"/>
              </a:spcAft>
              <a:tabLst>
                <a:tab pos="914400" algn="l"/>
                <a:tab pos="3657600" algn="l"/>
              </a:tabLst>
              <a:defRPr sz="1600" b="1">
                <a:solidFill>
                  <a:schemeClr val="tx1"/>
                </a:solidFill>
                <a:latin typeface="Arial" panose="020B0604020202020204" pitchFamily="34" charset="0"/>
              </a:defRPr>
            </a:lvl6pPr>
            <a:lvl7pPr fontAlgn="base">
              <a:spcBef>
                <a:spcPct val="0"/>
              </a:spcBef>
              <a:spcAft>
                <a:spcPct val="0"/>
              </a:spcAft>
              <a:tabLst>
                <a:tab pos="914400" algn="l"/>
                <a:tab pos="3657600" algn="l"/>
              </a:tabLst>
              <a:defRPr sz="1600" b="1">
                <a:solidFill>
                  <a:schemeClr val="tx1"/>
                </a:solidFill>
                <a:latin typeface="Arial" panose="020B0604020202020204" pitchFamily="34" charset="0"/>
              </a:defRPr>
            </a:lvl7pPr>
            <a:lvl8pPr fontAlgn="base">
              <a:spcBef>
                <a:spcPct val="0"/>
              </a:spcBef>
              <a:spcAft>
                <a:spcPct val="0"/>
              </a:spcAft>
              <a:tabLst>
                <a:tab pos="914400" algn="l"/>
                <a:tab pos="3657600" algn="l"/>
              </a:tabLst>
              <a:defRPr sz="1600" b="1">
                <a:solidFill>
                  <a:schemeClr val="tx1"/>
                </a:solidFill>
                <a:latin typeface="Arial" panose="020B0604020202020204" pitchFamily="34" charset="0"/>
              </a:defRPr>
            </a:lvl8pPr>
            <a:lvl9pPr fontAlgn="base">
              <a:spcBef>
                <a:spcPct val="0"/>
              </a:spcBef>
              <a:spcAft>
                <a:spcPct val="0"/>
              </a:spcAft>
              <a:tabLst>
                <a:tab pos="914400" algn="l"/>
                <a:tab pos="3657600" algn="l"/>
              </a:tabLst>
              <a:defRPr sz="1600" b="1">
                <a:solidFill>
                  <a:schemeClr val="tx1"/>
                </a:solidFill>
                <a:latin typeface="Arial" panose="020B0604020202020204" pitchFamily="34" charset="0"/>
              </a:defRPr>
            </a:lvl9pPr>
          </a:lstStyle>
          <a:p>
            <a:pPr eaLnBrk="0" hangingPunct="0">
              <a:spcBef>
                <a:spcPct val="20000"/>
              </a:spcBef>
            </a:pPr>
            <a:r>
              <a:rPr lang="en-US" altLang="zh-CN" sz="2000">
                <a:solidFill>
                  <a:schemeClr val="accent1"/>
                </a:solidFill>
                <a:ea typeface="宋体" panose="02010600030101010101" pitchFamily="2" charset="-122"/>
              </a:rPr>
              <a:t>MIPS</a:t>
            </a:r>
            <a:r>
              <a:rPr lang="en-US" altLang="zh-CN" sz="2000">
                <a:ea typeface="宋体" panose="02010600030101010101" pitchFamily="2" charset="-122"/>
              </a:rPr>
              <a:t>	= Instruction Count / Second x1/10</a:t>
            </a:r>
            <a:r>
              <a:rPr lang="en-US" altLang="zh-CN" sz="2000" baseline="30000">
                <a:ea typeface="宋体" panose="02010600030101010101" pitchFamily="2" charset="-122"/>
              </a:rPr>
              <a:t>6</a:t>
            </a:r>
          </a:p>
          <a:p>
            <a:pPr lvl="2" eaLnBrk="0" hangingPunct="0">
              <a:spcBef>
                <a:spcPct val="20000"/>
              </a:spcBef>
            </a:pPr>
            <a:r>
              <a:rPr lang="en-US" altLang="zh-CN" sz="2000">
                <a:ea typeface="宋体" panose="02010600030101010101" pitchFamily="2" charset="-122"/>
              </a:rPr>
              <a:t>= Clock Rate / CPI x 1/10</a:t>
            </a:r>
            <a:r>
              <a:rPr lang="en-US" altLang="zh-CN" sz="2000" baseline="30000">
                <a:ea typeface="宋体" panose="02010600030101010101" pitchFamily="2" charset="-122"/>
              </a:rPr>
              <a:t>6</a:t>
            </a:r>
          </a:p>
          <a:p>
            <a:pPr eaLnBrk="0" hangingPunct="0">
              <a:spcBef>
                <a:spcPct val="20000"/>
              </a:spcBef>
            </a:pPr>
            <a:r>
              <a:rPr lang="en-US" altLang="zh-CN" sz="2000">
                <a:solidFill>
                  <a:schemeClr val="accent1"/>
                </a:solidFill>
                <a:ea typeface="宋体" panose="02010600030101010101" pitchFamily="2" charset="-122"/>
              </a:rPr>
              <a:t>M</a:t>
            </a:r>
            <a:r>
              <a:rPr lang="en-US" altLang="zh-CN" sz="2000">
                <a:ea typeface="宋体" panose="02010600030101010101" pitchFamily="2" charset="-122"/>
              </a:rPr>
              <a:t>illion </a:t>
            </a:r>
            <a:r>
              <a:rPr lang="en-US" altLang="zh-CN" sz="2000">
                <a:solidFill>
                  <a:schemeClr val="accent1"/>
                </a:solidFill>
                <a:ea typeface="宋体" panose="02010600030101010101" pitchFamily="2" charset="-122"/>
              </a:rPr>
              <a:t>I</a:t>
            </a:r>
            <a:r>
              <a:rPr lang="en-US" altLang="zh-CN" sz="2000">
                <a:ea typeface="宋体" panose="02010600030101010101" pitchFamily="2" charset="-122"/>
              </a:rPr>
              <a:t>nstructions </a:t>
            </a:r>
            <a:r>
              <a:rPr lang="en-US" altLang="zh-CN" sz="2000">
                <a:solidFill>
                  <a:schemeClr val="accent1"/>
                </a:solidFill>
                <a:ea typeface="宋体" panose="02010600030101010101" pitchFamily="2" charset="-122"/>
              </a:rPr>
              <a:t>P</a:t>
            </a:r>
            <a:r>
              <a:rPr lang="en-US" altLang="zh-CN" sz="2000">
                <a:ea typeface="宋体" panose="02010600030101010101" pitchFamily="2" charset="-122"/>
              </a:rPr>
              <a:t>er </a:t>
            </a:r>
            <a:r>
              <a:rPr lang="en-US" altLang="zh-CN" sz="2000">
                <a:solidFill>
                  <a:schemeClr val="accent1"/>
                </a:solidFill>
                <a:ea typeface="宋体" panose="02010600030101010101" pitchFamily="2" charset="-122"/>
              </a:rPr>
              <a:t>S</a:t>
            </a:r>
            <a:r>
              <a:rPr lang="en-US" altLang="zh-CN" sz="2000">
                <a:ea typeface="宋体" panose="02010600030101010101" pitchFamily="2" charset="-122"/>
              </a:rPr>
              <a:t>econd  </a:t>
            </a:r>
            <a:r>
              <a:rPr lang="zh-CN" altLang="en-US" sz="2000">
                <a:ea typeface="宋体" panose="02010600030101010101" pitchFamily="2" charset="-122"/>
              </a:rPr>
              <a:t>（</a:t>
            </a:r>
            <a:r>
              <a:rPr lang="zh-CN" altLang="en-US" sz="2000">
                <a:solidFill>
                  <a:schemeClr val="accent1"/>
                </a:solidFill>
                <a:ea typeface="宋体" panose="02010600030101010101" pitchFamily="2" charset="-122"/>
              </a:rPr>
              <a:t>定点指令</a:t>
            </a:r>
            <a:r>
              <a:rPr lang="zh-CN" altLang="en-US" sz="2000">
                <a:ea typeface="宋体" panose="02010600030101010101" pitchFamily="2" charset="-122"/>
              </a:rPr>
              <a:t>执行速度）</a:t>
            </a:r>
          </a:p>
          <a:p>
            <a:pPr eaLnBrk="0" hangingPunct="0">
              <a:spcBef>
                <a:spcPct val="20000"/>
              </a:spcBef>
            </a:pPr>
            <a:r>
              <a:rPr lang="zh-CN" altLang="en-US" sz="2000">
                <a:solidFill>
                  <a:srgbClr val="008000"/>
                </a:solidFill>
                <a:latin typeface="黑体" panose="02010609060101010101" pitchFamily="49" charset="-122"/>
                <a:ea typeface="黑体" panose="02010609060101010101" pitchFamily="49" charset="-122"/>
              </a:rPr>
              <a:t>因为每条指令执行时间不同，</a:t>
            </a:r>
            <a:r>
              <a:rPr lang="zh-CN" altLang="en-US" sz="2000">
                <a:solidFill>
                  <a:srgbClr val="008000"/>
                </a:solidFill>
                <a:ea typeface="黑体" panose="02010609060101010101" pitchFamily="49" charset="-122"/>
              </a:rPr>
              <a:t>所以</a:t>
            </a:r>
            <a:r>
              <a:rPr lang="en-US" altLang="zh-CN" sz="2000">
                <a:solidFill>
                  <a:srgbClr val="008000"/>
                </a:solidFill>
                <a:ea typeface="黑体" panose="02010609060101010101" pitchFamily="49" charset="-122"/>
              </a:rPr>
              <a:t>MIPS</a:t>
            </a:r>
            <a:r>
              <a:rPr lang="zh-CN" altLang="en-US" sz="2000">
                <a:solidFill>
                  <a:srgbClr val="008000"/>
                </a:solidFill>
                <a:ea typeface="黑体" panose="02010609060101010101" pitchFamily="49" charset="-122"/>
              </a:rPr>
              <a:t>总是</a:t>
            </a:r>
            <a:r>
              <a:rPr lang="zh-CN" altLang="en-US" sz="2000">
                <a:solidFill>
                  <a:srgbClr val="008000"/>
                </a:solidFill>
                <a:latin typeface="黑体" panose="02010609060101010101" pitchFamily="49" charset="-122"/>
                <a:ea typeface="黑体" panose="02010609060101010101" pitchFamily="49" charset="-122"/>
              </a:rPr>
              <a:t>一个平均值。</a:t>
            </a:r>
          </a:p>
          <a:p>
            <a:pPr eaLnBrk="0" hangingPunct="0">
              <a:spcBef>
                <a:spcPct val="30000"/>
              </a:spcBef>
              <a:buFontTx/>
              <a:buChar char="•"/>
            </a:pPr>
            <a:r>
              <a:rPr lang="zh-CN" altLang="en-US" sz="2000">
                <a:ea typeface="宋体" panose="02010600030101010101" pitchFamily="2" charset="-122"/>
              </a:rPr>
              <a:t> </a:t>
            </a:r>
            <a:r>
              <a:rPr lang="zh-CN" altLang="en-US" sz="2000">
                <a:ea typeface="黑体" panose="02010609060101010101" pitchFamily="49" charset="-122"/>
              </a:rPr>
              <a:t>不同机器的指令集不同</a:t>
            </a:r>
            <a:endParaRPr lang="en-US" altLang="zh-CN" sz="2000">
              <a:ea typeface="黑体" panose="02010609060101010101" pitchFamily="49" charset="-122"/>
            </a:endParaRPr>
          </a:p>
          <a:p>
            <a:pPr eaLnBrk="0" hangingPunct="0">
              <a:spcBef>
                <a:spcPct val="30000"/>
              </a:spcBef>
              <a:buFontTx/>
              <a:buChar char="•"/>
            </a:pPr>
            <a:r>
              <a:rPr lang="zh-CN" altLang="en-US" sz="2000">
                <a:ea typeface="黑体" panose="02010609060101010101" pitchFamily="49" charset="-122"/>
              </a:rPr>
              <a:t> 程序由不同的指令混合而成</a:t>
            </a:r>
            <a:endParaRPr lang="en-US" altLang="zh-CN" sz="2000">
              <a:ea typeface="黑体" panose="02010609060101010101" pitchFamily="49" charset="-122"/>
            </a:endParaRPr>
          </a:p>
          <a:p>
            <a:pPr eaLnBrk="0" hangingPunct="0">
              <a:spcBef>
                <a:spcPct val="30000"/>
              </a:spcBef>
              <a:buFontTx/>
              <a:buChar char="•"/>
            </a:pPr>
            <a:r>
              <a:rPr lang="zh-CN" altLang="en-US" sz="2000">
                <a:ea typeface="黑体" panose="02010609060101010101" pitchFamily="49" charset="-122"/>
              </a:rPr>
              <a:t> 指令使用的频度动态变化</a:t>
            </a:r>
          </a:p>
          <a:p>
            <a:pPr eaLnBrk="0" hangingPunct="0">
              <a:spcBef>
                <a:spcPct val="30000"/>
              </a:spcBef>
              <a:buFontTx/>
              <a:buChar char="•"/>
            </a:pPr>
            <a:r>
              <a:rPr lang="en-US" altLang="zh-CN" sz="2000">
                <a:ea typeface="黑体" panose="02010609060101010101" pitchFamily="49" charset="-122"/>
              </a:rPr>
              <a:t> Peak MIPS: </a:t>
            </a:r>
            <a:r>
              <a:rPr lang="zh-CN" altLang="en-US" sz="2000">
                <a:ea typeface="黑体" panose="02010609060101010101" pitchFamily="49" charset="-122"/>
              </a:rPr>
              <a:t>（不实用）</a:t>
            </a:r>
          </a:p>
          <a:p>
            <a:pPr eaLnBrk="0" hangingPunct="0">
              <a:spcBef>
                <a:spcPct val="50000"/>
              </a:spcBef>
            </a:pPr>
            <a:r>
              <a:rPr lang="zh-CN" altLang="en-US" sz="2000">
                <a:solidFill>
                  <a:srgbClr val="B3110D"/>
                </a:solidFill>
                <a:ea typeface="黑体" panose="02010609060101010101" pitchFamily="49" charset="-122"/>
              </a:rPr>
              <a:t>所以</a:t>
            </a:r>
            <a:r>
              <a:rPr lang="en-US" altLang="zh-CN" sz="2000">
                <a:solidFill>
                  <a:srgbClr val="B3110D"/>
                </a:solidFill>
                <a:ea typeface="黑体" panose="02010609060101010101" pitchFamily="49" charset="-122"/>
              </a:rPr>
              <a:t>MIPS</a:t>
            </a:r>
            <a:r>
              <a:rPr lang="zh-CN" altLang="en-US" sz="2000">
                <a:solidFill>
                  <a:srgbClr val="B3110D"/>
                </a:solidFill>
                <a:ea typeface="黑体" panose="02010609060101010101" pitchFamily="49" charset="-122"/>
              </a:rPr>
              <a:t>数不能说明性能的好坏</a:t>
            </a:r>
            <a:r>
              <a:rPr lang="zh-CN" altLang="en-US" sz="2000">
                <a:solidFill>
                  <a:schemeClr val="accent2"/>
                </a:solidFill>
                <a:ea typeface="黑体" panose="02010609060101010101" pitchFamily="49" charset="-122"/>
              </a:rPr>
              <a:t>（用下页中的例子来说明）</a:t>
            </a:r>
            <a:endParaRPr lang="en-US" altLang="zh-CN" sz="2000">
              <a:solidFill>
                <a:schemeClr val="accent2"/>
              </a:solidFill>
              <a:ea typeface="黑体" panose="02010609060101010101" pitchFamily="49" charset="-122"/>
            </a:endParaRPr>
          </a:p>
          <a:p>
            <a:pPr eaLnBrk="0" hangingPunct="0">
              <a:spcBef>
                <a:spcPct val="5000"/>
              </a:spcBef>
            </a:pPr>
            <a:r>
              <a:rPr lang="en-US" altLang="zh-CN" sz="2000">
                <a:solidFill>
                  <a:schemeClr val="accent1"/>
                </a:solidFill>
                <a:ea typeface="黑体" panose="02010609060101010101" pitchFamily="49" charset="-122"/>
              </a:rPr>
              <a:t>MFLOPS</a:t>
            </a:r>
            <a:r>
              <a:rPr lang="en-US" altLang="zh-CN" sz="2000">
                <a:ea typeface="黑体" panose="02010609060101010101" pitchFamily="49" charset="-122"/>
              </a:rPr>
              <a:t>   = FP Operations / Second x 1/10</a:t>
            </a:r>
            <a:r>
              <a:rPr lang="en-US" altLang="zh-CN" sz="2000" baseline="30000">
                <a:ea typeface="黑体" panose="02010609060101010101" pitchFamily="49" charset="-122"/>
              </a:rPr>
              <a:t>6</a:t>
            </a:r>
          </a:p>
          <a:p>
            <a:pPr eaLnBrk="0" hangingPunct="0">
              <a:spcBef>
                <a:spcPct val="5000"/>
              </a:spcBef>
            </a:pPr>
            <a:r>
              <a:rPr lang="en-US" altLang="zh-CN" sz="2000">
                <a:solidFill>
                  <a:schemeClr val="accent1"/>
                </a:solidFill>
                <a:ea typeface="黑体" panose="02010609060101010101" pitchFamily="49" charset="-122"/>
              </a:rPr>
              <a:t>M</a:t>
            </a:r>
            <a:r>
              <a:rPr lang="en-US" altLang="zh-CN" sz="2000">
                <a:ea typeface="黑体" panose="02010609060101010101" pitchFamily="49" charset="-122"/>
              </a:rPr>
              <a:t>illion </a:t>
            </a:r>
            <a:r>
              <a:rPr lang="en-US" altLang="zh-CN" sz="2000">
                <a:solidFill>
                  <a:schemeClr val="accent1"/>
                </a:solidFill>
                <a:ea typeface="黑体" panose="02010609060101010101" pitchFamily="49" charset="-122"/>
              </a:rPr>
              <a:t>Flo</a:t>
            </a:r>
            <a:r>
              <a:rPr lang="en-US" altLang="zh-CN" sz="2000">
                <a:ea typeface="黑体" panose="02010609060101010101" pitchFamily="49" charset="-122"/>
              </a:rPr>
              <a:t>ating-point Operations </a:t>
            </a:r>
            <a:r>
              <a:rPr lang="en-US" altLang="zh-CN" sz="2000">
                <a:solidFill>
                  <a:srgbClr val="FF3300"/>
                </a:solidFill>
                <a:ea typeface="黑体" panose="02010609060101010101" pitchFamily="49" charset="-122"/>
              </a:rPr>
              <a:t>P</a:t>
            </a:r>
            <a:r>
              <a:rPr lang="en-US" altLang="zh-CN" sz="2000">
                <a:ea typeface="黑体" panose="02010609060101010101" pitchFamily="49" charset="-122"/>
              </a:rPr>
              <a:t>er </a:t>
            </a:r>
            <a:r>
              <a:rPr lang="en-US" altLang="zh-CN" sz="2000">
                <a:solidFill>
                  <a:schemeClr val="accent1"/>
                </a:solidFill>
                <a:ea typeface="黑体" panose="02010609060101010101" pitchFamily="49" charset="-122"/>
              </a:rPr>
              <a:t>S</a:t>
            </a:r>
            <a:r>
              <a:rPr lang="en-US" altLang="zh-CN" sz="2000">
                <a:ea typeface="黑体" panose="02010609060101010101" pitchFamily="49" charset="-122"/>
              </a:rPr>
              <a:t>econd</a:t>
            </a:r>
            <a:r>
              <a:rPr lang="zh-CN" altLang="en-US" sz="2000">
                <a:ea typeface="黑体" panose="02010609060101010101" pitchFamily="49" charset="-122"/>
              </a:rPr>
              <a:t>（</a:t>
            </a:r>
            <a:r>
              <a:rPr lang="zh-CN" altLang="en-US" sz="2000">
                <a:solidFill>
                  <a:schemeClr val="accent1"/>
                </a:solidFill>
                <a:ea typeface="黑体" panose="02010609060101010101" pitchFamily="49" charset="-122"/>
              </a:rPr>
              <a:t>浮点</a:t>
            </a:r>
            <a:r>
              <a:rPr lang="zh-CN" altLang="en-US" sz="2000">
                <a:ea typeface="黑体" panose="02010609060101010101" pitchFamily="49" charset="-122"/>
              </a:rPr>
              <a:t>操作速度）</a:t>
            </a:r>
          </a:p>
          <a:p>
            <a:pPr eaLnBrk="0" hangingPunct="0">
              <a:spcBef>
                <a:spcPct val="40000"/>
              </a:spcBef>
              <a:buFontTx/>
              <a:buChar char="•"/>
            </a:pPr>
            <a:r>
              <a:rPr lang="zh-CN" altLang="en-US" sz="2000">
                <a:ea typeface="黑体" panose="02010609060101010101" pitchFamily="49" charset="-122"/>
              </a:rPr>
              <a:t> 不一定是程序中花时间的部分</a:t>
            </a:r>
            <a:endParaRPr lang="en-US" altLang="zh-CN" sz="2000">
              <a:ea typeface="黑体" panose="02010609060101010101" pitchFamily="49" charset="-122"/>
            </a:endParaRPr>
          </a:p>
        </p:txBody>
      </p:sp>
      <p:grpSp>
        <p:nvGrpSpPr>
          <p:cNvPr id="2" name="Group 4">
            <a:extLst>
              <a:ext uri="{FF2B5EF4-FFF2-40B4-BE49-F238E27FC236}">
                <a16:creationId xmlns:a16="http://schemas.microsoft.com/office/drawing/2014/main" id="{FAC465D9-52F0-9F78-953D-580B6D9E5F47}"/>
              </a:ext>
            </a:extLst>
          </p:cNvPr>
          <p:cNvGrpSpPr>
            <a:grpSpLocks/>
          </p:cNvGrpSpPr>
          <p:nvPr/>
        </p:nvGrpSpPr>
        <p:grpSpPr bwMode="auto">
          <a:xfrm>
            <a:off x="4125913" y="2501900"/>
            <a:ext cx="2647950" cy="1427163"/>
            <a:chOff x="3855" y="1418"/>
            <a:chExt cx="1491" cy="1019"/>
          </a:xfrm>
        </p:grpSpPr>
        <p:sp>
          <p:nvSpPr>
            <p:cNvPr id="41988" name="AutoShape 5">
              <a:extLst>
                <a:ext uri="{FF2B5EF4-FFF2-40B4-BE49-F238E27FC236}">
                  <a16:creationId xmlns:a16="http://schemas.microsoft.com/office/drawing/2014/main" id="{F7606D8B-91E1-F134-153F-626C56F7CC3D}"/>
                </a:ext>
              </a:extLst>
            </p:cNvPr>
            <p:cNvSpPr>
              <a:spLocks/>
            </p:cNvSpPr>
            <p:nvPr/>
          </p:nvSpPr>
          <p:spPr bwMode="auto">
            <a:xfrm>
              <a:off x="3855" y="1418"/>
              <a:ext cx="221" cy="1019"/>
            </a:xfrm>
            <a:prstGeom prst="rightBrace">
              <a:avLst>
                <a:gd name="adj1" fmla="val 38338"/>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zh-CN" altLang="en-US" sz="2400">
                <a:solidFill>
                  <a:schemeClr val="accent2"/>
                </a:solidFill>
                <a:latin typeface="Helvetica" panose="020B0604020202020204" pitchFamily="34" charset="0"/>
                <a:ea typeface="宋体" panose="02010600030101010101" pitchFamily="2" charset="-122"/>
              </a:endParaRPr>
            </a:p>
          </p:txBody>
        </p:sp>
        <p:sp>
          <p:nvSpPr>
            <p:cNvPr id="41989" name="Text Box 6">
              <a:extLst>
                <a:ext uri="{FF2B5EF4-FFF2-40B4-BE49-F238E27FC236}">
                  <a16:creationId xmlns:a16="http://schemas.microsoft.com/office/drawing/2014/main" id="{4A05E815-FFC8-CA69-DBA8-A71809FDBFE2}"/>
                </a:ext>
              </a:extLst>
            </p:cNvPr>
            <p:cNvSpPr txBox="1">
              <a:spLocks noChangeArrowheads="1"/>
            </p:cNvSpPr>
            <p:nvPr/>
          </p:nvSpPr>
          <p:spPr bwMode="auto">
            <a:xfrm>
              <a:off x="4161" y="1790"/>
              <a:ext cx="1185"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r>
                <a:rPr lang="zh-CN" altLang="en-US" sz="2000">
                  <a:solidFill>
                    <a:schemeClr val="accent2"/>
                  </a:solidFill>
                  <a:ea typeface="黑体" panose="02010609060101010101" pitchFamily="49" charset="-122"/>
                </a:rPr>
                <a:t>用</a:t>
              </a:r>
              <a:r>
                <a:rPr lang="en-US" altLang="zh-CN" sz="2000">
                  <a:solidFill>
                    <a:schemeClr val="accent2"/>
                  </a:solidFill>
                  <a:ea typeface="黑体" panose="02010609060101010101" pitchFamily="49" charset="-122"/>
                </a:rPr>
                <a:t>MIPS</a:t>
              </a:r>
              <a:r>
                <a:rPr lang="zh-CN" altLang="en-US" sz="2000">
                  <a:solidFill>
                    <a:schemeClr val="accent2"/>
                  </a:solidFill>
                  <a:ea typeface="黑体" panose="02010609060101010101" pitchFamily="49" charset="-122"/>
                </a:rPr>
                <a:t>数表示性能有没有局限</a:t>
              </a:r>
              <a:r>
                <a:rPr lang="en-US" altLang="zh-CN" sz="2000">
                  <a:solidFill>
                    <a:schemeClr val="accent2"/>
                  </a:solidFill>
                  <a:ea typeface="黑体" panose="02010609060101010101" pitchFamily="49" charset="-122"/>
                </a:rPr>
                <a:t>?</a:t>
              </a:r>
            </a:p>
          </p:txBody>
        </p:sp>
      </p:grpSp>
      <p:grpSp>
        <p:nvGrpSpPr>
          <p:cNvPr id="3" name="Group 7">
            <a:extLst>
              <a:ext uri="{FF2B5EF4-FFF2-40B4-BE49-F238E27FC236}">
                <a16:creationId xmlns:a16="http://schemas.microsoft.com/office/drawing/2014/main" id="{75DAC581-2C20-1C38-7B54-18247C57A498}"/>
              </a:ext>
            </a:extLst>
          </p:cNvPr>
          <p:cNvGrpSpPr>
            <a:grpSpLocks/>
          </p:cNvGrpSpPr>
          <p:nvPr/>
        </p:nvGrpSpPr>
        <p:grpSpPr bwMode="auto">
          <a:xfrm>
            <a:off x="4391025" y="5045075"/>
            <a:ext cx="2919413" cy="720725"/>
            <a:chOff x="2467" y="3425"/>
            <a:chExt cx="2049" cy="715"/>
          </a:xfrm>
        </p:grpSpPr>
        <p:sp>
          <p:nvSpPr>
            <p:cNvPr id="41991" name="AutoShape 8">
              <a:extLst>
                <a:ext uri="{FF2B5EF4-FFF2-40B4-BE49-F238E27FC236}">
                  <a16:creationId xmlns:a16="http://schemas.microsoft.com/office/drawing/2014/main" id="{4A079FF4-DC21-3387-1792-48BA1D4498A8}"/>
                </a:ext>
              </a:extLst>
            </p:cNvPr>
            <p:cNvSpPr>
              <a:spLocks/>
            </p:cNvSpPr>
            <p:nvPr/>
          </p:nvSpPr>
          <p:spPr bwMode="auto">
            <a:xfrm>
              <a:off x="2467" y="3425"/>
              <a:ext cx="247" cy="509"/>
            </a:xfrm>
            <a:prstGeom prst="rightBrace">
              <a:avLst>
                <a:gd name="adj1" fmla="val 1713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zh-CN" altLang="en-US" sz="2400">
                <a:solidFill>
                  <a:schemeClr val="accent2"/>
                </a:solidFill>
                <a:latin typeface="Helvetica" panose="020B0604020202020204" pitchFamily="34" charset="0"/>
                <a:ea typeface="宋体" panose="02010600030101010101" pitchFamily="2" charset="-122"/>
              </a:endParaRPr>
            </a:p>
          </p:txBody>
        </p:sp>
        <p:sp>
          <p:nvSpPr>
            <p:cNvPr id="41992" name="Text Box 9">
              <a:extLst>
                <a:ext uri="{FF2B5EF4-FFF2-40B4-BE49-F238E27FC236}">
                  <a16:creationId xmlns:a16="http://schemas.microsoft.com/office/drawing/2014/main" id="{C7992F18-D312-98C9-EA96-59FE62D23E39}"/>
                </a:ext>
              </a:extLst>
            </p:cNvPr>
            <p:cNvSpPr txBox="1">
              <a:spLocks noChangeArrowheads="1"/>
            </p:cNvSpPr>
            <p:nvPr/>
          </p:nvSpPr>
          <p:spPr bwMode="auto">
            <a:xfrm>
              <a:off x="2764" y="3444"/>
              <a:ext cx="17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r>
                <a:rPr lang="zh-CN" altLang="en-US" sz="2000">
                  <a:solidFill>
                    <a:schemeClr val="accent2"/>
                  </a:solidFill>
                  <a:ea typeface="黑体" panose="02010609060101010101" pitchFamily="49" charset="-122"/>
                </a:rPr>
                <a:t>用</a:t>
              </a:r>
              <a:r>
                <a:rPr lang="en-US" altLang="zh-CN" sz="2000">
                  <a:solidFill>
                    <a:schemeClr val="accent2"/>
                  </a:solidFill>
                  <a:ea typeface="黑体" panose="02010609060101010101" pitchFamily="49" charset="-122"/>
                </a:rPr>
                <a:t>MFLOPS</a:t>
              </a:r>
              <a:r>
                <a:rPr lang="zh-CN" altLang="en-US" sz="2000">
                  <a:solidFill>
                    <a:schemeClr val="accent2"/>
                  </a:solidFill>
                  <a:ea typeface="黑体" panose="02010609060101010101" pitchFamily="49" charset="-122"/>
                </a:rPr>
                <a:t>数表示性能也有一定局限！</a:t>
              </a:r>
            </a:p>
          </p:txBody>
        </p:sp>
      </p:grpSp>
      <p:sp>
        <p:nvSpPr>
          <p:cNvPr id="439306" name="Text Box 10">
            <a:extLst>
              <a:ext uri="{FF2B5EF4-FFF2-40B4-BE49-F238E27FC236}">
                <a16:creationId xmlns:a16="http://schemas.microsoft.com/office/drawing/2014/main" id="{CE7DC795-E338-EEA4-98F6-8D9D1B6207BA}"/>
              </a:ext>
            </a:extLst>
          </p:cNvPr>
          <p:cNvSpPr txBox="1">
            <a:spLocks noChangeArrowheads="1"/>
          </p:cNvSpPr>
          <p:nvPr/>
        </p:nvSpPr>
        <p:spPr bwMode="auto">
          <a:xfrm>
            <a:off x="450850" y="5880100"/>
            <a:ext cx="65103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200">
                <a:solidFill>
                  <a:srgbClr val="008000"/>
                </a:solidFill>
                <a:ea typeface="黑体" panose="02010609060101010101" pitchFamily="49" charset="-122"/>
              </a:rPr>
              <a:t>问题：</a:t>
            </a:r>
            <a:r>
              <a:rPr lang="en-US" altLang="zh-CN" sz="2200">
                <a:solidFill>
                  <a:srgbClr val="008000"/>
                </a:solidFill>
                <a:ea typeface="黑体" panose="02010609060101010101" pitchFamily="49" charset="-122"/>
              </a:rPr>
              <a:t>TFLOPS</a:t>
            </a:r>
            <a:r>
              <a:rPr lang="zh-CN" altLang="en-US" sz="2200">
                <a:solidFill>
                  <a:srgbClr val="008000"/>
                </a:solidFill>
                <a:ea typeface="黑体" panose="02010609060101010101" pitchFamily="49" charset="-122"/>
              </a:rPr>
              <a:t>、</a:t>
            </a:r>
            <a:r>
              <a:rPr lang="en-US" altLang="zh-CN" sz="2200">
                <a:solidFill>
                  <a:srgbClr val="008000"/>
                </a:solidFill>
                <a:ea typeface="黑体" panose="02010609060101010101" pitchFamily="49" charset="-122"/>
              </a:rPr>
              <a:t>PFLOPS</a:t>
            </a:r>
            <a:r>
              <a:rPr lang="zh-CN" altLang="en-US" sz="2200">
                <a:solidFill>
                  <a:srgbClr val="008000"/>
                </a:solidFill>
                <a:ea typeface="黑体" panose="02010609060101010101" pitchFamily="49" charset="-122"/>
              </a:rPr>
              <a:t>等的含义是什么？</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9299">
                                            <p:txEl>
                                              <p:pRg st="2" end="2"/>
                                            </p:txEl>
                                          </p:spTgt>
                                        </p:tgtEl>
                                        <p:attrNameLst>
                                          <p:attrName>style.visibility</p:attrName>
                                        </p:attrNameLst>
                                      </p:cBhvr>
                                      <p:to>
                                        <p:strVal val="visible"/>
                                      </p:to>
                                    </p:set>
                                    <p:animEffect transition="in" filter="blinds(horizontal)">
                                      <p:cBhvr>
                                        <p:cTn id="7" dur="500"/>
                                        <p:tgtEl>
                                          <p:spTgt spid="4392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9299">
                                            <p:txEl>
                                              <p:pRg st="3" end="3"/>
                                            </p:txEl>
                                          </p:spTgt>
                                        </p:tgtEl>
                                        <p:attrNameLst>
                                          <p:attrName>style.visibility</p:attrName>
                                        </p:attrNameLst>
                                      </p:cBhvr>
                                      <p:to>
                                        <p:strVal val="visible"/>
                                      </p:to>
                                    </p:set>
                                    <p:animEffect transition="in" filter="blinds(horizontal)">
                                      <p:cBhvr>
                                        <p:cTn id="12" dur="500"/>
                                        <p:tgtEl>
                                          <p:spTgt spid="43929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9299">
                                            <p:txEl>
                                              <p:pRg st="4" end="4"/>
                                            </p:txEl>
                                          </p:spTgt>
                                        </p:tgtEl>
                                        <p:attrNameLst>
                                          <p:attrName>style.visibility</p:attrName>
                                        </p:attrNameLst>
                                      </p:cBhvr>
                                      <p:to>
                                        <p:strVal val="visible"/>
                                      </p:to>
                                    </p:set>
                                    <p:animEffect transition="in" filter="blinds(horizontal)">
                                      <p:cBhvr>
                                        <p:cTn id="22" dur="500"/>
                                        <p:tgtEl>
                                          <p:spTgt spid="439299">
                                            <p:txEl>
                                              <p:pRg st="4" end="4"/>
                                            </p:txEl>
                                          </p:spTgt>
                                        </p:tgtEl>
                                      </p:cBhvr>
                                    </p:animEffect>
                                  </p:childTnLst>
                                  <p:subTnLst>
                                    <p:animClr clrSpc="rgb" dir="cw">
                                      <p:cBhvr override="childStyle">
                                        <p:cTn dur="1" fill="hold" display="0" masterRel="nextClick" afterEffect="1"/>
                                        <p:tgtEl>
                                          <p:spTgt spid="439299">
                                            <p:txEl>
                                              <p:pRg st="4" end="4"/>
                                            </p:txEl>
                                          </p:spTgt>
                                        </p:tgtEl>
                                        <p:attrNameLst>
                                          <p:attrName>ppt_c</p:attrName>
                                        </p:attrNameLst>
                                      </p:cBhvr>
                                      <p:to>
                                        <a:srgbClr val="0BB2F5"/>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9299">
                                            <p:txEl>
                                              <p:pRg st="5" end="5"/>
                                            </p:txEl>
                                          </p:spTgt>
                                        </p:tgtEl>
                                        <p:attrNameLst>
                                          <p:attrName>style.visibility</p:attrName>
                                        </p:attrNameLst>
                                      </p:cBhvr>
                                      <p:to>
                                        <p:strVal val="visible"/>
                                      </p:to>
                                    </p:set>
                                    <p:animEffect transition="in" filter="blinds(horizontal)">
                                      <p:cBhvr>
                                        <p:cTn id="27" dur="500"/>
                                        <p:tgtEl>
                                          <p:spTgt spid="439299">
                                            <p:txEl>
                                              <p:pRg st="5" end="5"/>
                                            </p:txEl>
                                          </p:spTgt>
                                        </p:tgtEl>
                                      </p:cBhvr>
                                    </p:animEffect>
                                  </p:childTnLst>
                                  <p:subTnLst>
                                    <p:animClr clrSpc="rgb" dir="cw">
                                      <p:cBhvr override="childStyle">
                                        <p:cTn dur="1" fill="hold" display="0" masterRel="nextClick" afterEffect="1"/>
                                        <p:tgtEl>
                                          <p:spTgt spid="439299">
                                            <p:txEl>
                                              <p:pRg st="5" end="5"/>
                                            </p:txEl>
                                          </p:spTgt>
                                        </p:tgtEl>
                                        <p:attrNameLst>
                                          <p:attrName>ppt_c</p:attrName>
                                        </p:attrNameLst>
                                      </p:cBhvr>
                                      <p:to>
                                        <a:srgbClr val="0BB2F5"/>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39299">
                                            <p:txEl>
                                              <p:pRg st="6" end="6"/>
                                            </p:txEl>
                                          </p:spTgt>
                                        </p:tgtEl>
                                        <p:attrNameLst>
                                          <p:attrName>style.visibility</p:attrName>
                                        </p:attrNameLst>
                                      </p:cBhvr>
                                      <p:to>
                                        <p:strVal val="visible"/>
                                      </p:to>
                                    </p:set>
                                    <p:animEffect transition="in" filter="blinds(horizontal)">
                                      <p:cBhvr>
                                        <p:cTn id="32" dur="500"/>
                                        <p:tgtEl>
                                          <p:spTgt spid="439299">
                                            <p:txEl>
                                              <p:pRg st="6" end="6"/>
                                            </p:txEl>
                                          </p:spTgt>
                                        </p:tgtEl>
                                      </p:cBhvr>
                                    </p:animEffect>
                                  </p:childTnLst>
                                  <p:subTnLst>
                                    <p:animClr clrSpc="rgb" dir="cw">
                                      <p:cBhvr override="childStyle">
                                        <p:cTn dur="1" fill="hold" display="0" masterRel="nextClick" afterEffect="1"/>
                                        <p:tgtEl>
                                          <p:spTgt spid="439299">
                                            <p:txEl>
                                              <p:pRg st="6" end="6"/>
                                            </p:txEl>
                                          </p:spTgt>
                                        </p:tgtEl>
                                        <p:attrNameLst>
                                          <p:attrName>ppt_c</p:attrName>
                                        </p:attrNameLst>
                                      </p:cBhvr>
                                      <p:to>
                                        <a:srgbClr val="0BB2F5"/>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39299">
                                            <p:txEl>
                                              <p:pRg st="7" end="7"/>
                                            </p:txEl>
                                          </p:spTgt>
                                        </p:tgtEl>
                                        <p:attrNameLst>
                                          <p:attrName>style.visibility</p:attrName>
                                        </p:attrNameLst>
                                      </p:cBhvr>
                                      <p:to>
                                        <p:strVal val="visible"/>
                                      </p:to>
                                    </p:set>
                                    <p:animEffect transition="in" filter="blinds(horizontal)">
                                      <p:cBhvr>
                                        <p:cTn id="37" dur="500"/>
                                        <p:tgtEl>
                                          <p:spTgt spid="439299">
                                            <p:txEl>
                                              <p:pRg st="7" end="7"/>
                                            </p:txEl>
                                          </p:spTgt>
                                        </p:tgtEl>
                                      </p:cBhvr>
                                    </p:animEffect>
                                  </p:childTnLst>
                                  <p:subTnLst>
                                    <p:animClr clrSpc="rgb" dir="cw">
                                      <p:cBhvr override="childStyle">
                                        <p:cTn dur="1" fill="hold" display="0" masterRel="nextClick" afterEffect="1"/>
                                        <p:tgtEl>
                                          <p:spTgt spid="439299">
                                            <p:txEl>
                                              <p:pRg st="7" end="7"/>
                                            </p:txEl>
                                          </p:spTgt>
                                        </p:tgtEl>
                                        <p:attrNameLst>
                                          <p:attrName>ppt_c</p:attrName>
                                        </p:attrNameLst>
                                      </p:cBhvr>
                                      <p:to>
                                        <a:srgbClr val="0BB2F5"/>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39299">
                                            <p:txEl>
                                              <p:pRg st="8" end="8"/>
                                            </p:txEl>
                                          </p:spTgt>
                                        </p:tgtEl>
                                        <p:attrNameLst>
                                          <p:attrName>style.visibility</p:attrName>
                                        </p:attrNameLst>
                                      </p:cBhvr>
                                      <p:to>
                                        <p:strVal val="visible"/>
                                      </p:to>
                                    </p:set>
                                    <p:animEffect transition="in" filter="blinds(horizontal)">
                                      <p:cBhvr>
                                        <p:cTn id="42" dur="500"/>
                                        <p:tgtEl>
                                          <p:spTgt spid="439299">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39299">
                                            <p:txEl>
                                              <p:pRg st="9" end="9"/>
                                            </p:txEl>
                                          </p:spTgt>
                                        </p:tgtEl>
                                        <p:attrNameLst>
                                          <p:attrName>style.visibility</p:attrName>
                                        </p:attrNameLst>
                                      </p:cBhvr>
                                      <p:to>
                                        <p:strVal val="visible"/>
                                      </p:to>
                                    </p:set>
                                    <p:animEffect transition="in" filter="blinds(horizontal)">
                                      <p:cBhvr>
                                        <p:cTn id="47" dur="500"/>
                                        <p:tgtEl>
                                          <p:spTgt spid="439299">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39299">
                                            <p:txEl>
                                              <p:pRg st="10" end="10"/>
                                            </p:txEl>
                                          </p:spTgt>
                                        </p:tgtEl>
                                        <p:attrNameLst>
                                          <p:attrName>style.visibility</p:attrName>
                                        </p:attrNameLst>
                                      </p:cBhvr>
                                      <p:to>
                                        <p:strVal val="visible"/>
                                      </p:to>
                                    </p:set>
                                    <p:animEffect transition="in" filter="blinds(horizontal)">
                                      <p:cBhvr>
                                        <p:cTn id="52" dur="500"/>
                                        <p:tgtEl>
                                          <p:spTgt spid="439299">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39299">
                                            <p:txEl>
                                              <p:pRg st="11" end="11"/>
                                            </p:txEl>
                                          </p:spTgt>
                                        </p:tgtEl>
                                        <p:attrNameLst>
                                          <p:attrName>style.visibility</p:attrName>
                                        </p:attrNameLst>
                                      </p:cBhvr>
                                      <p:to>
                                        <p:strVal val="visible"/>
                                      </p:to>
                                    </p:set>
                                    <p:animEffect transition="in" filter="blinds(horizontal)">
                                      <p:cBhvr>
                                        <p:cTn id="57" dur="500"/>
                                        <p:tgtEl>
                                          <p:spTgt spid="439299">
                                            <p:txEl>
                                              <p:pRg st="11" end="11"/>
                                            </p:txEl>
                                          </p:spTgt>
                                        </p:tgtEl>
                                      </p:cBhvr>
                                    </p:animEffect>
                                  </p:childTnLst>
                                  <p:subTnLst>
                                    <p:animClr clrSpc="rgb" dir="cw">
                                      <p:cBhvr override="childStyle">
                                        <p:cTn dur="1" fill="hold" display="0" masterRel="nextClick" afterEffect="1"/>
                                        <p:tgtEl>
                                          <p:spTgt spid="439299">
                                            <p:txEl>
                                              <p:pRg st="11" end="11"/>
                                            </p:txEl>
                                          </p:spTgt>
                                        </p:tgtEl>
                                        <p:attrNameLst>
                                          <p:attrName>ppt_c</p:attrName>
                                        </p:attrNameLst>
                                      </p:cBhvr>
                                      <p:to>
                                        <a:srgbClr val="0BB2F5"/>
                                      </p:to>
                                    </p:animClr>
                                  </p:sub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blinds(horizontal)">
                                      <p:cBhvr>
                                        <p:cTn id="62" dur="500"/>
                                        <p:tgtEl>
                                          <p:spTgt spid="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39306"/>
                                        </p:tgtEl>
                                        <p:attrNameLst>
                                          <p:attrName>style.visibility</p:attrName>
                                        </p:attrNameLst>
                                      </p:cBhvr>
                                      <p:to>
                                        <p:strVal val="visible"/>
                                      </p:to>
                                    </p:set>
                                    <p:animEffect transition="in" filter="blinds(horizontal)">
                                      <p:cBhvr>
                                        <p:cTn id="67" dur="500"/>
                                        <p:tgtEl>
                                          <p:spTgt spid="439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D04268D6-0967-B0A8-1B91-AE5C58D4FE99}"/>
              </a:ext>
            </a:extLst>
          </p:cNvPr>
          <p:cNvSpPr>
            <a:spLocks noGrp="1" noChangeArrowheads="1"/>
          </p:cNvSpPr>
          <p:nvPr>
            <p:ph type="title" idx="4294967295"/>
          </p:nvPr>
        </p:nvSpPr>
        <p:spPr>
          <a:xfrm>
            <a:off x="822325" y="112713"/>
            <a:ext cx="7743825" cy="427037"/>
          </a:xfrm>
        </p:spPr>
        <p:txBody>
          <a:bodyPr/>
          <a:lstStyle/>
          <a:p>
            <a:r>
              <a:rPr lang="zh-CN" altLang="en-US">
                <a:ea typeface="宋体" panose="02010600030101010101" pitchFamily="2" charset="-122"/>
              </a:rPr>
              <a:t>浮点操作速度单位</a:t>
            </a:r>
          </a:p>
        </p:txBody>
      </p:sp>
      <p:sp>
        <p:nvSpPr>
          <p:cNvPr id="44034" name="Text Box 10">
            <a:extLst>
              <a:ext uri="{FF2B5EF4-FFF2-40B4-BE49-F238E27FC236}">
                <a16:creationId xmlns:a16="http://schemas.microsoft.com/office/drawing/2014/main" id="{9A8E87A4-B111-CE0F-9C1E-4AA4D637C4E6}"/>
              </a:ext>
            </a:extLst>
          </p:cNvPr>
          <p:cNvSpPr txBox="1">
            <a:spLocks noChangeArrowheads="1"/>
          </p:cNvSpPr>
          <p:nvPr/>
        </p:nvSpPr>
        <p:spPr bwMode="auto">
          <a:xfrm>
            <a:off x="476250" y="998538"/>
            <a:ext cx="73612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200">
                <a:solidFill>
                  <a:srgbClr val="008000"/>
                </a:solidFill>
                <a:ea typeface="黑体" panose="02010609060101010101" pitchFamily="49" charset="-122"/>
              </a:rPr>
              <a:t>问题：</a:t>
            </a:r>
            <a:r>
              <a:rPr lang="en-US" altLang="zh-CN" sz="2200">
                <a:solidFill>
                  <a:srgbClr val="008000"/>
                </a:solidFill>
                <a:ea typeface="黑体" panose="02010609060101010101" pitchFamily="49" charset="-122"/>
              </a:rPr>
              <a:t>GFLOPS</a:t>
            </a:r>
            <a:r>
              <a:rPr lang="zh-CN" altLang="en-US" sz="2200">
                <a:solidFill>
                  <a:srgbClr val="008000"/>
                </a:solidFill>
                <a:ea typeface="黑体" panose="02010609060101010101" pitchFamily="49" charset="-122"/>
              </a:rPr>
              <a:t>、</a:t>
            </a:r>
            <a:r>
              <a:rPr lang="en-US" altLang="zh-CN" sz="2200">
                <a:solidFill>
                  <a:srgbClr val="008000"/>
                </a:solidFill>
                <a:ea typeface="黑体" panose="02010609060101010101" pitchFamily="49" charset="-122"/>
              </a:rPr>
              <a:t>TFLOPS</a:t>
            </a:r>
            <a:r>
              <a:rPr lang="zh-CN" altLang="en-US" sz="2200">
                <a:solidFill>
                  <a:srgbClr val="008000"/>
                </a:solidFill>
                <a:ea typeface="黑体" panose="02010609060101010101" pitchFamily="49" charset="-122"/>
              </a:rPr>
              <a:t>、</a:t>
            </a:r>
            <a:r>
              <a:rPr lang="en-US" altLang="zh-CN" sz="2200">
                <a:solidFill>
                  <a:srgbClr val="008000"/>
                </a:solidFill>
                <a:ea typeface="黑体" panose="02010609060101010101" pitchFamily="49" charset="-122"/>
              </a:rPr>
              <a:t>PFLOPS</a:t>
            </a:r>
            <a:r>
              <a:rPr lang="zh-CN" altLang="en-US" sz="2200">
                <a:solidFill>
                  <a:srgbClr val="008000"/>
                </a:solidFill>
                <a:ea typeface="黑体" panose="02010609060101010101" pitchFamily="49" charset="-122"/>
              </a:rPr>
              <a:t>等的含义是什么？</a:t>
            </a:r>
          </a:p>
        </p:txBody>
      </p:sp>
      <p:sp>
        <p:nvSpPr>
          <p:cNvPr id="44035" name="矩形 4">
            <a:extLst>
              <a:ext uri="{FF2B5EF4-FFF2-40B4-BE49-F238E27FC236}">
                <a16:creationId xmlns:a16="http://schemas.microsoft.com/office/drawing/2014/main" id="{B0769976-C747-B926-EF44-CA585CEB6FE2}"/>
              </a:ext>
            </a:extLst>
          </p:cNvPr>
          <p:cNvSpPr>
            <a:spLocks noChangeArrowheads="1"/>
          </p:cNvSpPr>
          <p:nvPr/>
        </p:nvSpPr>
        <p:spPr bwMode="auto">
          <a:xfrm>
            <a:off x="341313" y="1695450"/>
            <a:ext cx="8461375" cy="419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50000"/>
              </a:lnSpc>
            </a:pPr>
            <a:r>
              <a:rPr lang="zh-CN" altLang="en-US" sz="1800">
                <a:latin typeface="微软雅黑" panose="020B0503020204020204" pitchFamily="34" charset="-122"/>
                <a:ea typeface="微软雅黑" panose="020B0503020204020204" pitchFamily="34" charset="-122"/>
              </a:rPr>
              <a:t>浮点运算实际上包括了所有涉及</a:t>
            </a:r>
            <a:r>
              <a:rPr lang="zh-CN" altLang="en-US" sz="1800">
                <a:latin typeface="微软雅黑" panose="020B0503020204020204" pitchFamily="34" charset="-122"/>
                <a:ea typeface="微软雅黑" panose="020B0503020204020204" pitchFamily="34" charset="-122"/>
                <a:hlinkClick r:id="rId3"/>
              </a:rPr>
              <a:t>小数</a:t>
            </a:r>
            <a:r>
              <a:rPr lang="zh-CN" altLang="en-US" sz="1800">
                <a:latin typeface="微软雅黑" panose="020B0503020204020204" pitchFamily="34" charset="-122"/>
                <a:ea typeface="微软雅黑" panose="020B0503020204020204" pitchFamily="34" charset="-122"/>
              </a:rPr>
              <a:t>的运算，在某类应用软件中常常出现，比整数运算更费时间。现今大部分的处理器中都有浮点运算器。因此每秒浮点运算次数所量测的实际上就是浮点运算器的执行速度。而最常用来测量每秒浮点运算次数的</a:t>
            </a:r>
            <a:r>
              <a:rPr lang="zh-CN" altLang="en-US" sz="1800">
                <a:latin typeface="微软雅黑" panose="020B0503020204020204" pitchFamily="34" charset="-122"/>
                <a:ea typeface="微软雅黑" panose="020B0503020204020204" pitchFamily="34" charset="-122"/>
                <a:hlinkClick r:id="rId4"/>
              </a:rPr>
              <a:t>基准</a:t>
            </a:r>
            <a:r>
              <a:rPr lang="zh-CN" altLang="en-US" sz="1800">
                <a:latin typeface="微软雅黑" panose="020B0503020204020204" pitchFamily="34" charset="-122"/>
                <a:ea typeface="微软雅黑" panose="020B0503020204020204" pitchFamily="34" charset="-122"/>
              </a:rPr>
              <a:t>程序（</a:t>
            </a:r>
            <a:r>
              <a:rPr lang="en-US" altLang="zh-CN" sz="1800">
                <a:latin typeface="微软雅黑" panose="020B0503020204020204" pitchFamily="34" charset="-122"/>
                <a:ea typeface="微软雅黑" panose="020B0503020204020204" pitchFamily="34" charset="-122"/>
              </a:rPr>
              <a:t>benchmark</a:t>
            </a:r>
            <a:r>
              <a:rPr lang="zh-CN" altLang="en-US" sz="1800">
                <a:latin typeface="微软雅黑" panose="020B0503020204020204" pitchFamily="34" charset="-122"/>
                <a:ea typeface="微软雅黑" panose="020B0503020204020204" pitchFamily="34" charset="-122"/>
              </a:rPr>
              <a:t>）之一，就是</a:t>
            </a:r>
            <a:r>
              <a:rPr lang="en-US" altLang="zh-CN" sz="1800">
                <a:solidFill>
                  <a:srgbClr val="FF0000"/>
                </a:solidFill>
                <a:latin typeface="微软雅黑" panose="020B0503020204020204" pitchFamily="34" charset="-122"/>
                <a:ea typeface="微软雅黑" panose="020B0503020204020204" pitchFamily="34" charset="-122"/>
              </a:rPr>
              <a:t>Linpack</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eaLnBrk="0" hangingPunct="0">
              <a:lnSpc>
                <a:spcPct val="150000"/>
              </a:lnSpc>
            </a:pPr>
            <a:endParaRPr lang="zh-CN" altLang="en-US" sz="1800">
              <a:latin typeface="微软雅黑" panose="020B0503020204020204" pitchFamily="34" charset="-122"/>
              <a:ea typeface="微软雅黑" panose="020B0503020204020204" pitchFamily="34" charset="-122"/>
            </a:endParaRPr>
          </a:p>
          <a:p>
            <a:pPr eaLnBrk="0" hangingPunct="0">
              <a:lnSpc>
                <a:spcPct val="150000"/>
              </a:lnSpc>
              <a:buFontTx/>
              <a:buChar char="•"/>
            </a:pPr>
            <a:r>
              <a:rPr lang="zh-CN" altLang="en-US" sz="1800">
                <a:latin typeface="微软雅黑" panose="020B0503020204020204" pitchFamily="34" charset="-122"/>
                <a:ea typeface="微软雅黑" panose="020B0503020204020204" pitchFamily="34" charset="-122"/>
              </a:rPr>
              <a:t> 一个</a:t>
            </a:r>
            <a:r>
              <a:rPr lang="en-US" altLang="zh-CN" sz="1800">
                <a:latin typeface="微软雅黑" panose="020B0503020204020204" pitchFamily="34" charset="-122"/>
                <a:ea typeface="微软雅黑" panose="020B0503020204020204" pitchFamily="34" charset="-122"/>
              </a:rPr>
              <a:t>MFLOPS</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megaFLOPS</a:t>
            </a:r>
            <a:r>
              <a:rPr lang="zh-CN" altLang="en-US" sz="1800">
                <a:latin typeface="微软雅黑" panose="020B0503020204020204" pitchFamily="34" charset="-122"/>
                <a:ea typeface="微软雅黑" panose="020B0503020204020204" pitchFamily="34" charset="-122"/>
              </a:rPr>
              <a:t>）等於每秒</a:t>
            </a:r>
            <a:r>
              <a:rPr lang="zh-CN" altLang="en-US" sz="1800">
                <a:solidFill>
                  <a:srgbClr val="FF0000"/>
                </a:solidFill>
                <a:latin typeface="微软雅黑" panose="020B0503020204020204" pitchFamily="34" charset="-122"/>
                <a:ea typeface="微软雅黑" panose="020B0503020204020204" pitchFamily="34" charset="-122"/>
              </a:rPr>
              <a:t>一佰万</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=10^6</a:t>
            </a:r>
            <a:r>
              <a:rPr lang="zh-CN" altLang="en-US" sz="1800">
                <a:latin typeface="微软雅黑" panose="020B0503020204020204" pitchFamily="34" charset="-122"/>
                <a:ea typeface="微软雅黑" panose="020B0503020204020204" pitchFamily="34" charset="-122"/>
              </a:rPr>
              <a:t>）次的浮点运算，</a:t>
            </a:r>
          </a:p>
          <a:p>
            <a:pPr eaLnBrk="0" hangingPunct="0">
              <a:lnSpc>
                <a:spcPct val="150000"/>
              </a:lnSpc>
              <a:buFontTx/>
              <a:buChar char="•"/>
            </a:pPr>
            <a:r>
              <a:rPr lang="zh-CN" altLang="en-US" sz="1800">
                <a:latin typeface="微软雅黑" panose="020B0503020204020204" pitchFamily="34" charset="-122"/>
                <a:ea typeface="微软雅黑" panose="020B0503020204020204" pitchFamily="34" charset="-122"/>
              </a:rPr>
              <a:t> 一个</a:t>
            </a:r>
            <a:r>
              <a:rPr lang="en-US" altLang="zh-CN" sz="1800">
                <a:latin typeface="微软雅黑" panose="020B0503020204020204" pitchFamily="34" charset="-122"/>
                <a:ea typeface="微软雅黑" panose="020B0503020204020204" pitchFamily="34" charset="-122"/>
              </a:rPr>
              <a:t>GFLOPS</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gigaFLOPS</a:t>
            </a:r>
            <a:r>
              <a:rPr lang="zh-CN" altLang="en-US" sz="1800">
                <a:latin typeface="微软雅黑" panose="020B0503020204020204" pitchFamily="34" charset="-122"/>
                <a:ea typeface="微软雅黑" panose="020B0503020204020204" pitchFamily="34" charset="-122"/>
              </a:rPr>
              <a:t>）等於每秒</a:t>
            </a:r>
            <a:r>
              <a:rPr lang="zh-CN" altLang="en-US" sz="1800">
                <a:solidFill>
                  <a:srgbClr val="FF0000"/>
                </a:solidFill>
                <a:latin typeface="微软雅黑" panose="020B0503020204020204" pitchFamily="34" charset="-122"/>
                <a:ea typeface="微软雅黑" panose="020B0503020204020204" pitchFamily="34" charset="-122"/>
              </a:rPr>
              <a:t>拾亿</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=10^9</a:t>
            </a:r>
            <a:r>
              <a:rPr lang="zh-CN" altLang="en-US" sz="1800">
                <a:latin typeface="微软雅黑" panose="020B0503020204020204" pitchFamily="34" charset="-122"/>
                <a:ea typeface="微软雅黑" panose="020B0503020204020204" pitchFamily="34" charset="-122"/>
              </a:rPr>
              <a:t>）次的浮点运算，</a:t>
            </a:r>
          </a:p>
          <a:p>
            <a:pPr eaLnBrk="0" hangingPunct="0">
              <a:lnSpc>
                <a:spcPct val="150000"/>
              </a:lnSpc>
              <a:buFontTx/>
              <a:buChar char="•"/>
            </a:pPr>
            <a:r>
              <a:rPr lang="zh-CN" altLang="en-US" sz="1800">
                <a:latin typeface="微软雅黑" panose="020B0503020204020204" pitchFamily="34" charset="-122"/>
                <a:ea typeface="微软雅黑" panose="020B0503020204020204" pitchFamily="34" charset="-122"/>
              </a:rPr>
              <a:t> 一个</a:t>
            </a:r>
            <a:r>
              <a:rPr lang="en-US" altLang="zh-CN" sz="1800">
                <a:latin typeface="微软雅黑" panose="020B0503020204020204" pitchFamily="34" charset="-122"/>
                <a:ea typeface="微软雅黑" panose="020B0503020204020204" pitchFamily="34" charset="-122"/>
              </a:rPr>
              <a:t>TFLOPS</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teraFLOPS</a:t>
            </a:r>
            <a:r>
              <a:rPr lang="zh-CN" altLang="en-US" sz="1800">
                <a:latin typeface="微软雅黑" panose="020B0503020204020204" pitchFamily="34" charset="-122"/>
                <a:ea typeface="微软雅黑" panose="020B0503020204020204" pitchFamily="34" charset="-122"/>
              </a:rPr>
              <a:t>）等於每秒</a:t>
            </a:r>
            <a:r>
              <a:rPr lang="zh-CN" altLang="en-US" sz="1800">
                <a:solidFill>
                  <a:srgbClr val="FF0000"/>
                </a:solidFill>
                <a:latin typeface="微软雅黑" panose="020B0503020204020204" pitchFamily="34" charset="-122"/>
                <a:ea typeface="微软雅黑" panose="020B0503020204020204" pitchFamily="34" charset="-122"/>
              </a:rPr>
              <a:t>万亿</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=10^12</a:t>
            </a:r>
            <a:r>
              <a:rPr lang="zh-CN" altLang="en-US" sz="1800">
                <a:latin typeface="微软雅黑" panose="020B0503020204020204" pitchFamily="34" charset="-122"/>
                <a:ea typeface="微软雅黑" panose="020B0503020204020204" pitchFamily="34" charset="-122"/>
              </a:rPr>
              <a:t>）次的浮点运算，</a:t>
            </a:r>
          </a:p>
          <a:p>
            <a:pPr eaLnBrk="0" hangingPunct="0">
              <a:lnSpc>
                <a:spcPct val="150000"/>
              </a:lnSpc>
              <a:buFontTx/>
              <a:buChar char="•"/>
            </a:pPr>
            <a:r>
              <a:rPr lang="zh-CN" altLang="en-US" sz="1800">
                <a:latin typeface="微软雅黑" panose="020B0503020204020204" pitchFamily="34" charset="-122"/>
                <a:ea typeface="微软雅黑" panose="020B0503020204020204" pitchFamily="34" charset="-122"/>
              </a:rPr>
              <a:t> 一个</a:t>
            </a:r>
            <a:r>
              <a:rPr lang="en-US" altLang="zh-CN" sz="1800">
                <a:latin typeface="微软雅黑" panose="020B0503020204020204" pitchFamily="34" charset="-122"/>
                <a:ea typeface="微软雅黑" panose="020B0503020204020204" pitchFamily="34" charset="-122"/>
              </a:rPr>
              <a:t>PFLOPS</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petaFLOPS</a:t>
            </a:r>
            <a:r>
              <a:rPr lang="zh-CN" altLang="en-US" sz="1800">
                <a:latin typeface="微软雅黑" panose="020B0503020204020204" pitchFamily="34" charset="-122"/>
                <a:ea typeface="微软雅黑" panose="020B0503020204020204" pitchFamily="34" charset="-122"/>
              </a:rPr>
              <a:t>）等於每秒</a:t>
            </a:r>
            <a:r>
              <a:rPr lang="zh-CN" altLang="en-US" sz="1800">
                <a:solidFill>
                  <a:srgbClr val="FF0000"/>
                </a:solidFill>
                <a:latin typeface="微软雅黑" panose="020B0503020204020204" pitchFamily="34" charset="-122"/>
                <a:ea typeface="微软雅黑" panose="020B0503020204020204" pitchFamily="34" charset="-122"/>
              </a:rPr>
              <a:t>千万亿</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=10^15</a:t>
            </a:r>
            <a:r>
              <a:rPr lang="zh-CN" altLang="en-US" sz="1800">
                <a:latin typeface="微软雅黑" panose="020B0503020204020204" pitchFamily="34" charset="-122"/>
                <a:ea typeface="微软雅黑" panose="020B0503020204020204" pitchFamily="34" charset="-122"/>
              </a:rPr>
              <a:t>）次的浮点运算，</a:t>
            </a:r>
          </a:p>
          <a:p>
            <a:pPr eaLnBrk="0" hangingPunct="0">
              <a:lnSpc>
                <a:spcPct val="150000"/>
              </a:lnSpc>
              <a:buFontTx/>
              <a:buChar char="•"/>
            </a:pPr>
            <a:r>
              <a:rPr lang="zh-CN" altLang="en-US" sz="1800">
                <a:latin typeface="微软雅黑" panose="020B0503020204020204" pitchFamily="34" charset="-122"/>
                <a:ea typeface="微软雅黑" panose="020B0503020204020204" pitchFamily="34" charset="-122"/>
              </a:rPr>
              <a:t> 一个</a:t>
            </a:r>
            <a:r>
              <a:rPr lang="en-US" altLang="zh-CN" sz="1800">
                <a:latin typeface="微软雅黑" panose="020B0503020204020204" pitchFamily="34" charset="-122"/>
                <a:ea typeface="微软雅黑" panose="020B0503020204020204" pitchFamily="34" charset="-122"/>
              </a:rPr>
              <a:t>EFLOPS</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exaFLOPS</a:t>
            </a:r>
            <a:r>
              <a:rPr lang="zh-CN" altLang="en-US" sz="1800">
                <a:latin typeface="微软雅黑" panose="020B0503020204020204" pitchFamily="34" charset="-122"/>
                <a:ea typeface="微软雅黑" panose="020B0503020204020204" pitchFamily="34" charset="-122"/>
              </a:rPr>
              <a:t>）等於每秒</a:t>
            </a:r>
            <a:r>
              <a:rPr lang="zh-CN" altLang="en-US" sz="1800">
                <a:solidFill>
                  <a:srgbClr val="FF0000"/>
                </a:solidFill>
                <a:latin typeface="微软雅黑" panose="020B0503020204020204" pitchFamily="34" charset="-122"/>
                <a:ea typeface="微软雅黑" panose="020B0503020204020204" pitchFamily="34" charset="-122"/>
              </a:rPr>
              <a:t>百亿亿</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=10^18</a:t>
            </a:r>
            <a:r>
              <a:rPr lang="zh-CN" altLang="en-US" sz="1800">
                <a:latin typeface="微软雅黑" panose="020B0503020204020204" pitchFamily="34" charset="-122"/>
                <a:ea typeface="微软雅黑" panose="020B0503020204020204" pitchFamily="34" charset="-122"/>
              </a:rPr>
              <a:t>）次的浮点运算。</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FDD2E9EC-BD75-453E-A7DA-F108CE740DEE}"/>
              </a:ext>
            </a:extLst>
          </p:cNvPr>
          <p:cNvSpPr>
            <a:spLocks noGrp="1" noChangeArrowheads="1"/>
          </p:cNvSpPr>
          <p:nvPr>
            <p:ph type="title"/>
          </p:nvPr>
        </p:nvSpPr>
        <p:spPr>
          <a:xfrm>
            <a:off x="855663" y="120650"/>
            <a:ext cx="6486525" cy="425450"/>
          </a:xfrm>
        </p:spPr>
        <p:txBody>
          <a:bodyPr/>
          <a:lstStyle/>
          <a:p>
            <a:r>
              <a:rPr lang="en-US" altLang="zh-CN">
                <a:ea typeface="宋体" panose="02010600030101010101" pitchFamily="2" charset="-122"/>
              </a:rPr>
              <a:t>Example: MIPS</a:t>
            </a:r>
            <a:r>
              <a:rPr lang="zh-CN" altLang="en-US">
                <a:ea typeface="宋体" panose="02010600030101010101" pitchFamily="2" charset="-122"/>
              </a:rPr>
              <a:t>数不可靠！</a:t>
            </a:r>
          </a:p>
        </p:txBody>
      </p:sp>
      <p:sp>
        <p:nvSpPr>
          <p:cNvPr id="441347" name="Text Box 3">
            <a:extLst>
              <a:ext uri="{FF2B5EF4-FFF2-40B4-BE49-F238E27FC236}">
                <a16:creationId xmlns:a16="http://schemas.microsoft.com/office/drawing/2014/main" id="{F7E23DA7-1CAD-B74A-F514-F92F8F8B22CF}"/>
              </a:ext>
            </a:extLst>
          </p:cNvPr>
          <p:cNvSpPr txBox="1">
            <a:spLocks noChangeArrowheads="1"/>
          </p:cNvSpPr>
          <p:nvPr/>
        </p:nvSpPr>
        <p:spPr bwMode="auto">
          <a:xfrm>
            <a:off x="215900" y="919163"/>
            <a:ext cx="89281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30000"/>
              </a:spcBef>
            </a:pPr>
            <a:r>
              <a:rPr lang="zh-CN" altLang="en-US" sz="1800">
                <a:latin typeface="Helvetica" panose="020B0604020202020204" pitchFamily="34" charset="0"/>
                <a:ea typeface="宋体" panose="02010600030101010101" pitchFamily="2" charset="-122"/>
              </a:rPr>
              <a:t>（</a:t>
            </a:r>
            <a:r>
              <a:rPr lang="zh-CN" altLang="en-US" sz="1800">
                <a:latin typeface="黑体" panose="02010609060101010101" pitchFamily="49" charset="-122"/>
                <a:ea typeface="黑体" panose="02010609060101010101" pitchFamily="49" charset="-122"/>
              </a:rPr>
              <a:t>书中例</a:t>
            </a:r>
            <a:r>
              <a:rPr lang="en-US" altLang="zh-CN" sz="1800">
                <a:latin typeface="黑体" panose="02010609060101010101" pitchFamily="49" charset="-122"/>
                <a:ea typeface="黑体" panose="02010609060101010101" pitchFamily="49" charset="-122"/>
              </a:rPr>
              <a:t>1.3</a:t>
            </a:r>
            <a:r>
              <a:rPr lang="zh-CN" altLang="en-US" sz="1800">
                <a:latin typeface="Helvetica" panose="020B0604020202020204" pitchFamily="34" charset="0"/>
                <a:ea typeface="宋体" panose="02010600030101010101" pitchFamily="2" charset="-122"/>
              </a:rPr>
              <a:t>）</a:t>
            </a:r>
            <a:r>
              <a:rPr lang="en-US" altLang="zh-CN" sz="1800">
                <a:latin typeface="Helvetica" panose="020B0604020202020204" pitchFamily="34" charset="0"/>
                <a:ea typeface="宋体" panose="02010600030101010101" pitchFamily="2" charset="-122"/>
              </a:rPr>
              <a:t>Assume we build </a:t>
            </a:r>
            <a:r>
              <a:rPr lang="en-US" altLang="zh-CN" sz="1800">
                <a:solidFill>
                  <a:srgbClr val="ED1611"/>
                </a:solidFill>
                <a:latin typeface="Helvetica" panose="020B0604020202020204" pitchFamily="34" charset="0"/>
                <a:ea typeface="宋体" panose="02010600030101010101" pitchFamily="2" charset="-122"/>
              </a:rPr>
              <a:t>an optimizing compiler</a:t>
            </a:r>
            <a:r>
              <a:rPr lang="en-US" altLang="zh-CN" sz="1800">
                <a:latin typeface="Helvetica" panose="020B0604020202020204" pitchFamily="34" charset="0"/>
                <a:ea typeface="宋体" panose="02010600030101010101" pitchFamily="2" charset="-122"/>
              </a:rPr>
              <a:t> for the load/store machine. The compiler discards 50% of the ALU instructions.</a:t>
            </a:r>
          </a:p>
          <a:p>
            <a:pPr eaLnBrk="0" hangingPunct="0">
              <a:spcBef>
                <a:spcPct val="30000"/>
              </a:spcBef>
            </a:pPr>
            <a:r>
              <a:rPr lang="en-US" altLang="zh-CN" sz="1800">
                <a:latin typeface="Helvetica" panose="020B0604020202020204" pitchFamily="34" charset="0"/>
                <a:ea typeface="宋体" panose="02010600030101010101" pitchFamily="2" charset="-122"/>
              </a:rPr>
              <a:t>1) What is the CPI ?</a:t>
            </a:r>
          </a:p>
          <a:p>
            <a:pPr eaLnBrk="0" hangingPunct="0">
              <a:spcBef>
                <a:spcPct val="30000"/>
              </a:spcBef>
            </a:pPr>
            <a:r>
              <a:rPr lang="en-US" altLang="zh-CN" sz="1800">
                <a:latin typeface="Helvetica" panose="020B0604020202020204" pitchFamily="34" charset="0"/>
                <a:ea typeface="宋体" panose="02010600030101010101" pitchFamily="2" charset="-122"/>
              </a:rPr>
              <a:t>2) Assuming a 20 ns clock cycle time (50 MHz clock rate). What is the MIPS rating for optimized code versus unoptimized code?   Does the MIPS rating agree with the rating of execution time?</a:t>
            </a:r>
          </a:p>
        </p:txBody>
      </p:sp>
      <p:sp>
        <p:nvSpPr>
          <p:cNvPr id="441348" name="Rectangle 4">
            <a:extLst>
              <a:ext uri="{FF2B5EF4-FFF2-40B4-BE49-F238E27FC236}">
                <a16:creationId xmlns:a16="http://schemas.microsoft.com/office/drawing/2014/main" id="{19D963C2-AE32-50A3-3FA4-0ADE5F5C31A6}"/>
              </a:ext>
            </a:extLst>
          </p:cNvPr>
          <p:cNvSpPr>
            <a:spLocks noChangeArrowheads="1"/>
          </p:cNvSpPr>
          <p:nvPr/>
        </p:nvSpPr>
        <p:spPr bwMode="auto">
          <a:xfrm>
            <a:off x="482600" y="2968625"/>
            <a:ext cx="2601913"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lnSpc>
                <a:spcPct val="90000"/>
              </a:lnSpc>
              <a:spcBef>
                <a:spcPct val="30000"/>
              </a:spcBef>
            </a:pPr>
            <a:r>
              <a:rPr lang="en-US" altLang="zh-CN" sz="1800" u="sng">
                <a:ea typeface="宋体" panose="02010600030101010101" pitchFamily="2" charset="-122"/>
              </a:rPr>
              <a:t>Op      Freq    Cycle  </a:t>
            </a:r>
            <a:endParaRPr lang="en-US" altLang="zh-CN" sz="1800">
              <a:ea typeface="宋体" panose="02010600030101010101" pitchFamily="2" charset="-122"/>
            </a:endParaRPr>
          </a:p>
          <a:p>
            <a:pPr eaLnBrk="0" hangingPunct="0">
              <a:lnSpc>
                <a:spcPct val="90000"/>
              </a:lnSpc>
              <a:spcBef>
                <a:spcPct val="30000"/>
              </a:spcBef>
            </a:pPr>
            <a:r>
              <a:rPr lang="en-US" altLang="zh-CN" sz="1800">
                <a:ea typeface="宋体" panose="02010600030101010101" pitchFamily="2" charset="-122"/>
              </a:rPr>
              <a:t>ALU	 43%	1 </a:t>
            </a:r>
          </a:p>
          <a:p>
            <a:pPr eaLnBrk="0" hangingPunct="0">
              <a:lnSpc>
                <a:spcPct val="90000"/>
              </a:lnSpc>
              <a:spcBef>
                <a:spcPct val="30000"/>
              </a:spcBef>
            </a:pPr>
            <a:r>
              <a:rPr lang="en-US" altLang="zh-CN" sz="1800">
                <a:ea typeface="宋体" panose="02010600030101010101" pitchFamily="2" charset="-122"/>
              </a:rPr>
              <a:t>Load	 21%	2 </a:t>
            </a:r>
          </a:p>
          <a:p>
            <a:pPr eaLnBrk="0" hangingPunct="0">
              <a:lnSpc>
                <a:spcPct val="90000"/>
              </a:lnSpc>
              <a:spcBef>
                <a:spcPct val="30000"/>
              </a:spcBef>
            </a:pPr>
            <a:r>
              <a:rPr lang="en-US" altLang="zh-CN" sz="1800">
                <a:ea typeface="宋体" panose="02010600030101010101" pitchFamily="2" charset="-122"/>
              </a:rPr>
              <a:t>Store	 12%	2 </a:t>
            </a:r>
          </a:p>
          <a:p>
            <a:pPr eaLnBrk="0" hangingPunct="0">
              <a:lnSpc>
                <a:spcPct val="90000"/>
              </a:lnSpc>
              <a:spcBef>
                <a:spcPct val="30000"/>
              </a:spcBef>
            </a:pPr>
            <a:r>
              <a:rPr lang="en-US" altLang="zh-CN" sz="1800">
                <a:ea typeface="宋体" panose="02010600030101010101" pitchFamily="2" charset="-122"/>
              </a:rPr>
              <a:t>Branch	 24%	2</a:t>
            </a:r>
            <a:endParaRPr lang="zh-CN" altLang="en-US" sz="1800">
              <a:ea typeface="宋体" panose="02010600030101010101" pitchFamily="2" charset="-122"/>
            </a:endParaRPr>
          </a:p>
        </p:txBody>
      </p:sp>
      <p:sp>
        <p:nvSpPr>
          <p:cNvPr id="441349" name="Rectangle 5">
            <a:extLst>
              <a:ext uri="{FF2B5EF4-FFF2-40B4-BE49-F238E27FC236}">
                <a16:creationId xmlns:a16="http://schemas.microsoft.com/office/drawing/2014/main" id="{44CF81DC-298A-E572-5ACF-74B04437A85B}"/>
              </a:ext>
            </a:extLst>
          </p:cNvPr>
          <p:cNvSpPr>
            <a:spLocks noChangeArrowheads="1"/>
          </p:cNvSpPr>
          <p:nvPr/>
        </p:nvSpPr>
        <p:spPr bwMode="auto">
          <a:xfrm>
            <a:off x="6472238" y="2892425"/>
            <a:ext cx="1598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lnSpc>
                <a:spcPct val="90000"/>
              </a:lnSpc>
              <a:spcBef>
                <a:spcPct val="50000"/>
              </a:spcBef>
            </a:pPr>
            <a:r>
              <a:rPr lang="en-US" altLang="zh-CN" sz="1800" u="sng">
                <a:ea typeface="宋体" panose="02010600030101010101" pitchFamily="2" charset="-122"/>
              </a:rPr>
              <a:t>New   Freq    </a:t>
            </a:r>
            <a:endParaRPr lang="en-US" altLang="zh-CN" sz="1800">
              <a:ea typeface="宋体" panose="02010600030101010101" pitchFamily="2" charset="-122"/>
            </a:endParaRPr>
          </a:p>
          <a:p>
            <a:pPr eaLnBrk="0" hangingPunct="0">
              <a:lnSpc>
                <a:spcPct val="90000"/>
              </a:lnSpc>
              <a:spcBef>
                <a:spcPct val="50000"/>
              </a:spcBef>
            </a:pPr>
            <a:r>
              <a:rPr lang="en-US" altLang="zh-CN" sz="1800">
                <a:ea typeface="宋体" panose="02010600030101010101" pitchFamily="2" charset="-122"/>
              </a:rPr>
              <a:t>     27% </a:t>
            </a:r>
          </a:p>
          <a:p>
            <a:pPr eaLnBrk="0" hangingPunct="0">
              <a:lnSpc>
                <a:spcPct val="90000"/>
              </a:lnSpc>
              <a:spcBef>
                <a:spcPct val="50000"/>
              </a:spcBef>
            </a:pPr>
            <a:r>
              <a:rPr lang="en-US" altLang="zh-CN" sz="1800">
                <a:ea typeface="宋体" panose="02010600030101010101" pitchFamily="2" charset="-122"/>
              </a:rPr>
              <a:t>     27% </a:t>
            </a:r>
          </a:p>
          <a:p>
            <a:pPr eaLnBrk="0" hangingPunct="0">
              <a:lnSpc>
                <a:spcPct val="90000"/>
              </a:lnSpc>
              <a:spcBef>
                <a:spcPct val="50000"/>
              </a:spcBef>
            </a:pPr>
            <a:r>
              <a:rPr lang="en-US" altLang="zh-CN" sz="1800">
                <a:ea typeface="宋体" panose="02010600030101010101" pitchFamily="2" charset="-122"/>
              </a:rPr>
              <a:t>     15% </a:t>
            </a:r>
          </a:p>
          <a:p>
            <a:pPr eaLnBrk="0" hangingPunct="0">
              <a:lnSpc>
                <a:spcPct val="90000"/>
              </a:lnSpc>
              <a:spcBef>
                <a:spcPct val="50000"/>
              </a:spcBef>
            </a:pPr>
            <a:r>
              <a:rPr lang="en-US" altLang="zh-CN" sz="1800">
                <a:ea typeface="宋体" panose="02010600030101010101" pitchFamily="2" charset="-122"/>
              </a:rPr>
              <a:t>     31%	</a:t>
            </a:r>
            <a:endParaRPr lang="zh-CN" altLang="en-US" sz="1800">
              <a:ea typeface="宋体" panose="02010600030101010101" pitchFamily="2" charset="-122"/>
            </a:endParaRPr>
          </a:p>
        </p:txBody>
      </p:sp>
      <p:sp>
        <p:nvSpPr>
          <p:cNvPr id="441350" name="AutoShape 6">
            <a:extLst>
              <a:ext uri="{FF2B5EF4-FFF2-40B4-BE49-F238E27FC236}">
                <a16:creationId xmlns:a16="http://schemas.microsoft.com/office/drawing/2014/main" id="{DF477A80-E19B-8801-5756-49164B973025}"/>
              </a:ext>
            </a:extLst>
          </p:cNvPr>
          <p:cNvSpPr>
            <a:spLocks noChangeArrowheads="1"/>
          </p:cNvSpPr>
          <p:nvPr/>
        </p:nvSpPr>
        <p:spPr bwMode="auto">
          <a:xfrm>
            <a:off x="3409950" y="2828925"/>
            <a:ext cx="2514600" cy="485775"/>
          </a:xfrm>
          <a:prstGeom prst="wedgeRectCallout">
            <a:avLst>
              <a:gd name="adj1" fmla="val 68120"/>
              <a:gd name="adj2" fmla="val 3856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r>
              <a:rPr lang="en-US" altLang="zh-CN" sz="1800">
                <a:solidFill>
                  <a:srgbClr val="CC3300"/>
                </a:solidFill>
                <a:latin typeface="Helvetica" panose="020B0604020202020204" pitchFamily="34" charset="0"/>
                <a:ea typeface="宋体" panose="02010600030101010101" pitchFamily="2" charset="-122"/>
              </a:rPr>
              <a:t>Optimizing compiler</a:t>
            </a:r>
          </a:p>
          <a:p>
            <a:pPr algn="ctr" eaLnBrk="0" hangingPunct="0"/>
            <a:endParaRPr lang="zh-CN" altLang="en-US" sz="2400">
              <a:latin typeface="Helvetica" panose="020B0604020202020204" pitchFamily="34" charset="0"/>
              <a:ea typeface="宋体" panose="02010600030101010101" pitchFamily="2" charset="-122"/>
            </a:endParaRPr>
          </a:p>
        </p:txBody>
      </p:sp>
      <p:sp>
        <p:nvSpPr>
          <p:cNvPr id="441351" name="Text Box 7">
            <a:extLst>
              <a:ext uri="{FF2B5EF4-FFF2-40B4-BE49-F238E27FC236}">
                <a16:creationId xmlns:a16="http://schemas.microsoft.com/office/drawing/2014/main" id="{0A6F1E18-B5F5-5C37-EA3C-9F550DC3C164}"/>
              </a:ext>
            </a:extLst>
          </p:cNvPr>
          <p:cNvSpPr txBox="1">
            <a:spLocks noChangeArrowheads="1"/>
          </p:cNvSpPr>
          <p:nvPr/>
        </p:nvSpPr>
        <p:spPr bwMode="auto">
          <a:xfrm>
            <a:off x="525463" y="5094288"/>
            <a:ext cx="71993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sz="2000">
                <a:solidFill>
                  <a:schemeClr val="accent2"/>
                </a:solidFill>
                <a:latin typeface="Helvetica" panose="020B0604020202020204" pitchFamily="34" charset="0"/>
                <a:ea typeface="宋体" panose="02010600030101010101" pitchFamily="2" charset="-122"/>
              </a:rPr>
              <a:t>CPI              1.57                                                                1.73</a:t>
            </a:r>
          </a:p>
          <a:p>
            <a:pPr eaLnBrk="0" hangingPunct="0"/>
            <a:r>
              <a:rPr lang="en-US" altLang="zh-CN" sz="2000">
                <a:solidFill>
                  <a:schemeClr val="accent2"/>
                </a:solidFill>
                <a:latin typeface="Helvetica" panose="020B0604020202020204" pitchFamily="34" charset="0"/>
                <a:ea typeface="宋体" panose="02010600030101010101" pitchFamily="2" charset="-122"/>
              </a:rPr>
              <a:t>MIPS            31.8                                                               28.9</a:t>
            </a:r>
            <a:r>
              <a:rPr lang="en-US" altLang="zh-CN" sz="2400">
                <a:solidFill>
                  <a:schemeClr val="accent2"/>
                </a:solidFill>
                <a:latin typeface="Helvetica" panose="020B0604020202020204" pitchFamily="34" charset="0"/>
                <a:ea typeface="宋体" panose="02010600030101010101" pitchFamily="2" charset="-122"/>
              </a:rPr>
              <a:t>  </a:t>
            </a:r>
          </a:p>
        </p:txBody>
      </p:sp>
      <p:sp>
        <p:nvSpPr>
          <p:cNvPr id="441352" name="Text Box 8">
            <a:extLst>
              <a:ext uri="{FF2B5EF4-FFF2-40B4-BE49-F238E27FC236}">
                <a16:creationId xmlns:a16="http://schemas.microsoft.com/office/drawing/2014/main" id="{79A45A4B-5839-F4BD-0A2D-FA41D4CABF5D}"/>
              </a:ext>
            </a:extLst>
          </p:cNvPr>
          <p:cNvSpPr txBox="1">
            <a:spLocks noChangeArrowheads="1"/>
          </p:cNvSpPr>
          <p:nvPr/>
        </p:nvSpPr>
        <p:spPr bwMode="auto">
          <a:xfrm>
            <a:off x="855663" y="5911850"/>
            <a:ext cx="74247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CC3300"/>
                </a:solidFill>
                <a:ea typeface="黑体" panose="02010609060101010101" pitchFamily="49" charset="-122"/>
              </a:rPr>
              <a:t>结果：因为优化后减少了</a:t>
            </a:r>
            <a:r>
              <a:rPr lang="en-US" altLang="zh-CN" sz="2000">
                <a:solidFill>
                  <a:srgbClr val="CC3300"/>
                </a:solidFill>
                <a:ea typeface="黑体" panose="02010609060101010101" pitchFamily="49" charset="-122"/>
              </a:rPr>
              <a:t>ALU</a:t>
            </a:r>
            <a:r>
              <a:rPr lang="zh-CN" altLang="en-US" sz="2000">
                <a:solidFill>
                  <a:srgbClr val="CC3300"/>
                </a:solidFill>
                <a:ea typeface="黑体" panose="02010609060101010101" pitchFamily="49" charset="-122"/>
              </a:rPr>
              <a:t>指令（其他指令数没变），所以程序执行时间一定减少了，但优化后的</a:t>
            </a:r>
            <a:r>
              <a:rPr lang="en-US" altLang="zh-CN" sz="2000">
                <a:solidFill>
                  <a:srgbClr val="CC3300"/>
                </a:solidFill>
                <a:ea typeface="黑体" panose="02010609060101010101" pitchFamily="49" charset="-122"/>
              </a:rPr>
              <a:t>MIPS</a:t>
            </a:r>
            <a:r>
              <a:rPr lang="zh-CN" altLang="en-US" sz="2000">
                <a:solidFill>
                  <a:srgbClr val="CC3300"/>
                </a:solidFill>
                <a:ea typeface="黑体" panose="02010609060101010101" pitchFamily="49" charset="-122"/>
              </a:rPr>
              <a:t>数反而降低了。</a:t>
            </a:r>
          </a:p>
        </p:txBody>
      </p:sp>
      <p:sp>
        <p:nvSpPr>
          <p:cNvPr id="441353" name="Rectangle 9">
            <a:extLst>
              <a:ext uri="{FF2B5EF4-FFF2-40B4-BE49-F238E27FC236}">
                <a16:creationId xmlns:a16="http://schemas.microsoft.com/office/drawing/2014/main" id="{F3AC2594-A011-DC07-4B60-5E14D3D87F42}"/>
              </a:ext>
            </a:extLst>
          </p:cNvPr>
          <p:cNvSpPr>
            <a:spLocks noChangeArrowheads="1"/>
          </p:cNvSpPr>
          <p:nvPr/>
        </p:nvSpPr>
        <p:spPr bwMode="auto">
          <a:xfrm>
            <a:off x="3246438" y="3365500"/>
            <a:ext cx="322262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50000"/>
              </a:spcBef>
            </a:pPr>
            <a:r>
              <a:rPr lang="en-US" altLang="zh-CN" sz="1800">
                <a:solidFill>
                  <a:schemeClr val="accent2"/>
                </a:solidFill>
                <a:latin typeface="Helvetica" panose="020B0604020202020204" pitchFamily="34" charset="0"/>
                <a:ea typeface="宋体" panose="02010600030101010101" pitchFamily="2" charset="-122"/>
              </a:rPr>
              <a:t>21.5/ (21.5+21+12+24)=27%</a:t>
            </a:r>
          </a:p>
          <a:p>
            <a:pPr eaLnBrk="0" hangingPunct="0">
              <a:spcBef>
                <a:spcPct val="50000"/>
              </a:spcBef>
            </a:pPr>
            <a:r>
              <a:rPr lang="en-US" altLang="zh-CN" sz="1800">
                <a:solidFill>
                  <a:schemeClr val="accent2"/>
                </a:solidFill>
                <a:latin typeface="Helvetica" panose="020B0604020202020204" pitchFamily="34" charset="0"/>
                <a:ea typeface="宋体" panose="02010600030101010101" pitchFamily="2" charset="-122"/>
              </a:rPr>
              <a:t>21   / (21.5+21+12+24)=27%</a:t>
            </a:r>
          </a:p>
          <a:p>
            <a:pPr eaLnBrk="0" hangingPunct="0">
              <a:spcBef>
                <a:spcPct val="50000"/>
              </a:spcBef>
            </a:pPr>
            <a:r>
              <a:rPr lang="en-US" altLang="zh-CN" sz="1800">
                <a:solidFill>
                  <a:schemeClr val="accent2"/>
                </a:solidFill>
                <a:latin typeface="Helvetica" panose="020B0604020202020204" pitchFamily="34" charset="0"/>
                <a:ea typeface="宋体" panose="02010600030101010101" pitchFamily="2" charset="-122"/>
              </a:rPr>
              <a:t>12   / (21.5+21+12+24)=15%</a:t>
            </a:r>
          </a:p>
          <a:p>
            <a:pPr eaLnBrk="0" hangingPunct="0">
              <a:spcBef>
                <a:spcPct val="50000"/>
              </a:spcBef>
            </a:pPr>
            <a:r>
              <a:rPr lang="en-US" altLang="zh-CN" sz="1800">
                <a:solidFill>
                  <a:schemeClr val="accent2"/>
                </a:solidFill>
                <a:latin typeface="Helvetica" panose="020B0604020202020204" pitchFamily="34" charset="0"/>
                <a:ea typeface="宋体" panose="02010600030101010101" pitchFamily="2" charset="-122"/>
              </a:rPr>
              <a:t>24   / (21.5+21+12+24)= 31%</a:t>
            </a:r>
          </a:p>
        </p:txBody>
      </p:sp>
      <p:sp>
        <p:nvSpPr>
          <p:cNvPr id="441354" name="Text Box 10">
            <a:extLst>
              <a:ext uri="{FF2B5EF4-FFF2-40B4-BE49-F238E27FC236}">
                <a16:creationId xmlns:a16="http://schemas.microsoft.com/office/drawing/2014/main" id="{6EE921E6-6DBE-552D-C524-6D1C8C019376}"/>
              </a:ext>
            </a:extLst>
          </p:cNvPr>
          <p:cNvSpPr txBox="1">
            <a:spLocks noChangeArrowheads="1"/>
          </p:cNvSpPr>
          <p:nvPr/>
        </p:nvSpPr>
        <p:spPr bwMode="auto">
          <a:xfrm>
            <a:off x="3446463" y="5091113"/>
            <a:ext cx="2968625"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25000"/>
              </a:spcBef>
            </a:pPr>
            <a:r>
              <a:rPr lang="en-US" altLang="zh-CN" sz="1800">
                <a:solidFill>
                  <a:srgbClr val="008000"/>
                </a:solidFill>
                <a:latin typeface="Helvetica" panose="020B0604020202020204" pitchFamily="34" charset="0"/>
                <a:ea typeface="宋体" panose="02010600030101010101" pitchFamily="2" charset="-122"/>
              </a:rPr>
              <a:t>50M/1.57=31.8MIPS</a:t>
            </a:r>
          </a:p>
          <a:p>
            <a:pPr eaLnBrk="0" hangingPunct="0">
              <a:spcBef>
                <a:spcPct val="25000"/>
              </a:spcBef>
            </a:pPr>
            <a:r>
              <a:rPr lang="en-US" altLang="zh-CN" sz="1800">
                <a:solidFill>
                  <a:srgbClr val="008000"/>
                </a:solidFill>
                <a:latin typeface="Helvetica" panose="020B0604020202020204" pitchFamily="34" charset="0"/>
                <a:ea typeface="宋体" panose="02010600030101010101" pitchFamily="2" charset="-122"/>
              </a:rPr>
              <a:t>50M/1.73=28.9MIPS</a:t>
            </a:r>
            <a:endParaRPr lang="zh-CN" altLang="en-US" sz="1800">
              <a:solidFill>
                <a:srgbClr val="008000"/>
              </a:solidFill>
              <a:latin typeface="Helvetica" panose="020B0604020202020204" pitchFamily="34" charset="0"/>
              <a:ea typeface="宋体" panose="02010600030101010101" pitchFamily="2" charset="-122"/>
            </a:endParaRPr>
          </a:p>
        </p:txBody>
      </p:sp>
      <p:sp>
        <p:nvSpPr>
          <p:cNvPr id="441355" name="Line 11">
            <a:extLst>
              <a:ext uri="{FF2B5EF4-FFF2-40B4-BE49-F238E27FC236}">
                <a16:creationId xmlns:a16="http://schemas.microsoft.com/office/drawing/2014/main" id="{AB08A1A7-ACC6-4C9D-D664-B072055E00C7}"/>
              </a:ext>
            </a:extLst>
          </p:cNvPr>
          <p:cNvSpPr>
            <a:spLocks noChangeShapeType="1"/>
          </p:cNvSpPr>
          <p:nvPr/>
        </p:nvSpPr>
        <p:spPr bwMode="auto">
          <a:xfrm flipH="1">
            <a:off x="2644775" y="5373688"/>
            <a:ext cx="844550" cy="23971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1356" name="Line 12">
            <a:extLst>
              <a:ext uri="{FF2B5EF4-FFF2-40B4-BE49-F238E27FC236}">
                <a16:creationId xmlns:a16="http://schemas.microsoft.com/office/drawing/2014/main" id="{8E8B5AF5-A699-62F1-D597-CD843C189B56}"/>
              </a:ext>
            </a:extLst>
          </p:cNvPr>
          <p:cNvSpPr>
            <a:spLocks noChangeShapeType="1"/>
          </p:cNvSpPr>
          <p:nvPr/>
        </p:nvSpPr>
        <p:spPr bwMode="auto">
          <a:xfrm>
            <a:off x="5734050" y="5608638"/>
            <a:ext cx="1162050" cy="8413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1357" name="Text Box 13">
            <a:extLst>
              <a:ext uri="{FF2B5EF4-FFF2-40B4-BE49-F238E27FC236}">
                <a16:creationId xmlns:a16="http://schemas.microsoft.com/office/drawing/2014/main" id="{792B5C0B-BD66-4265-9C2B-C40FFB2F203A}"/>
              </a:ext>
            </a:extLst>
          </p:cNvPr>
          <p:cNvSpPr txBox="1">
            <a:spLocks noChangeArrowheads="1"/>
          </p:cNvSpPr>
          <p:nvPr/>
        </p:nvSpPr>
        <p:spPr bwMode="auto">
          <a:xfrm>
            <a:off x="2947988" y="1508125"/>
            <a:ext cx="5773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pPr>
            <a:r>
              <a:rPr lang="zh-CN" altLang="en-US" sz="2000">
                <a:solidFill>
                  <a:srgbClr val="ED1611"/>
                </a:solidFill>
                <a:latin typeface="黑体" panose="02010609060101010101" pitchFamily="49" charset="-122"/>
                <a:ea typeface="黑体" panose="02010609060101010101" pitchFamily="49" charset="-122"/>
              </a:rPr>
              <a:t>仅在软件上优化，没涉及到任何硬件措施。</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1347">
                                            <p:txEl>
                                              <p:pRg st="0" end="0"/>
                                            </p:txEl>
                                          </p:spTgt>
                                        </p:tgtEl>
                                        <p:attrNameLst>
                                          <p:attrName>style.visibility</p:attrName>
                                        </p:attrNameLst>
                                      </p:cBhvr>
                                      <p:to>
                                        <p:strVal val="visible"/>
                                      </p:to>
                                    </p:set>
                                    <p:animEffect transition="in" filter="blinds(horizontal)">
                                      <p:cBhvr>
                                        <p:cTn id="7" dur="500"/>
                                        <p:tgtEl>
                                          <p:spTgt spid="441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1347">
                                            <p:txEl>
                                              <p:pRg st="1" end="1"/>
                                            </p:txEl>
                                          </p:spTgt>
                                        </p:tgtEl>
                                        <p:attrNameLst>
                                          <p:attrName>style.visibility</p:attrName>
                                        </p:attrNameLst>
                                      </p:cBhvr>
                                      <p:to>
                                        <p:strVal val="visible"/>
                                      </p:to>
                                    </p:set>
                                    <p:animEffect transition="in" filter="blinds(horizontal)">
                                      <p:cBhvr>
                                        <p:cTn id="12" dur="500"/>
                                        <p:tgtEl>
                                          <p:spTgt spid="4413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41347">
                                            <p:txEl>
                                              <p:pRg st="2" end="2"/>
                                            </p:txEl>
                                          </p:spTgt>
                                        </p:tgtEl>
                                        <p:attrNameLst>
                                          <p:attrName>style.visibility</p:attrName>
                                        </p:attrNameLst>
                                      </p:cBhvr>
                                      <p:to>
                                        <p:strVal val="visible"/>
                                      </p:to>
                                    </p:set>
                                    <p:animEffect transition="in" filter="blinds(horizontal)">
                                      <p:cBhvr>
                                        <p:cTn id="17" dur="500"/>
                                        <p:tgtEl>
                                          <p:spTgt spid="4413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1357"/>
                                        </p:tgtEl>
                                        <p:attrNameLst>
                                          <p:attrName>style.visibility</p:attrName>
                                        </p:attrNameLst>
                                      </p:cBhvr>
                                      <p:to>
                                        <p:strVal val="visible"/>
                                      </p:to>
                                    </p:set>
                                    <p:animEffect transition="in" filter="blinds(horizontal)">
                                      <p:cBhvr>
                                        <p:cTn id="22" dur="500"/>
                                        <p:tgtEl>
                                          <p:spTgt spid="4413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441348"/>
                                        </p:tgtEl>
                                        <p:attrNameLst>
                                          <p:attrName>style.visibility</p:attrName>
                                        </p:attrNameLst>
                                      </p:cBhvr>
                                      <p:to>
                                        <p:strVal val="visible"/>
                                      </p:to>
                                    </p:set>
                                    <p:animEffect transition="in" filter="slide(fromLeft)">
                                      <p:cBhvr>
                                        <p:cTn id="27" dur="500"/>
                                        <p:tgtEl>
                                          <p:spTgt spid="4413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441350"/>
                                        </p:tgtEl>
                                        <p:attrNameLst>
                                          <p:attrName>style.visibility</p:attrName>
                                        </p:attrNameLst>
                                      </p:cBhvr>
                                      <p:to>
                                        <p:strVal val="visible"/>
                                      </p:to>
                                    </p:set>
                                    <p:animEffect transition="in" filter="slide(fromLeft)">
                                      <p:cBhvr>
                                        <p:cTn id="32" dur="500"/>
                                        <p:tgtEl>
                                          <p:spTgt spid="4413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41353"/>
                                        </p:tgtEl>
                                        <p:attrNameLst>
                                          <p:attrName>style.visibility</p:attrName>
                                        </p:attrNameLst>
                                      </p:cBhvr>
                                      <p:to>
                                        <p:strVal val="visible"/>
                                      </p:to>
                                    </p:set>
                                    <p:animEffect transition="in" filter="blinds(horizontal)">
                                      <p:cBhvr>
                                        <p:cTn id="37" dur="500"/>
                                        <p:tgtEl>
                                          <p:spTgt spid="44135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441349"/>
                                        </p:tgtEl>
                                        <p:attrNameLst>
                                          <p:attrName>style.visibility</p:attrName>
                                        </p:attrNameLst>
                                      </p:cBhvr>
                                      <p:to>
                                        <p:strVal val="visible"/>
                                      </p:to>
                                    </p:set>
                                    <p:animEffect transition="in" filter="slide(fromLeft)">
                                      <p:cBhvr>
                                        <p:cTn id="42" dur="500"/>
                                        <p:tgtEl>
                                          <p:spTgt spid="4413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41351">
                                            <p:txEl>
                                              <p:pRg st="0" end="0"/>
                                            </p:txEl>
                                          </p:spTgt>
                                        </p:tgtEl>
                                        <p:attrNameLst>
                                          <p:attrName>style.visibility</p:attrName>
                                        </p:attrNameLst>
                                      </p:cBhvr>
                                      <p:to>
                                        <p:strVal val="visible"/>
                                      </p:to>
                                    </p:set>
                                    <p:animEffect transition="in" filter="blinds(horizontal)">
                                      <p:cBhvr>
                                        <p:cTn id="47" dur="500"/>
                                        <p:tgtEl>
                                          <p:spTgt spid="441351">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41354"/>
                                        </p:tgtEl>
                                        <p:attrNameLst>
                                          <p:attrName>style.visibility</p:attrName>
                                        </p:attrNameLst>
                                      </p:cBhvr>
                                      <p:to>
                                        <p:strVal val="visible"/>
                                      </p:to>
                                    </p:set>
                                    <p:animEffect transition="in" filter="blinds(horizontal)">
                                      <p:cBhvr>
                                        <p:cTn id="52" dur="500"/>
                                        <p:tgtEl>
                                          <p:spTgt spid="4413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41351">
                                            <p:txEl>
                                              <p:pRg st="1" end="1"/>
                                            </p:txEl>
                                          </p:spTgt>
                                        </p:tgtEl>
                                        <p:attrNameLst>
                                          <p:attrName>style.visibility</p:attrName>
                                        </p:attrNameLst>
                                      </p:cBhvr>
                                      <p:to>
                                        <p:strVal val="visible"/>
                                      </p:to>
                                    </p:set>
                                    <p:animEffect transition="in" filter="blinds(horizontal)">
                                      <p:cBhvr>
                                        <p:cTn id="57" dur="500"/>
                                        <p:tgtEl>
                                          <p:spTgt spid="441351">
                                            <p:txEl>
                                              <p:pRg st="1" end="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41355"/>
                                        </p:tgtEl>
                                        <p:attrNameLst>
                                          <p:attrName>style.visibility</p:attrName>
                                        </p:attrNameLst>
                                      </p:cBhvr>
                                      <p:to>
                                        <p:strVal val="visible"/>
                                      </p:to>
                                    </p:set>
                                    <p:animEffect transition="in" filter="blinds(horizontal)">
                                      <p:cBhvr>
                                        <p:cTn id="62" dur="500"/>
                                        <p:tgtEl>
                                          <p:spTgt spid="44135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441356"/>
                                        </p:tgtEl>
                                        <p:attrNameLst>
                                          <p:attrName>style.visibility</p:attrName>
                                        </p:attrNameLst>
                                      </p:cBhvr>
                                      <p:to>
                                        <p:strVal val="visible"/>
                                      </p:to>
                                    </p:set>
                                    <p:animEffect transition="in" filter="blinds(horizontal)">
                                      <p:cBhvr>
                                        <p:cTn id="67" dur="500"/>
                                        <p:tgtEl>
                                          <p:spTgt spid="44135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441352">
                                            <p:txEl>
                                              <p:pRg st="0" end="0"/>
                                            </p:txEl>
                                          </p:spTgt>
                                        </p:tgtEl>
                                        <p:attrNameLst>
                                          <p:attrName>style.visibility</p:attrName>
                                        </p:attrNameLst>
                                      </p:cBhvr>
                                      <p:to>
                                        <p:strVal val="visible"/>
                                      </p:to>
                                    </p:set>
                                    <p:animEffect transition="in" filter="blinds(horizontal)">
                                      <p:cBhvr>
                                        <p:cTn id="72" dur="500"/>
                                        <p:tgtEl>
                                          <p:spTgt spid="4413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8" grpId="0"/>
      <p:bldP spid="441349" grpId="0"/>
      <p:bldP spid="441350" grpId="0" animBg="1"/>
      <p:bldP spid="441353" grpId="0"/>
      <p:bldP spid="441354" grpId="0"/>
      <p:bldP spid="44135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AC23479E-448B-AB7B-93DE-1AFC3A265499}"/>
              </a:ext>
            </a:extLst>
          </p:cNvPr>
          <p:cNvSpPr>
            <a:spLocks noGrp="1" noChangeArrowheads="1"/>
          </p:cNvSpPr>
          <p:nvPr>
            <p:ph type="title"/>
          </p:nvPr>
        </p:nvSpPr>
        <p:spPr>
          <a:xfrm>
            <a:off x="819150" y="96838"/>
            <a:ext cx="6786563" cy="425450"/>
          </a:xfrm>
        </p:spPr>
        <p:txBody>
          <a:bodyPr/>
          <a:lstStyle/>
          <a:p>
            <a:r>
              <a:rPr lang="zh-CN" altLang="en-US">
                <a:ea typeface="宋体" panose="02010600030101010101" pitchFamily="2" charset="-122"/>
              </a:rPr>
              <a:t>选择性能评价程序（</a:t>
            </a:r>
            <a:r>
              <a:rPr lang="en-US" altLang="zh-CN">
                <a:ea typeface="宋体" panose="02010600030101010101" pitchFamily="2" charset="-122"/>
              </a:rPr>
              <a:t>Benchmarks</a:t>
            </a:r>
            <a:r>
              <a:rPr lang="zh-CN" altLang="en-US">
                <a:ea typeface="宋体" panose="02010600030101010101" pitchFamily="2" charset="-122"/>
              </a:rPr>
              <a:t>）</a:t>
            </a:r>
          </a:p>
        </p:txBody>
      </p:sp>
      <p:sp>
        <p:nvSpPr>
          <p:cNvPr id="428035" name="Rectangle 3">
            <a:extLst>
              <a:ext uri="{FF2B5EF4-FFF2-40B4-BE49-F238E27FC236}">
                <a16:creationId xmlns:a16="http://schemas.microsoft.com/office/drawing/2014/main" id="{F9A2EAEF-4796-D30C-3E08-BBB98C82EECA}"/>
              </a:ext>
            </a:extLst>
          </p:cNvPr>
          <p:cNvSpPr>
            <a:spLocks noGrp="1" noChangeArrowheads="1"/>
          </p:cNvSpPr>
          <p:nvPr>
            <p:ph idx="1"/>
          </p:nvPr>
        </p:nvSpPr>
        <p:spPr>
          <a:xfrm>
            <a:off x="168275" y="946150"/>
            <a:ext cx="8810625" cy="5611813"/>
          </a:xfrm>
        </p:spPr>
        <p:txBody>
          <a:bodyPr/>
          <a:lstStyle/>
          <a:p>
            <a:pPr>
              <a:lnSpc>
                <a:spcPct val="105000"/>
              </a:lnSpc>
              <a:spcBef>
                <a:spcPct val="20000"/>
              </a:spcBef>
            </a:pPr>
            <a:r>
              <a:rPr lang="zh-CN" altLang="en-US" sz="2000">
                <a:solidFill>
                  <a:schemeClr val="accent1"/>
                </a:solidFill>
                <a:ea typeface="黑体" panose="02010609060101010101" pitchFamily="49" charset="-122"/>
              </a:rPr>
              <a:t>用基准程序来评测计算机的性能</a:t>
            </a:r>
          </a:p>
          <a:p>
            <a:pPr lvl="1">
              <a:spcBef>
                <a:spcPct val="20000"/>
              </a:spcBef>
            </a:pPr>
            <a:r>
              <a:rPr lang="zh-CN" altLang="en-US" sz="2000">
                <a:ea typeface="黑体" panose="02010609060101010101" pitchFamily="49" charset="-122"/>
              </a:rPr>
              <a:t>基准测试程序是专门用来进行性能评价的一组程序</a:t>
            </a:r>
          </a:p>
          <a:p>
            <a:pPr lvl="1">
              <a:spcBef>
                <a:spcPct val="20000"/>
              </a:spcBef>
            </a:pPr>
            <a:r>
              <a:rPr lang="zh-CN" altLang="en-US" sz="2000">
                <a:ea typeface="黑体" panose="02010609060101010101" pitchFamily="49" charset="-122"/>
              </a:rPr>
              <a:t>不同用户使用的计算机用不同的基准程序</a:t>
            </a:r>
          </a:p>
          <a:p>
            <a:pPr lvl="1">
              <a:spcBef>
                <a:spcPct val="20000"/>
              </a:spcBef>
            </a:pPr>
            <a:r>
              <a:rPr lang="zh-CN" altLang="en-US" sz="2000">
                <a:ea typeface="黑体" panose="02010609060101010101" pitchFamily="49" charset="-122"/>
              </a:rPr>
              <a:t>基准程序通过运行实际负载来反映计算机的性能</a:t>
            </a:r>
          </a:p>
          <a:p>
            <a:pPr lvl="1">
              <a:spcBef>
                <a:spcPct val="20000"/>
              </a:spcBef>
            </a:pPr>
            <a:r>
              <a:rPr lang="zh-CN" altLang="en-US" sz="2000">
                <a:ea typeface="黑体" panose="02010609060101010101" pitchFamily="49" charset="-122"/>
              </a:rPr>
              <a:t>最好的基准程序是用户实际使用的程序或典型的简单程序</a:t>
            </a:r>
          </a:p>
          <a:p>
            <a:pPr>
              <a:lnSpc>
                <a:spcPct val="105000"/>
              </a:lnSpc>
              <a:spcBef>
                <a:spcPct val="20000"/>
              </a:spcBef>
            </a:pPr>
            <a:r>
              <a:rPr lang="zh-CN" altLang="en-US" sz="2000">
                <a:solidFill>
                  <a:schemeClr val="accent1"/>
                </a:solidFill>
                <a:ea typeface="黑体" panose="02010609060101010101" pitchFamily="49" charset="-122"/>
              </a:rPr>
              <a:t>基准程序的缺陷</a:t>
            </a:r>
          </a:p>
          <a:p>
            <a:pPr lvl="1">
              <a:lnSpc>
                <a:spcPct val="115000"/>
              </a:lnSpc>
              <a:spcBef>
                <a:spcPct val="20000"/>
              </a:spcBef>
            </a:pPr>
            <a:r>
              <a:rPr lang="zh-CN" altLang="en-US" sz="2000">
                <a:ea typeface="黑体" panose="02010609060101010101" pitchFamily="49" charset="-122"/>
              </a:rPr>
              <a:t>现象：基准程序的性能与某段短代码密切相关时，会被利用以得到不当的性能评测结果</a:t>
            </a:r>
          </a:p>
          <a:p>
            <a:pPr lvl="1">
              <a:lnSpc>
                <a:spcPct val="115000"/>
              </a:lnSpc>
              <a:spcBef>
                <a:spcPct val="20000"/>
              </a:spcBef>
            </a:pPr>
            <a:r>
              <a:rPr lang="zh-CN" altLang="en-US" sz="2000">
                <a:ea typeface="黑体" panose="02010609060101010101" pitchFamily="49" charset="-122"/>
              </a:rPr>
              <a:t>手段：硬件系统设计人员或编译器开发者针对这些代码片段进行特殊的优化，使得执行这段代码的速度非常快</a:t>
            </a:r>
          </a:p>
          <a:p>
            <a:pPr lvl="2">
              <a:lnSpc>
                <a:spcPct val="115000"/>
              </a:lnSpc>
              <a:spcBef>
                <a:spcPct val="20000"/>
              </a:spcBef>
            </a:pPr>
            <a:r>
              <a:rPr lang="zh-CN" altLang="en-US" sz="2000">
                <a:ea typeface="黑体" panose="02010609060101010101" pitchFamily="49" charset="-122"/>
              </a:rPr>
              <a:t>例</a:t>
            </a:r>
            <a:r>
              <a:rPr lang="en-US" altLang="zh-CN" sz="2000">
                <a:ea typeface="黑体" panose="02010609060101010101" pitchFamily="49" charset="-122"/>
              </a:rPr>
              <a:t>1</a:t>
            </a:r>
            <a:r>
              <a:rPr lang="zh-CN" altLang="en-US" sz="2000">
                <a:ea typeface="黑体" panose="02010609060101010101" pitchFamily="49" charset="-122"/>
              </a:rPr>
              <a:t>：</a:t>
            </a:r>
            <a:r>
              <a:rPr lang="en-US" altLang="zh-CN" sz="2000">
                <a:ea typeface="黑体" panose="02010609060101010101" pitchFamily="49" charset="-122"/>
              </a:rPr>
              <a:t>Intel Pentium</a:t>
            </a:r>
            <a:r>
              <a:rPr lang="zh-CN" altLang="en-US" sz="2000">
                <a:ea typeface="黑体" panose="02010609060101010101" pitchFamily="49" charset="-122"/>
              </a:rPr>
              <a:t>处理器运行</a:t>
            </a:r>
            <a:r>
              <a:rPr lang="en-US" altLang="zh-CN" sz="2000">
                <a:ea typeface="黑体" panose="02010609060101010101" pitchFamily="49" charset="-122"/>
              </a:rPr>
              <a:t>SPECint</a:t>
            </a:r>
            <a:r>
              <a:rPr lang="zh-CN" altLang="en-US" sz="2000">
                <a:ea typeface="黑体" panose="02010609060101010101" pitchFamily="49" charset="-122"/>
              </a:rPr>
              <a:t>时用了公司内部使用的特殊编译器，使其性能极高</a:t>
            </a:r>
          </a:p>
          <a:p>
            <a:pPr lvl="2">
              <a:lnSpc>
                <a:spcPct val="115000"/>
              </a:lnSpc>
              <a:spcBef>
                <a:spcPct val="20000"/>
              </a:spcBef>
            </a:pPr>
            <a:r>
              <a:rPr lang="zh-CN" altLang="en-US" sz="2000">
                <a:ea typeface="黑体" panose="02010609060101010101" pitchFamily="49" charset="-122"/>
              </a:rPr>
              <a:t>例</a:t>
            </a:r>
            <a:r>
              <a:rPr lang="en-US" altLang="zh-CN" sz="2000">
                <a:ea typeface="黑体" panose="02010609060101010101" pitchFamily="49" charset="-122"/>
              </a:rPr>
              <a:t>2</a:t>
            </a:r>
            <a:r>
              <a:rPr lang="zh-CN" altLang="en-US" sz="2000">
                <a:ea typeface="黑体" panose="02010609060101010101" pitchFamily="49" charset="-122"/>
              </a:rPr>
              <a:t>：矩阵乘法程序</a:t>
            </a:r>
            <a:r>
              <a:rPr lang="en-US" altLang="zh-CN" sz="2000">
                <a:ea typeface="黑体" panose="02010609060101010101" pitchFamily="49" charset="-122"/>
              </a:rPr>
              <a:t>SPECmatrix300</a:t>
            </a:r>
            <a:r>
              <a:rPr lang="zh-CN" altLang="en-US" sz="2000">
                <a:ea typeface="黑体" panose="02010609060101010101" pitchFamily="49" charset="-122"/>
              </a:rPr>
              <a:t>有</a:t>
            </a:r>
            <a:r>
              <a:rPr lang="en-US" altLang="zh-CN" sz="2000">
                <a:ea typeface="黑体" panose="02010609060101010101" pitchFamily="49" charset="-122"/>
              </a:rPr>
              <a:t>99%</a:t>
            </a:r>
            <a:r>
              <a:rPr lang="zh-CN" altLang="en-US" sz="2000">
                <a:ea typeface="黑体" panose="02010609060101010101" pitchFamily="49" charset="-122"/>
              </a:rPr>
              <a:t>的时间运行在一行语句上，有些厂商用特殊编译器优化该语句，使性能达</a:t>
            </a:r>
            <a:r>
              <a:rPr lang="en-US" altLang="zh-CN" sz="2000">
                <a:ea typeface="黑体" panose="02010609060101010101" pitchFamily="49" charset="-122"/>
              </a:rPr>
              <a:t>VAX11/780</a:t>
            </a:r>
            <a:r>
              <a:rPr lang="zh-CN" altLang="en-US" sz="2000">
                <a:ea typeface="黑体" panose="02010609060101010101" pitchFamily="49" charset="-122"/>
              </a:rPr>
              <a:t>的</a:t>
            </a:r>
            <a:r>
              <a:rPr lang="en-US" altLang="zh-CN" sz="2000">
                <a:ea typeface="黑体" panose="02010609060101010101" pitchFamily="49" charset="-122"/>
              </a:rPr>
              <a:t>729.8</a:t>
            </a:r>
            <a:r>
              <a:rPr lang="zh-CN" altLang="en-US" sz="2000">
                <a:ea typeface="黑体" panose="02010609060101010101" pitchFamily="49" charset="-122"/>
              </a:rPr>
              <a:t>倍！</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8035">
                                            <p:txEl>
                                              <p:pRg st="1" end="1"/>
                                            </p:txEl>
                                          </p:spTgt>
                                        </p:tgtEl>
                                        <p:attrNameLst>
                                          <p:attrName>style.visibility</p:attrName>
                                        </p:attrNameLst>
                                      </p:cBhvr>
                                      <p:to>
                                        <p:strVal val="visible"/>
                                      </p:to>
                                    </p:set>
                                    <p:animEffect transition="in" filter="blinds(horizontal)">
                                      <p:cBhvr>
                                        <p:cTn id="7" dur="500"/>
                                        <p:tgtEl>
                                          <p:spTgt spid="4280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8035">
                                            <p:txEl>
                                              <p:pRg st="2" end="2"/>
                                            </p:txEl>
                                          </p:spTgt>
                                        </p:tgtEl>
                                        <p:attrNameLst>
                                          <p:attrName>style.visibility</p:attrName>
                                        </p:attrNameLst>
                                      </p:cBhvr>
                                      <p:to>
                                        <p:strVal val="visible"/>
                                      </p:to>
                                    </p:set>
                                    <p:animEffect transition="in" filter="blinds(horizontal)">
                                      <p:cBhvr>
                                        <p:cTn id="12" dur="500"/>
                                        <p:tgtEl>
                                          <p:spTgt spid="4280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8035">
                                            <p:txEl>
                                              <p:pRg st="3" end="3"/>
                                            </p:txEl>
                                          </p:spTgt>
                                        </p:tgtEl>
                                        <p:attrNameLst>
                                          <p:attrName>style.visibility</p:attrName>
                                        </p:attrNameLst>
                                      </p:cBhvr>
                                      <p:to>
                                        <p:strVal val="visible"/>
                                      </p:to>
                                    </p:set>
                                    <p:animEffect transition="in" filter="blinds(horizontal)">
                                      <p:cBhvr>
                                        <p:cTn id="17" dur="500"/>
                                        <p:tgtEl>
                                          <p:spTgt spid="4280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8035">
                                            <p:txEl>
                                              <p:pRg st="4" end="4"/>
                                            </p:txEl>
                                          </p:spTgt>
                                        </p:tgtEl>
                                        <p:attrNameLst>
                                          <p:attrName>style.visibility</p:attrName>
                                        </p:attrNameLst>
                                      </p:cBhvr>
                                      <p:to>
                                        <p:strVal val="visible"/>
                                      </p:to>
                                    </p:set>
                                    <p:animEffect transition="in" filter="blinds(horizontal)">
                                      <p:cBhvr>
                                        <p:cTn id="22" dur="500"/>
                                        <p:tgtEl>
                                          <p:spTgt spid="4280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8035">
                                            <p:txEl>
                                              <p:pRg st="6" end="6"/>
                                            </p:txEl>
                                          </p:spTgt>
                                        </p:tgtEl>
                                        <p:attrNameLst>
                                          <p:attrName>style.visibility</p:attrName>
                                        </p:attrNameLst>
                                      </p:cBhvr>
                                      <p:to>
                                        <p:strVal val="visible"/>
                                      </p:to>
                                    </p:set>
                                    <p:animEffect transition="in" filter="blinds(horizontal)">
                                      <p:cBhvr>
                                        <p:cTn id="27" dur="500"/>
                                        <p:tgtEl>
                                          <p:spTgt spid="42803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28035">
                                            <p:txEl>
                                              <p:pRg st="7" end="7"/>
                                            </p:txEl>
                                          </p:spTgt>
                                        </p:tgtEl>
                                        <p:attrNameLst>
                                          <p:attrName>style.visibility</p:attrName>
                                        </p:attrNameLst>
                                      </p:cBhvr>
                                      <p:to>
                                        <p:strVal val="visible"/>
                                      </p:to>
                                    </p:set>
                                    <p:animEffect transition="in" filter="blinds(horizontal)">
                                      <p:cBhvr>
                                        <p:cTn id="32" dur="500"/>
                                        <p:tgtEl>
                                          <p:spTgt spid="42803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28035">
                                            <p:txEl>
                                              <p:pRg st="8" end="8"/>
                                            </p:txEl>
                                          </p:spTgt>
                                        </p:tgtEl>
                                        <p:attrNameLst>
                                          <p:attrName>style.visibility</p:attrName>
                                        </p:attrNameLst>
                                      </p:cBhvr>
                                      <p:to>
                                        <p:strVal val="visible"/>
                                      </p:to>
                                    </p:set>
                                    <p:animEffect transition="in" filter="blinds(horizontal)">
                                      <p:cBhvr>
                                        <p:cTn id="37" dur="500"/>
                                        <p:tgtEl>
                                          <p:spTgt spid="428035">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28035">
                                            <p:txEl>
                                              <p:pRg st="9" end="9"/>
                                            </p:txEl>
                                          </p:spTgt>
                                        </p:tgtEl>
                                        <p:attrNameLst>
                                          <p:attrName>style.visibility</p:attrName>
                                        </p:attrNameLst>
                                      </p:cBhvr>
                                      <p:to>
                                        <p:strVal val="visible"/>
                                      </p:to>
                                    </p:set>
                                    <p:animEffect transition="in" filter="blinds(horizontal)">
                                      <p:cBhvr>
                                        <p:cTn id="42" dur="500"/>
                                        <p:tgtEl>
                                          <p:spTgt spid="4280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71E949C0-0C68-490C-8A84-17FFA03116AD}"/>
              </a:ext>
            </a:extLst>
          </p:cNvPr>
          <p:cNvSpPr>
            <a:spLocks noGrp="1" noChangeArrowheads="1"/>
          </p:cNvSpPr>
          <p:nvPr>
            <p:ph type="title"/>
          </p:nvPr>
        </p:nvSpPr>
        <p:spPr>
          <a:xfrm>
            <a:off x="854075" y="142875"/>
            <a:ext cx="5381625" cy="425450"/>
          </a:xfrm>
        </p:spPr>
        <p:txBody>
          <a:bodyPr wrap="none"/>
          <a:lstStyle/>
          <a:p>
            <a:r>
              <a:rPr lang="en-US" altLang="zh-CN">
                <a:ea typeface="宋体" panose="02010600030101010101" pitchFamily="2" charset="-122"/>
              </a:rPr>
              <a:t>Successful Benchmark: SPEC </a:t>
            </a:r>
          </a:p>
        </p:txBody>
      </p:sp>
      <p:sp>
        <p:nvSpPr>
          <p:cNvPr id="432131" name="Rectangle 3">
            <a:extLst>
              <a:ext uri="{FF2B5EF4-FFF2-40B4-BE49-F238E27FC236}">
                <a16:creationId xmlns:a16="http://schemas.microsoft.com/office/drawing/2014/main" id="{A881CBFD-F418-E6C4-C729-01FA042559AF}"/>
              </a:ext>
            </a:extLst>
          </p:cNvPr>
          <p:cNvSpPr>
            <a:spLocks noGrp="1" noChangeArrowheads="1"/>
          </p:cNvSpPr>
          <p:nvPr>
            <p:ph idx="1"/>
          </p:nvPr>
        </p:nvSpPr>
        <p:spPr>
          <a:xfrm>
            <a:off x="339725" y="1012825"/>
            <a:ext cx="8636000" cy="5346700"/>
          </a:xfrm>
        </p:spPr>
        <p:txBody>
          <a:bodyPr/>
          <a:lstStyle/>
          <a:p>
            <a:pPr>
              <a:lnSpc>
                <a:spcPct val="110000"/>
              </a:lnSpc>
              <a:spcBef>
                <a:spcPct val="10000"/>
              </a:spcBef>
            </a:pPr>
            <a:r>
              <a:rPr lang="en-US" altLang="zh-CN" sz="2000">
                <a:ea typeface="黑体" panose="02010609060101010101" pitchFamily="49" charset="-122"/>
              </a:rPr>
              <a:t>1988</a:t>
            </a:r>
            <a:r>
              <a:rPr lang="zh-CN" altLang="en-US" sz="2000">
                <a:ea typeface="黑体" panose="02010609060101010101" pitchFamily="49" charset="-122"/>
              </a:rPr>
              <a:t>年，</a:t>
            </a:r>
            <a:r>
              <a:rPr lang="en-US" altLang="zh-CN" sz="2000">
                <a:ea typeface="黑体" panose="02010609060101010101" pitchFamily="49" charset="-122"/>
              </a:rPr>
              <a:t>5</a:t>
            </a:r>
            <a:r>
              <a:rPr lang="zh-CN" altLang="en-US" sz="2000">
                <a:ea typeface="黑体" panose="02010609060101010101" pitchFamily="49" charset="-122"/>
              </a:rPr>
              <a:t>家公司（ </a:t>
            </a:r>
            <a:r>
              <a:rPr lang="en-US" altLang="zh-CN" sz="2000">
                <a:ea typeface="黑体" panose="02010609060101010101" pitchFamily="49" charset="-122"/>
              </a:rPr>
              <a:t>Sun, MIPS, HP, Apollo, DEC</a:t>
            </a:r>
            <a:r>
              <a:rPr lang="zh-CN" altLang="en-US" sz="2000">
                <a:ea typeface="黑体" panose="02010609060101010101" pitchFamily="49" charset="-122"/>
              </a:rPr>
              <a:t> ）联合提出了</a:t>
            </a:r>
            <a:r>
              <a:rPr lang="en-US" altLang="zh-CN" sz="2000">
                <a:ea typeface="黑体" panose="02010609060101010101" pitchFamily="49" charset="-122"/>
              </a:rPr>
              <a:t>SPEC</a:t>
            </a:r>
            <a:r>
              <a:rPr lang="zh-CN" altLang="en-US" sz="2000">
                <a:ea typeface="黑体" panose="02010609060101010101" pitchFamily="49" charset="-122"/>
              </a:rPr>
              <a:t> </a:t>
            </a:r>
            <a:r>
              <a:rPr lang="en-US" altLang="zh-CN" sz="2000">
                <a:ea typeface="黑体" panose="02010609060101010101" pitchFamily="49" charset="-122"/>
              </a:rPr>
              <a:t>(Systems Performance Evaluation Committee)  </a:t>
            </a:r>
          </a:p>
          <a:p>
            <a:pPr>
              <a:lnSpc>
                <a:spcPct val="110000"/>
              </a:lnSpc>
              <a:spcBef>
                <a:spcPct val="10000"/>
              </a:spcBef>
            </a:pPr>
            <a:r>
              <a:rPr lang="en-US" altLang="zh-CN" sz="2000">
                <a:ea typeface="黑体" panose="02010609060101010101" pitchFamily="49" charset="-122"/>
              </a:rPr>
              <a:t>SPEC</a:t>
            </a:r>
            <a:r>
              <a:rPr lang="zh-CN" altLang="en-US" sz="2000">
                <a:ea typeface="黑体" panose="02010609060101010101" pitchFamily="49" charset="-122"/>
              </a:rPr>
              <a:t>给出了一组标准的测试程序、标准输入和测试报告。它们是一些实际的程序，包括</a:t>
            </a:r>
            <a:r>
              <a:rPr lang="en-US" altLang="zh-CN" sz="2000">
                <a:ea typeface="黑体" panose="02010609060101010101" pitchFamily="49" charset="-122"/>
              </a:rPr>
              <a:t> OS calls</a:t>
            </a:r>
            <a:r>
              <a:rPr lang="zh-CN" altLang="en-US" sz="2000">
                <a:ea typeface="黑体" panose="02010609060101010101" pitchFamily="49" charset="-122"/>
              </a:rPr>
              <a:t>、 </a:t>
            </a:r>
            <a:r>
              <a:rPr lang="en-US" altLang="zh-CN" sz="2000">
                <a:ea typeface="黑体" panose="02010609060101010101" pitchFamily="49" charset="-122"/>
              </a:rPr>
              <a:t>I/O</a:t>
            </a:r>
            <a:r>
              <a:rPr lang="zh-CN" altLang="en-US" sz="2000">
                <a:ea typeface="黑体" panose="02010609060101010101" pitchFamily="49" charset="-122"/>
              </a:rPr>
              <a:t>等。</a:t>
            </a:r>
          </a:p>
          <a:p>
            <a:pPr>
              <a:lnSpc>
                <a:spcPct val="110000"/>
              </a:lnSpc>
              <a:spcBef>
                <a:spcPct val="10000"/>
              </a:spcBef>
            </a:pPr>
            <a:r>
              <a:rPr lang="zh-CN" altLang="en-US" sz="2000">
                <a:ea typeface="黑体" panose="02010609060101010101" pitchFamily="49" charset="-122"/>
              </a:rPr>
              <a:t>版本 </a:t>
            </a:r>
            <a:r>
              <a:rPr lang="en-US" altLang="zh-CN" sz="2000">
                <a:ea typeface="黑体" panose="02010609060101010101" pitchFamily="49" charset="-122"/>
              </a:rPr>
              <a:t>89</a:t>
            </a:r>
            <a:r>
              <a:rPr lang="zh-CN" altLang="en-US" sz="2000">
                <a:ea typeface="黑体" panose="02010609060101010101" pitchFamily="49" charset="-122"/>
              </a:rPr>
              <a:t>：</a:t>
            </a:r>
            <a:r>
              <a:rPr lang="en-US" altLang="zh-CN" sz="2000">
                <a:ea typeface="黑体" panose="02010609060101010101" pitchFamily="49" charset="-122"/>
              </a:rPr>
              <a:t>10 programs = 4 for integer + 6 for FP, </a:t>
            </a:r>
            <a:r>
              <a:rPr lang="zh-CN" altLang="en-US" sz="2000">
                <a:ea typeface="黑体" panose="02010609060101010101" pitchFamily="49" charset="-122"/>
              </a:rPr>
              <a:t>用每个程序的执行时间求出一个综合性能指标 </a:t>
            </a:r>
          </a:p>
          <a:p>
            <a:pPr>
              <a:lnSpc>
                <a:spcPct val="110000"/>
              </a:lnSpc>
              <a:spcBef>
                <a:spcPct val="10000"/>
              </a:spcBef>
            </a:pPr>
            <a:r>
              <a:rPr lang="zh-CN" altLang="en-US" sz="2000">
                <a:ea typeface="黑体" panose="02010609060101010101" pitchFamily="49" charset="-122"/>
              </a:rPr>
              <a:t>版本</a:t>
            </a:r>
            <a:r>
              <a:rPr lang="en-US" altLang="zh-CN" sz="2000">
                <a:ea typeface="黑体" panose="02010609060101010101" pitchFamily="49" charset="-122"/>
              </a:rPr>
              <a:t>92</a:t>
            </a:r>
            <a:r>
              <a:rPr lang="zh-CN" altLang="en-US" sz="2000">
                <a:ea typeface="黑体" panose="02010609060101010101" pitchFamily="49" charset="-122"/>
              </a:rPr>
              <a:t>：</a:t>
            </a:r>
            <a:r>
              <a:rPr lang="en-US" altLang="zh-CN" sz="2000">
                <a:solidFill>
                  <a:schemeClr val="accent1"/>
                </a:solidFill>
                <a:ea typeface="黑体" panose="02010609060101010101" pitchFamily="49" charset="-122"/>
              </a:rPr>
              <a:t>SPECInt92</a:t>
            </a:r>
            <a:r>
              <a:rPr lang="en-US" altLang="zh-CN" sz="2000">
                <a:ea typeface="黑体" panose="02010609060101010101" pitchFamily="49" charset="-122"/>
              </a:rPr>
              <a:t> (6 integer programs) and </a:t>
            </a:r>
            <a:r>
              <a:rPr lang="en-US" altLang="zh-CN" sz="2000">
                <a:solidFill>
                  <a:schemeClr val="accent1"/>
                </a:solidFill>
                <a:ea typeface="黑体" panose="02010609060101010101" pitchFamily="49" charset="-122"/>
              </a:rPr>
              <a:t>SPECfp92</a:t>
            </a:r>
            <a:r>
              <a:rPr lang="en-US" altLang="zh-CN" sz="2000">
                <a:ea typeface="黑体" panose="02010609060101010101" pitchFamily="49" charset="-122"/>
              </a:rPr>
              <a:t> (14 floating point programs) </a:t>
            </a:r>
          </a:p>
          <a:p>
            <a:pPr lvl="1">
              <a:lnSpc>
                <a:spcPct val="110000"/>
              </a:lnSpc>
              <a:spcBef>
                <a:spcPct val="10000"/>
              </a:spcBef>
            </a:pPr>
            <a:r>
              <a:rPr lang="zh-CN" altLang="en-US" sz="2000">
                <a:ea typeface="黑体" panose="02010609060101010101" pitchFamily="49" charset="-122"/>
              </a:rPr>
              <a:t>整数和浮点数单独提供衡量指标：</a:t>
            </a:r>
            <a:r>
              <a:rPr lang="en-US" altLang="zh-CN" sz="2000">
                <a:solidFill>
                  <a:schemeClr val="accent1"/>
                </a:solidFill>
                <a:ea typeface="黑体" panose="02010609060101010101" pitchFamily="49" charset="-122"/>
              </a:rPr>
              <a:t>SPECInt92</a:t>
            </a:r>
            <a:r>
              <a:rPr lang="zh-CN" altLang="en-US" sz="2000">
                <a:solidFill>
                  <a:schemeClr val="accent1"/>
                </a:solidFill>
                <a:ea typeface="黑体" panose="02010609060101010101" pitchFamily="49" charset="-122"/>
              </a:rPr>
              <a:t>和</a:t>
            </a:r>
            <a:r>
              <a:rPr lang="en-US" altLang="zh-CN" sz="2000">
                <a:solidFill>
                  <a:schemeClr val="accent1"/>
                </a:solidFill>
                <a:ea typeface="黑体" panose="02010609060101010101" pitchFamily="49" charset="-122"/>
              </a:rPr>
              <a:t>SPECfp92</a:t>
            </a:r>
            <a:endParaRPr lang="zh-CN" altLang="en-US" sz="2000">
              <a:ea typeface="黑体" panose="02010609060101010101" pitchFamily="49" charset="-122"/>
            </a:endParaRPr>
          </a:p>
          <a:p>
            <a:pPr lvl="1">
              <a:lnSpc>
                <a:spcPct val="110000"/>
              </a:lnSpc>
              <a:spcBef>
                <a:spcPct val="10000"/>
              </a:spcBef>
            </a:pPr>
            <a:r>
              <a:rPr lang="zh-CN" altLang="en-US" sz="2000">
                <a:ea typeface="黑体" panose="02010609060101010101" pitchFamily="49" charset="-122"/>
              </a:rPr>
              <a:t>增加 </a:t>
            </a:r>
            <a:r>
              <a:rPr lang="en-US" altLang="zh-CN" sz="2000">
                <a:solidFill>
                  <a:schemeClr val="accent1"/>
                </a:solidFill>
                <a:ea typeface="黑体" panose="02010609060101010101" pitchFamily="49" charset="-122"/>
              </a:rPr>
              <a:t>SPECbase</a:t>
            </a:r>
            <a:r>
              <a:rPr lang="en-US" altLang="zh-CN" sz="2000">
                <a:ea typeface="黑体" panose="02010609060101010101" pitchFamily="49" charset="-122"/>
              </a:rPr>
              <a:t>: </a:t>
            </a:r>
            <a:r>
              <a:rPr lang="zh-CN" altLang="en-US" sz="2000">
                <a:ea typeface="黑体" panose="02010609060101010101" pitchFamily="49" charset="-122"/>
              </a:rPr>
              <a:t>禁止使用任何与程序有关的编译优化开关</a:t>
            </a:r>
            <a:endParaRPr lang="en-US" altLang="zh-CN" sz="2000">
              <a:ea typeface="黑体" panose="02010609060101010101" pitchFamily="49" charset="-122"/>
            </a:endParaRPr>
          </a:p>
          <a:p>
            <a:pPr>
              <a:lnSpc>
                <a:spcPct val="110000"/>
              </a:lnSpc>
              <a:spcBef>
                <a:spcPct val="10000"/>
              </a:spcBef>
            </a:pPr>
            <a:r>
              <a:rPr lang="zh-CN" altLang="en-US" sz="2000">
                <a:ea typeface="黑体" panose="02010609060101010101" pitchFamily="49" charset="-122"/>
              </a:rPr>
              <a:t>版本</a:t>
            </a:r>
            <a:r>
              <a:rPr lang="en-US" altLang="zh-CN" sz="2000">
                <a:ea typeface="黑体" panose="02010609060101010101" pitchFamily="49" charset="-122"/>
              </a:rPr>
              <a:t>95</a:t>
            </a:r>
            <a:r>
              <a:rPr lang="zh-CN" altLang="en-US" sz="2000">
                <a:ea typeface="黑体" panose="02010609060101010101" pitchFamily="49" charset="-122"/>
              </a:rPr>
              <a:t>： </a:t>
            </a:r>
            <a:r>
              <a:rPr lang="en-US" altLang="zh-CN" sz="2000">
                <a:ea typeface="黑体" panose="02010609060101010101" pitchFamily="49" charset="-122"/>
              </a:rPr>
              <a:t>8 int + 10fp</a:t>
            </a:r>
          </a:p>
          <a:p>
            <a:pPr>
              <a:lnSpc>
                <a:spcPct val="110000"/>
              </a:lnSpc>
              <a:spcBef>
                <a:spcPct val="10000"/>
              </a:spcBef>
            </a:pPr>
            <a:r>
              <a:rPr lang="zh-CN" altLang="en-US" sz="2000">
                <a:ea typeface="黑体" panose="02010609060101010101" pitchFamily="49" charset="-122"/>
              </a:rPr>
              <a:t>较新版本： </a:t>
            </a:r>
            <a:r>
              <a:rPr lang="en-US" altLang="zh-CN" sz="2000">
                <a:ea typeface="黑体" panose="02010609060101010101" pitchFamily="49" charset="-122"/>
              </a:rPr>
              <a:t>include SPEC HPC96, SPEC JVM98, SPEC WEB99, SPEC OMP2001. SPEC CPU2000</a:t>
            </a:r>
            <a:r>
              <a:rPr lang="zh-CN" altLang="en-US" sz="2000">
                <a:ea typeface="黑体" panose="02010609060101010101" pitchFamily="49" charset="-122"/>
              </a:rPr>
              <a:t>，</a:t>
            </a:r>
            <a:r>
              <a:rPr lang="en-US" altLang="zh-CN" sz="2000">
                <a:ea typeface="黑体" panose="02010609060101010101" pitchFamily="49" charset="-122"/>
              </a:rPr>
              <a:t>See </a:t>
            </a:r>
            <a:r>
              <a:rPr lang="en-US" altLang="zh-CN" sz="2000">
                <a:ea typeface="黑体" panose="02010609060101010101" pitchFamily="49" charset="-122"/>
                <a:hlinkClick r:id="rId3"/>
              </a:rPr>
              <a:t>http://www.spec.org</a:t>
            </a:r>
            <a:r>
              <a:rPr lang="en-US" altLang="zh-CN" sz="2000">
                <a:ea typeface="黑体" panose="02010609060101010101" pitchFamily="49" charset="-122"/>
              </a:rPr>
              <a:t> </a:t>
            </a:r>
          </a:p>
          <a:p>
            <a:pPr lvl="1">
              <a:lnSpc>
                <a:spcPct val="110000"/>
              </a:lnSpc>
              <a:spcBef>
                <a:spcPct val="10000"/>
              </a:spcBef>
            </a:pPr>
            <a:r>
              <a:rPr lang="en-US" altLang="zh-CN" sz="2000">
                <a:ea typeface="黑体" panose="02010609060101010101" pitchFamily="49" charset="-122"/>
              </a:rPr>
              <a:t>“benchmarks useful for 3 years”</a:t>
            </a:r>
          </a:p>
          <a:p>
            <a:pPr lvl="1">
              <a:lnSpc>
                <a:spcPct val="110000"/>
              </a:lnSpc>
              <a:spcBef>
                <a:spcPct val="10000"/>
              </a:spcBef>
            </a:pPr>
            <a:r>
              <a:rPr lang="en-US" altLang="zh-CN" sz="2000">
                <a:ea typeface="宋体" panose="02010600030101010101" pitchFamily="2" charset="-122"/>
              </a:rPr>
              <a:t>Base machine is changed from VAX-11/780 to Sun SPARC 10/40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animEffect transition="in" filter="blinds(horizontal)">
                                      <p:cBhvr>
                                        <p:cTn id="7" dur="500"/>
                                        <p:tgtEl>
                                          <p:spTgt spid="432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2131">
                                            <p:txEl>
                                              <p:pRg st="1" end="1"/>
                                            </p:txEl>
                                          </p:spTgt>
                                        </p:tgtEl>
                                        <p:attrNameLst>
                                          <p:attrName>style.visibility</p:attrName>
                                        </p:attrNameLst>
                                      </p:cBhvr>
                                      <p:to>
                                        <p:strVal val="visible"/>
                                      </p:to>
                                    </p:set>
                                    <p:animEffect transition="in" filter="blinds(horizontal)">
                                      <p:cBhvr>
                                        <p:cTn id="12" dur="500"/>
                                        <p:tgtEl>
                                          <p:spTgt spid="432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2131">
                                            <p:txEl>
                                              <p:pRg st="2" end="2"/>
                                            </p:txEl>
                                          </p:spTgt>
                                        </p:tgtEl>
                                        <p:attrNameLst>
                                          <p:attrName>style.visibility</p:attrName>
                                        </p:attrNameLst>
                                      </p:cBhvr>
                                      <p:to>
                                        <p:strVal val="visible"/>
                                      </p:to>
                                    </p:set>
                                    <p:animEffect transition="in" filter="blinds(horizontal)">
                                      <p:cBhvr>
                                        <p:cTn id="17" dur="500"/>
                                        <p:tgtEl>
                                          <p:spTgt spid="432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2131">
                                            <p:txEl>
                                              <p:pRg st="3" end="3"/>
                                            </p:txEl>
                                          </p:spTgt>
                                        </p:tgtEl>
                                        <p:attrNameLst>
                                          <p:attrName>style.visibility</p:attrName>
                                        </p:attrNameLst>
                                      </p:cBhvr>
                                      <p:to>
                                        <p:strVal val="visible"/>
                                      </p:to>
                                    </p:set>
                                    <p:animEffect transition="in" filter="blinds(horizontal)">
                                      <p:cBhvr>
                                        <p:cTn id="22" dur="500"/>
                                        <p:tgtEl>
                                          <p:spTgt spid="43213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32131">
                                            <p:txEl>
                                              <p:pRg st="4" end="4"/>
                                            </p:txEl>
                                          </p:spTgt>
                                        </p:tgtEl>
                                        <p:attrNameLst>
                                          <p:attrName>style.visibility</p:attrName>
                                        </p:attrNameLst>
                                      </p:cBhvr>
                                      <p:to>
                                        <p:strVal val="visible"/>
                                      </p:to>
                                    </p:set>
                                    <p:animEffect transition="in" filter="blinds(horizontal)">
                                      <p:cBhvr>
                                        <p:cTn id="25" dur="500"/>
                                        <p:tgtEl>
                                          <p:spTgt spid="432131">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32131">
                                            <p:txEl>
                                              <p:pRg st="5" end="5"/>
                                            </p:txEl>
                                          </p:spTgt>
                                        </p:tgtEl>
                                        <p:attrNameLst>
                                          <p:attrName>style.visibility</p:attrName>
                                        </p:attrNameLst>
                                      </p:cBhvr>
                                      <p:to>
                                        <p:strVal val="visible"/>
                                      </p:to>
                                    </p:set>
                                    <p:animEffect transition="in" filter="blinds(horizontal)">
                                      <p:cBhvr>
                                        <p:cTn id="28" dur="500"/>
                                        <p:tgtEl>
                                          <p:spTgt spid="432131">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32131">
                                            <p:txEl>
                                              <p:pRg st="6" end="6"/>
                                            </p:txEl>
                                          </p:spTgt>
                                        </p:tgtEl>
                                        <p:attrNameLst>
                                          <p:attrName>style.visibility</p:attrName>
                                        </p:attrNameLst>
                                      </p:cBhvr>
                                      <p:to>
                                        <p:strVal val="visible"/>
                                      </p:to>
                                    </p:set>
                                    <p:animEffect transition="in" filter="blinds(horizontal)">
                                      <p:cBhvr>
                                        <p:cTn id="33" dur="500"/>
                                        <p:tgtEl>
                                          <p:spTgt spid="432131">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32131">
                                            <p:txEl>
                                              <p:pRg st="7" end="7"/>
                                            </p:txEl>
                                          </p:spTgt>
                                        </p:tgtEl>
                                        <p:attrNameLst>
                                          <p:attrName>style.visibility</p:attrName>
                                        </p:attrNameLst>
                                      </p:cBhvr>
                                      <p:to>
                                        <p:strVal val="visible"/>
                                      </p:to>
                                    </p:set>
                                    <p:animEffect transition="in" filter="blinds(horizontal)">
                                      <p:cBhvr>
                                        <p:cTn id="38" dur="500"/>
                                        <p:tgtEl>
                                          <p:spTgt spid="432131">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432131">
                                            <p:txEl>
                                              <p:pRg st="8" end="8"/>
                                            </p:txEl>
                                          </p:spTgt>
                                        </p:tgtEl>
                                        <p:attrNameLst>
                                          <p:attrName>style.visibility</p:attrName>
                                        </p:attrNameLst>
                                      </p:cBhvr>
                                      <p:to>
                                        <p:strVal val="visible"/>
                                      </p:to>
                                    </p:set>
                                    <p:animEffect transition="in" filter="blinds(horizontal)">
                                      <p:cBhvr>
                                        <p:cTn id="41" dur="500"/>
                                        <p:tgtEl>
                                          <p:spTgt spid="432131">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432131">
                                            <p:txEl>
                                              <p:pRg st="9" end="9"/>
                                            </p:txEl>
                                          </p:spTgt>
                                        </p:tgtEl>
                                        <p:attrNameLst>
                                          <p:attrName>style.visibility</p:attrName>
                                        </p:attrNameLst>
                                      </p:cBhvr>
                                      <p:to>
                                        <p:strVal val="visible"/>
                                      </p:to>
                                    </p:set>
                                    <p:animEffect transition="in" filter="blinds(horizontal)">
                                      <p:cBhvr>
                                        <p:cTn id="44" dur="500"/>
                                        <p:tgtEl>
                                          <p:spTgt spid="4321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B710A418-80FA-D2C9-A03A-D8BF699F8B26}"/>
              </a:ext>
            </a:extLst>
          </p:cNvPr>
          <p:cNvSpPr>
            <a:spLocks noGrp="1" noChangeArrowheads="1"/>
          </p:cNvSpPr>
          <p:nvPr>
            <p:ph type="title"/>
          </p:nvPr>
        </p:nvSpPr>
        <p:spPr>
          <a:xfrm>
            <a:off x="481013" y="173038"/>
            <a:ext cx="6369050" cy="422275"/>
          </a:xfrm>
        </p:spPr>
        <p:txBody>
          <a:bodyPr/>
          <a:lstStyle/>
          <a:p>
            <a:r>
              <a:rPr lang="en-US" altLang="zh-CN">
                <a:ea typeface="宋体" panose="02010600030101010101" pitchFamily="2" charset="-122"/>
              </a:rPr>
              <a:t>CPU</a:t>
            </a:r>
            <a:r>
              <a:rPr lang="zh-CN" altLang="en-US">
                <a:ea typeface="宋体" panose="02010600030101010101" pitchFamily="2" charset="-122"/>
              </a:rPr>
              <a:t>执行程序和指令的过程</a:t>
            </a:r>
          </a:p>
        </p:txBody>
      </p:sp>
      <p:sp>
        <p:nvSpPr>
          <p:cNvPr id="299011" name="Rectangle 3">
            <a:extLst>
              <a:ext uri="{FF2B5EF4-FFF2-40B4-BE49-F238E27FC236}">
                <a16:creationId xmlns:a16="http://schemas.microsoft.com/office/drawing/2014/main" id="{ED4112ED-9D00-9070-008D-AC2CDDCF8088}"/>
              </a:ext>
            </a:extLst>
          </p:cNvPr>
          <p:cNvSpPr>
            <a:spLocks noGrp="1" noChangeArrowheads="1"/>
          </p:cNvSpPr>
          <p:nvPr>
            <p:ph idx="1"/>
          </p:nvPr>
        </p:nvSpPr>
        <p:spPr>
          <a:xfrm>
            <a:off x="117475" y="1127125"/>
            <a:ext cx="8191500" cy="4543425"/>
          </a:xfrm>
        </p:spPr>
        <p:txBody>
          <a:bodyPr/>
          <a:lstStyle/>
          <a:p>
            <a:pPr>
              <a:spcBef>
                <a:spcPts val="600"/>
              </a:spcBef>
            </a:pP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执行指令的过程</a:t>
            </a:r>
          </a:p>
          <a:p>
            <a:pPr lvl="2">
              <a:spcBef>
                <a:spcPts val="600"/>
              </a:spcBef>
            </a:pPr>
            <a:r>
              <a:rPr lang="zh-CN" altLang="en-US" sz="2000">
                <a:latin typeface="微软雅黑" panose="020B0503020204020204" pitchFamily="34" charset="-122"/>
                <a:ea typeface="微软雅黑" panose="020B0503020204020204" pitchFamily="34" charset="-122"/>
              </a:rPr>
              <a:t>取指令</a:t>
            </a:r>
          </a:p>
          <a:p>
            <a:pPr lvl="2">
              <a:spcBef>
                <a:spcPts val="600"/>
              </a:spcBef>
            </a:pPr>
            <a:r>
              <a:rPr lang="en-US" altLang="zh-CN" sz="2000">
                <a:latin typeface="微软雅黑" panose="020B0503020204020204" pitchFamily="34" charset="-122"/>
                <a:ea typeface="微软雅黑" panose="020B0503020204020204" pitchFamily="34" charset="-122"/>
              </a:rPr>
              <a:t>PC+“1”</a:t>
            </a:r>
            <a:r>
              <a:rPr lang="zh-CN" altLang="en-US" sz="2000">
                <a:latin typeface="微软雅黑" panose="020B0503020204020204" pitchFamily="34" charset="-122"/>
                <a:ea typeface="微软雅黑" panose="020B0503020204020204" pitchFamily="34" charset="-122"/>
              </a:rPr>
              <a:t>送</a:t>
            </a:r>
            <a:r>
              <a:rPr lang="en-US" altLang="zh-CN" sz="2000">
                <a:latin typeface="微软雅黑" panose="020B0503020204020204" pitchFamily="34" charset="-122"/>
                <a:ea typeface="微软雅黑" panose="020B0503020204020204" pitchFamily="34" charset="-122"/>
              </a:rPr>
              <a:t>PC</a:t>
            </a:r>
            <a:endParaRPr lang="zh-CN" altLang="en-US" sz="2000">
              <a:latin typeface="微软雅黑" panose="020B0503020204020204" pitchFamily="34" charset="-122"/>
              <a:ea typeface="微软雅黑" panose="020B0503020204020204" pitchFamily="34" charset="-122"/>
            </a:endParaRPr>
          </a:p>
          <a:p>
            <a:pPr lvl="2">
              <a:spcBef>
                <a:spcPts val="600"/>
              </a:spcBef>
            </a:pPr>
            <a:r>
              <a:rPr lang="zh-CN" altLang="en-US" sz="2000">
                <a:latin typeface="微软雅黑" panose="020B0503020204020204" pitchFamily="34" charset="-122"/>
                <a:ea typeface="微软雅黑" panose="020B0503020204020204" pitchFamily="34" charset="-122"/>
              </a:rPr>
              <a:t>指令译码</a:t>
            </a:r>
          </a:p>
          <a:p>
            <a:pPr lvl="2">
              <a:spcBef>
                <a:spcPts val="600"/>
              </a:spcBef>
            </a:pPr>
            <a:r>
              <a:rPr lang="zh-CN" altLang="en-US" sz="2000">
                <a:latin typeface="微软雅黑" panose="020B0503020204020204" pitchFamily="34" charset="-122"/>
                <a:ea typeface="微软雅黑" panose="020B0503020204020204" pitchFamily="34" charset="-122"/>
              </a:rPr>
              <a:t>进行主存地址运算</a:t>
            </a:r>
          </a:p>
          <a:p>
            <a:pPr lvl="2">
              <a:spcBef>
                <a:spcPts val="600"/>
              </a:spcBef>
            </a:pPr>
            <a:r>
              <a:rPr lang="zh-CN" altLang="en-US" sz="2000">
                <a:latin typeface="微软雅黑" panose="020B0503020204020204" pitchFamily="34" charset="-122"/>
                <a:ea typeface="微软雅黑" panose="020B0503020204020204" pitchFamily="34" charset="-122"/>
              </a:rPr>
              <a:t>取操作数</a:t>
            </a:r>
          </a:p>
          <a:p>
            <a:pPr lvl="2">
              <a:spcBef>
                <a:spcPts val="600"/>
              </a:spcBef>
            </a:pPr>
            <a:r>
              <a:rPr lang="zh-CN" altLang="en-US" sz="2000">
                <a:latin typeface="微软雅黑" panose="020B0503020204020204" pitchFamily="34" charset="-122"/>
                <a:ea typeface="微软雅黑" panose="020B0503020204020204" pitchFamily="34" charset="-122"/>
              </a:rPr>
              <a:t>进行算术 </a:t>
            </a: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逻辑运算</a:t>
            </a:r>
          </a:p>
          <a:p>
            <a:pPr lvl="2">
              <a:spcBef>
                <a:spcPts val="600"/>
              </a:spcBef>
            </a:pPr>
            <a:r>
              <a:rPr lang="zh-CN" altLang="en-US" sz="2000">
                <a:latin typeface="微软雅黑" panose="020B0503020204020204" pitchFamily="34" charset="-122"/>
                <a:ea typeface="微软雅黑" panose="020B0503020204020204" pitchFamily="34" charset="-122"/>
              </a:rPr>
              <a:t>存结果</a:t>
            </a:r>
          </a:p>
          <a:p>
            <a:pPr lvl="2">
              <a:spcBef>
                <a:spcPts val="600"/>
              </a:spcBef>
            </a:pPr>
            <a:r>
              <a:rPr lang="zh-CN" altLang="en-US" sz="2000">
                <a:latin typeface="微软雅黑" panose="020B0503020204020204" pitchFamily="34" charset="-122"/>
                <a:ea typeface="微软雅黑" panose="020B0503020204020204" pitchFamily="34" charset="-122"/>
              </a:rPr>
              <a:t>以上每步都需检测异常</a:t>
            </a:r>
          </a:p>
          <a:p>
            <a:pPr lvl="2">
              <a:spcBef>
                <a:spcPts val="600"/>
              </a:spcBef>
            </a:pPr>
            <a:r>
              <a:rPr lang="zh-CN" altLang="en-US" sz="2000">
                <a:latin typeface="微软雅黑" panose="020B0503020204020204" pitchFamily="34" charset="-122"/>
                <a:ea typeface="微软雅黑" panose="020B0503020204020204" pitchFamily="34" charset="-122"/>
              </a:rPr>
              <a:t>若有异常，则自动切换到异常处理程序</a:t>
            </a:r>
          </a:p>
          <a:p>
            <a:pPr lvl="2">
              <a:spcBef>
                <a:spcPts val="600"/>
              </a:spcBef>
            </a:pPr>
            <a:r>
              <a:rPr lang="zh-CN" altLang="en-US" sz="2000">
                <a:latin typeface="微软雅黑" panose="020B0503020204020204" pitchFamily="34" charset="-122"/>
                <a:ea typeface="微软雅黑" panose="020B0503020204020204" pitchFamily="34" charset="-122"/>
              </a:rPr>
              <a:t>检测是否有“中断”请求，有则转中断处理</a:t>
            </a:r>
          </a:p>
          <a:p>
            <a:pPr lvl="2">
              <a:spcBef>
                <a:spcPct val="10000"/>
              </a:spcBef>
            </a:pPr>
            <a:endParaRPr lang="zh-CN" altLang="en-US" sz="2000">
              <a:solidFill>
                <a:srgbClr val="006600"/>
              </a:solidFill>
              <a:latin typeface="微软雅黑" panose="020B0503020204020204" pitchFamily="34" charset="-122"/>
              <a:ea typeface="微软雅黑" panose="020B0503020204020204" pitchFamily="34" charset="-122"/>
            </a:endParaRPr>
          </a:p>
        </p:txBody>
      </p:sp>
      <p:grpSp>
        <p:nvGrpSpPr>
          <p:cNvPr id="299023" name="Group 15">
            <a:extLst>
              <a:ext uri="{FF2B5EF4-FFF2-40B4-BE49-F238E27FC236}">
                <a16:creationId xmlns:a16="http://schemas.microsoft.com/office/drawing/2014/main" id="{F105A99F-C705-BA53-64E1-2A5FC8B93C4E}"/>
              </a:ext>
            </a:extLst>
          </p:cNvPr>
          <p:cNvGrpSpPr>
            <a:grpSpLocks/>
          </p:cNvGrpSpPr>
          <p:nvPr/>
        </p:nvGrpSpPr>
        <p:grpSpPr bwMode="auto">
          <a:xfrm>
            <a:off x="4773613" y="1870075"/>
            <a:ext cx="912812" cy="2890838"/>
            <a:chOff x="2994" y="936"/>
            <a:chExt cx="300" cy="1875"/>
          </a:xfrm>
        </p:grpSpPr>
        <p:sp>
          <p:nvSpPr>
            <p:cNvPr id="8196" name="AutoShape 5">
              <a:extLst>
                <a:ext uri="{FF2B5EF4-FFF2-40B4-BE49-F238E27FC236}">
                  <a16:creationId xmlns:a16="http://schemas.microsoft.com/office/drawing/2014/main" id="{5D236101-F319-3FC2-B059-8D187CC79B3D}"/>
                </a:ext>
              </a:extLst>
            </p:cNvPr>
            <p:cNvSpPr>
              <a:spLocks/>
            </p:cNvSpPr>
            <p:nvPr/>
          </p:nvSpPr>
          <p:spPr bwMode="auto">
            <a:xfrm>
              <a:off x="2994" y="936"/>
              <a:ext cx="168" cy="1875"/>
            </a:xfrm>
            <a:prstGeom prst="rightBrace">
              <a:avLst>
                <a:gd name="adj1" fmla="val 92799"/>
                <a:gd name="adj2" fmla="val 50000"/>
              </a:avLst>
            </a:prstGeom>
            <a:noFill/>
            <a:ln w="508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8197" name="Text Box 7">
              <a:extLst>
                <a:ext uri="{FF2B5EF4-FFF2-40B4-BE49-F238E27FC236}">
                  <a16:creationId xmlns:a16="http://schemas.microsoft.com/office/drawing/2014/main" id="{A2FCFE6F-076A-E0EE-1ECE-18053254A73A}"/>
                </a:ext>
              </a:extLst>
            </p:cNvPr>
            <p:cNvSpPr txBox="1">
              <a:spLocks noChangeArrowheads="1"/>
            </p:cNvSpPr>
            <p:nvPr/>
          </p:nvSpPr>
          <p:spPr bwMode="auto">
            <a:xfrm>
              <a:off x="3156" y="1289"/>
              <a:ext cx="138" cy="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lgn="ctr" eaLnBrk="0" hangingPunct="0">
                <a:spcBef>
                  <a:spcPct val="50000"/>
                </a:spcBef>
              </a:pPr>
              <a:r>
                <a:rPr lang="zh-CN" altLang="en-US" sz="1800">
                  <a:solidFill>
                    <a:srgbClr val="006600"/>
                  </a:solidFill>
                  <a:latin typeface="微软雅黑" panose="020B0503020204020204" pitchFamily="34" charset="-122"/>
                  <a:ea typeface="微软雅黑" panose="020B0503020204020204" pitchFamily="34" charset="-122"/>
                </a:rPr>
                <a:t>指令执行过程</a:t>
              </a:r>
            </a:p>
          </p:txBody>
        </p:sp>
      </p:grpSp>
      <p:sp>
        <p:nvSpPr>
          <p:cNvPr id="299016" name="Text Box 8">
            <a:extLst>
              <a:ext uri="{FF2B5EF4-FFF2-40B4-BE49-F238E27FC236}">
                <a16:creationId xmlns:a16="http://schemas.microsoft.com/office/drawing/2014/main" id="{2882FB84-5E51-2400-C8D4-D5181A086264}"/>
              </a:ext>
            </a:extLst>
          </p:cNvPr>
          <p:cNvSpPr txBox="1">
            <a:spLocks noChangeArrowheads="1"/>
          </p:cNvSpPr>
          <p:nvPr/>
        </p:nvSpPr>
        <p:spPr bwMode="auto">
          <a:xfrm>
            <a:off x="5654675" y="1343025"/>
            <a:ext cx="3441700"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lnSpc>
                <a:spcPct val="120000"/>
              </a:lnSpc>
            </a:pPr>
            <a:r>
              <a:rPr lang="zh-CN" altLang="en-US" sz="1800">
                <a:solidFill>
                  <a:schemeClr val="accent1"/>
                </a:solidFill>
                <a:latin typeface="微软雅黑" panose="020B0503020204020204" pitchFamily="34" charset="-122"/>
                <a:ea typeface="微软雅黑" panose="020B0503020204020204" pitchFamily="34" charset="-122"/>
              </a:rPr>
              <a:t>问题：</a:t>
            </a:r>
          </a:p>
          <a:p>
            <a:pPr eaLnBrk="0" hangingPunct="0">
              <a:lnSpc>
                <a:spcPct val="120000"/>
              </a:lnSpc>
            </a:pPr>
            <a:r>
              <a:rPr lang="zh-CN" altLang="en-US" sz="1800">
                <a:solidFill>
                  <a:schemeClr val="accent1"/>
                </a:solidFill>
                <a:latin typeface="微软雅黑" panose="020B0503020204020204" pitchFamily="34" charset="-122"/>
                <a:ea typeface="微软雅黑" panose="020B0503020204020204" pitchFamily="34" charset="-122"/>
              </a:rPr>
              <a:t>“取指令”一定在最开始做吗？</a:t>
            </a:r>
          </a:p>
          <a:p>
            <a:pPr eaLnBrk="0" hangingPunct="0">
              <a:lnSpc>
                <a:spcPct val="120000"/>
              </a:lnSpc>
            </a:pPr>
            <a:r>
              <a:rPr lang="en-US" altLang="zh-CN" sz="1800">
                <a:solidFill>
                  <a:schemeClr val="accent1"/>
                </a:solidFill>
                <a:latin typeface="微软雅黑" panose="020B0503020204020204" pitchFamily="34" charset="-122"/>
                <a:ea typeface="微软雅黑" panose="020B0503020204020204" pitchFamily="34" charset="-122"/>
              </a:rPr>
              <a:t>“PC+1</a:t>
            </a:r>
            <a:r>
              <a:rPr lang="zh-CN" altLang="en-US" sz="1800">
                <a:solidFill>
                  <a:schemeClr val="accent1"/>
                </a:solidFill>
                <a:latin typeface="微软雅黑" panose="020B0503020204020204" pitchFamily="34" charset="-122"/>
                <a:ea typeface="微软雅黑" panose="020B0503020204020204" pitchFamily="34" charset="-122"/>
              </a:rPr>
              <a:t>”一定在译码前做吗？</a:t>
            </a:r>
          </a:p>
          <a:p>
            <a:pPr eaLnBrk="0" hangingPunct="0">
              <a:lnSpc>
                <a:spcPct val="120000"/>
              </a:lnSpc>
            </a:pPr>
            <a:r>
              <a:rPr lang="zh-CN" altLang="en-US" sz="1800">
                <a:solidFill>
                  <a:schemeClr val="accent1"/>
                </a:solidFill>
                <a:latin typeface="微软雅黑" panose="020B0503020204020204" pitchFamily="34" charset="-122"/>
                <a:ea typeface="微软雅黑" panose="020B0503020204020204" pitchFamily="34" charset="-122"/>
              </a:rPr>
              <a:t>“译码”须在指令执行前做吗？</a:t>
            </a:r>
          </a:p>
          <a:p>
            <a:pPr eaLnBrk="0" hangingPunct="0">
              <a:lnSpc>
                <a:spcPct val="120000"/>
              </a:lnSpc>
            </a:pPr>
            <a:r>
              <a:rPr lang="zh-CN" altLang="en-US" sz="1800">
                <a:solidFill>
                  <a:schemeClr val="accent1"/>
                </a:solidFill>
                <a:latin typeface="微软雅黑" panose="020B0503020204020204" pitchFamily="34" charset="-122"/>
                <a:ea typeface="微软雅黑" panose="020B0503020204020204" pitchFamily="34" charset="-122"/>
              </a:rPr>
              <a:t>你能说出哪几种“异常”事件？</a:t>
            </a:r>
          </a:p>
          <a:p>
            <a:pPr eaLnBrk="0" hangingPunct="0">
              <a:lnSpc>
                <a:spcPct val="120000"/>
              </a:lnSpc>
            </a:pPr>
            <a:r>
              <a:rPr lang="zh-CN" altLang="en-US" sz="1800">
                <a:solidFill>
                  <a:schemeClr val="accent1"/>
                </a:solidFill>
                <a:latin typeface="微软雅黑" panose="020B0503020204020204" pitchFamily="34" charset="-122"/>
                <a:ea typeface="微软雅黑" panose="020B0503020204020204" pitchFamily="34" charset="-122"/>
              </a:rPr>
              <a:t>异常和中断的差别是什么？</a:t>
            </a:r>
          </a:p>
          <a:p>
            <a:pPr lvl="1" eaLnBrk="0" hangingPunct="0">
              <a:lnSpc>
                <a:spcPct val="120000"/>
              </a:lnSpc>
            </a:pPr>
            <a:r>
              <a:rPr lang="zh-CN" altLang="en-US" sz="1800">
                <a:solidFill>
                  <a:srgbClr val="006600"/>
                </a:solidFill>
                <a:latin typeface="微软雅黑" panose="020B0503020204020204" pitchFamily="34" charset="-122"/>
                <a:ea typeface="微软雅黑" panose="020B0503020204020204" pitchFamily="34" charset="-122"/>
              </a:rPr>
              <a:t>异常是在</a:t>
            </a:r>
            <a:r>
              <a:rPr lang="en-US" altLang="zh-CN" sz="1800">
                <a:solidFill>
                  <a:srgbClr val="006600"/>
                </a:solidFill>
                <a:latin typeface="微软雅黑" panose="020B0503020204020204" pitchFamily="34" charset="-122"/>
                <a:ea typeface="微软雅黑" panose="020B0503020204020204" pitchFamily="34" charset="-122"/>
              </a:rPr>
              <a:t>CPU</a:t>
            </a:r>
            <a:r>
              <a:rPr lang="zh-CN" altLang="en-US" sz="1800">
                <a:solidFill>
                  <a:srgbClr val="006600"/>
                </a:solidFill>
                <a:latin typeface="微软雅黑" panose="020B0503020204020204" pitchFamily="34" charset="-122"/>
                <a:ea typeface="微软雅黑" panose="020B0503020204020204" pitchFamily="34" charset="-122"/>
              </a:rPr>
              <a:t>内部发生的</a:t>
            </a:r>
          </a:p>
          <a:p>
            <a:pPr lvl="1" eaLnBrk="0" hangingPunct="0">
              <a:lnSpc>
                <a:spcPct val="120000"/>
              </a:lnSpc>
            </a:pPr>
            <a:r>
              <a:rPr lang="zh-CN" altLang="en-US" sz="1800">
                <a:solidFill>
                  <a:srgbClr val="006600"/>
                </a:solidFill>
                <a:latin typeface="微软雅黑" panose="020B0503020204020204" pitchFamily="34" charset="-122"/>
                <a:ea typeface="微软雅黑" panose="020B0503020204020204" pitchFamily="34" charset="-122"/>
              </a:rPr>
              <a:t>中断是由外部事件引起的</a:t>
            </a:r>
          </a:p>
        </p:txBody>
      </p:sp>
      <p:grpSp>
        <p:nvGrpSpPr>
          <p:cNvPr id="299021" name="Group 13">
            <a:extLst>
              <a:ext uri="{FF2B5EF4-FFF2-40B4-BE49-F238E27FC236}">
                <a16:creationId xmlns:a16="http://schemas.microsoft.com/office/drawing/2014/main" id="{D6B90D8C-C6B3-DC00-25A6-A47FA50D59D0}"/>
              </a:ext>
            </a:extLst>
          </p:cNvPr>
          <p:cNvGrpSpPr>
            <a:grpSpLocks/>
          </p:cNvGrpSpPr>
          <p:nvPr/>
        </p:nvGrpSpPr>
        <p:grpSpPr bwMode="auto">
          <a:xfrm>
            <a:off x="3322638" y="1738313"/>
            <a:ext cx="942975" cy="641350"/>
            <a:chOff x="2133" y="899"/>
            <a:chExt cx="594" cy="440"/>
          </a:xfrm>
        </p:grpSpPr>
        <p:sp>
          <p:nvSpPr>
            <p:cNvPr id="8200" name="AutoShape 9">
              <a:extLst>
                <a:ext uri="{FF2B5EF4-FFF2-40B4-BE49-F238E27FC236}">
                  <a16:creationId xmlns:a16="http://schemas.microsoft.com/office/drawing/2014/main" id="{19E2003C-CCBD-D8E0-2573-8DD60CA75F79}"/>
                </a:ext>
              </a:extLst>
            </p:cNvPr>
            <p:cNvSpPr>
              <a:spLocks/>
            </p:cNvSpPr>
            <p:nvPr/>
          </p:nvSpPr>
          <p:spPr bwMode="auto">
            <a:xfrm>
              <a:off x="2133" y="903"/>
              <a:ext cx="186" cy="366"/>
            </a:xfrm>
            <a:prstGeom prst="rightBrace">
              <a:avLst>
                <a:gd name="adj1" fmla="val 16361"/>
                <a:gd name="adj2" fmla="val 50000"/>
              </a:avLst>
            </a:prstGeom>
            <a:noFill/>
            <a:ln w="50800">
              <a:solidFill>
                <a:srgbClr val="FE9AAB"/>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8201" name="Text Box 10">
              <a:extLst>
                <a:ext uri="{FF2B5EF4-FFF2-40B4-BE49-F238E27FC236}">
                  <a16:creationId xmlns:a16="http://schemas.microsoft.com/office/drawing/2014/main" id="{64C9952F-7F03-9DAC-BB27-57AA24206185}"/>
                </a:ext>
              </a:extLst>
            </p:cNvPr>
            <p:cNvSpPr txBox="1">
              <a:spLocks noChangeArrowheads="1"/>
            </p:cNvSpPr>
            <p:nvPr/>
          </p:nvSpPr>
          <p:spPr bwMode="auto">
            <a:xfrm>
              <a:off x="2293" y="899"/>
              <a:ext cx="43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lgn="ctr" eaLnBrk="0" hangingPunct="0">
                <a:spcBef>
                  <a:spcPct val="50000"/>
                </a:spcBef>
              </a:pPr>
              <a:r>
                <a:rPr lang="zh-CN" altLang="en-US" sz="1800">
                  <a:latin typeface="微软雅黑" panose="020B0503020204020204" pitchFamily="34" charset="-122"/>
                  <a:ea typeface="微软雅黑" panose="020B0503020204020204" pitchFamily="34" charset="-122"/>
                </a:rPr>
                <a:t>取指阶段</a:t>
              </a:r>
            </a:p>
          </p:txBody>
        </p:sp>
      </p:grpSp>
      <p:grpSp>
        <p:nvGrpSpPr>
          <p:cNvPr id="299022" name="Group 14">
            <a:extLst>
              <a:ext uri="{FF2B5EF4-FFF2-40B4-BE49-F238E27FC236}">
                <a16:creationId xmlns:a16="http://schemas.microsoft.com/office/drawing/2014/main" id="{F570317F-D452-695D-389F-7132F10EADE7}"/>
              </a:ext>
            </a:extLst>
          </p:cNvPr>
          <p:cNvGrpSpPr>
            <a:grpSpLocks/>
          </p:cNvGrpSpPr>
          <p:nvPr/>
        </p:nvGrpSpPr>
        <p:grpSpPr bwMode="auto">
          <a:xfrm>
            <a:off x="4041775" y="2559050"/>
            <a:ext cx="938213" cy="2046288"/>
            <a:chOff x="2386" y="1390"/>
            <a:chExt cx="591" cy="1428"/>
          </a:xfrm>
        </p:grpSpPr>
        <p:sp>
          <p:nvSpPr>
            <p:cNvPr id="8203" name="AutoShape 11">
              <a:extLst>
                <a:ext uri="{FF2B5EF4-FFF2-40B4-BE49-F238E27FC236}">
                  <a16:creationId xmlns:a16="http://schemas.microsoft.com/office/drawing/2014/main" id="{68C82739-B0CA-7F80-38AA-76B6034E048A}"/>
                </a:ext>
              </a:extLst>
            </p:cNvPr>
            <p:cNvSpPr>
              <a:spLocks/>
            </p:cNvSpPr>
            <p:nvPr/>
          </p:nvSpPr>
          <p:spPr bwMode="auto">
            <a:xfrm>
              <a:off x="2386" y="1390"/>
              <a:ext cx="216" cy="1428"/>
            </a:xfrm>
            <a:prstGeom prst="rightBrace">
              <a:avLst>
                <a:gd name="adj1" fmla="val 54970"/>
                <a:gd name="adj2" fmla="val 50000"/>
              </a:avLst>
            </a:prstGeom>
            <a:noFill/>
            <a:ln w="50800">
              <a:solidFill>
                <a:srgbClr val="FE9AAB"/>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8204" name="Text Box 12">
              <a:extLst>
                <a:ext uri="{FF2B5EF4-FFF2-40B4-BE49-F238E27FC236}">
                  <a16:creationId xmlns:a16="http://schemas.microsoft.com/office/drawing/2014/main" id="{B3B18267-42F8-C90A-6473-6E1FE69063A7}"/>
                </a:ext>
              </a:extLst>
            </p:cNvPr>
            <p:cNvSpPr txBox="1">
              <a:spLocks noChangeArrowheads="1"/>
            </p:cNvSpPr>
            <p:nvPr/>
          </p:nvSpPr>
          <p:spPr bwMode="auto">
            <a:xfrm>
              <a:off x="2543" y="1727"/>
              <a:ext cx="43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lgn="ctr" eaLnBrk="0" hangingPunct="0"/>
              <a:r>
                <a:rPr lang="zh-CN" altLang="en-US" sz="1800">
                  <a:latin typeface="微软雅黑" panose="020B0503020204020204" pitchFamily="34" charset="-122"/>
                  <a:ea typeface="微软雅黑" panose="020B0503020204020204" pitchFamily="34" charset="-122"/>
                </a:rPr>
                <a:t>译码和</a:t>
              </a:r>
            </a:p>
            <a:p>
              <a:pPr algn="ctr" eaLnBrk="0" hangingPunct="0"/>
              <a:r>
                <a:rPr lang="zh-CN" altLang="en-US" sz="1800">
                  <a:latin typeface="微软雅黑" panose="020B0503020204020204" pitchFamily="34" charset="-122"/>
                  <a:ea typeface="微软雅黑" panose="020B0503020204020204" pitchFamily="34" charset="-122"/>
                </a:rPr>
                <a:t>执行阶段</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9011">
                                            <p:txEl>
                                              <p:pRg st="1" end="1"/>
                                            </p:txEl>
                                          </p:spTgt>
                                        </p:tgtEl>
                                        <p:attrNameLst>
                                          <p:attrName>style.visibility</p:attrName>
                                        </p:attrNameLst>
                                      </p:cBhvr>
                                      <p:to>
                                        <p:strVal val="visible"/>
                                      </p:to>
                                    </p:set>
                                    <p:animEffect transition="in" filter="blinds(horizontal)">
                                      <p:cBhvr>
                                        <p:cTn id="7" dur="500"/>
                                        <p:tgtEl>
                                          <p:spTgt spid="29901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9011">
                                            <p:txEl>
                                              <p:pRg st="2" end="2"/>
                                            </p:txEl>
                                          </p:spTgt>
                                        </p:tgtEl>
                                        <p:attrNameLst>
                                          <p:attrName>style.visibility</p:attrName>
                                        </p:attrNameLst>
                                      </p:cBhvr>
                                      <p:to>
                                        <p:strVal val="visible"/>
                                      </p:to>
                                    </p:set>
                                    <p:animEffect transition="in" filter="blinds(horizontal)">
                                      <p:cBhvr>
                                        <p:cTn id="12" dur="500"/>
                                        <p:tgtEl>
                                          <p:spTgt spid="29901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9011">
                                            <p:txEl>
                                              <p:pRg st="3" end="3"/>
                                            </p:txEl>
                                          </p:spTgt>
                                        </p:tgtEl>
                                        <p:attrNameLst>
                                          <p:attrName>style.visibility</p:attrName>
                                        </p:attrNameLst>
                                      </p:cBhvr>
                                      <p:to>
                                        <p:strVal val="visible"/>
                                      </p:to>
                                    </p:set>
                                    <p:animEffect transition="in" filter="blinds(horizontal)">
                                      <p:cBhvr>
                                        <p:cTn id="17" dur="500"/>
                                        <p:tgtEl>
                                          <p:spTgt spid="29901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9011">
                                            <p:txEl>
                                              <p:pRg st="4" end="4"/>
                                            </p:txEl>
                                          </p:spTgt>
                                        </p:tgtEl>
                                        <p:attrNameLst>
                                          <p:attrName>style.visibility</p:attrName>
                                        </p:attrNameLst>
                                      </p:cBhvr>
                                      <p:to>
                                        <p:strVal val="visible"/>
                                      </p:to>
                                    </p:set>
                                    <p:animEffect transition="in" filter="blinds(horizontal)">
                                      <p:cBhvr>
                                        <p:cTn id="22" dur="500"/>
                                        <p:tgtEl>
                                          <p:spTgt spid="29901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99011">
                                            <p:txEl>
                                              <p:pRg st="5" end="5"/>
                                            </p:txEl>
                                          </p:spTgt>
                                        </p:tgtEl>
                                        <p:attrNameLst>
                                          <p:attrName>style.visibility</p:attrName>
                                        </p:attrNameLst>
                                      </p:cBhvr>
                                      <p:to>
                                        <p:strVal val="visible"/>
                                      </p:to>
                                    </p:set>
                                    <p:animEffect transition="in" filter="blinds(horizontal)">
                                      <p:cBhvr>
                                        <p:cTn id="27" dur="500"/>
                                        <p:tgtEl>
                                          <p:spTgt spid="29901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99011">
                                            <p:txEl>
                                              <p:pRg st="6" end="6"/>
                                            </p:txEl>
                                          </p:spTgt>
                                        </p:tgtEl>
                                        <p:attrNameLst>
                                          <p:attrName>style.visibility</p:attrName>
                                        </p:attrNameLst>
                                      </p:cBhvr>
                                      <p:to>
                                        <p:strVal val="visible"/>
                                      </p:to>
                                    </p:set>
                                    <p:animEffect transition="in" filter="blinds(horizontal)">
                                      <p:cBhvr>
                                        <p:cTn id="32" dur="500"/>
                                        <p:tgtEl>
                                          <p:spTgt spid="29901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99011">
                                            <p:txEl>
                                              <p:pRg st="7" end="7"/>
                                            </p:txEl>
                                          </p:spTgt>
                                        </p:tgtEl>
                                        <p:attrNameLst>
                                          <p:attrName>style.visibility</p:attrName>
                                        </p:attrNameLst>
                                      </p:cBhvr>
                                      <p:to>
                                        <p:strVal val="visible"/>
                                      </p:to>
                                    </p:set>
                                    <p:animEffect transition="in" filter="blinds(horizontal)">
                                      <p:cBhvr>
                                        <p:cTn id="37" dur="500"/>
                                        <p:tgtEl>
                                          <p:spTgt spid="299011">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99011">
                                            <p:txEl>
                                              <p:pRg st="8" end="8"/>
                                            </p:txEl>
                                          </p:spTgt>
                                        </p:tgtEl>
                                        <p:attrNameLst>
                                          <p:attrName>style.visibility</p:attrName>
                                        </p:attrNameLst>
                                      </p:cBhvr>
                                      <p:to>
                                        <p:strVal val="visible"/>
                                      </p:to>
                                    </p:set>
                                    <p:animEffect transition="in" filter="blinds(horizontal)">
                                      <p:cBhvr>
                                        <p:cTn id="42" dur="500"/>
                                        <p:tgtEl>
                                          <p:spTgt spid="299011">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99011">
                                            <p:txEl>
                                              <p:pRg st="9" end="9"/>
                                            </p:txEl>
                                          </p:spTgt>
                                        </p:tgtEl>
                                        <p:attrNameLst>
                                          <p:attrName>style.visibility</p:attrName>
                                        </p:attrNameLst>
                                      </p:cBhvr>
                                      <p:to>
                                        <p:strVal val="visible"/>
                                      </p:to>
                                    </p:set>
                                    <p:animEffect transition="in" filter="blinds(horizontal)">
                                      <p:cBhvr>
                                        <p:cTn id="47" dur="500"/>
                                        <p:tgtEl>
                                          <p:spTgt spid="299011">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99011">
                                            <p:txEl>
                                              <p:pRg st="10" end="10"/>
                                            </p:txEl>
                                          </p:spTgt>
                                        </p:tgtEl>
                                        <p:attrNameLst>
                                          <p:attrName>style.visibility</p:attrName>
                                        </p:attrNameLst>
                                      </p:cBhvr>
                                      <p:to>
                                        <p:strVal val="visible"/>
                                      </p:to>
                                    </p:set>
                                    <p:animEffect transition="in" filter="blinds(horizontal)">
                                      <p:cBhvr>
                                        <p:cTn id="52" dur="500"/>
                                        <p:tgtEl>
                                          <p:spTgt spid="299011">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299021"/>
                                        </p:tgtEl>
                                        <p:attrNameLst>
                                          <p:attrName>style.visibility</p:attrName>
                                        </p:attrNameLst>
                                      </p:cBhvr>
                                      <p:to>
                                        <p:strVal val="visible"/>
                                      </p:to>
                                    </p:set>
                                    <p:animEffect transition="in" filter="blinds(horizontal)">
                                      <p:cBhvr>
                                        <p:cTn id="57" dur="500"/>
                                        <p:tgtEl>
                                          <p:spTgt spid="29902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299022"/>
                                        </p:tgtEl>
                                        <p:attrNameLst>
                                          <p:attrName>style.visibility</p:attrName>
                                        </p:attrNameLst>
                                      </p:cBhvr>
                                      <p:to>
                                        <p:strVal val="visible"/>
                                      </p:to>
                                    </p:set>
                                    <p:animEffect transition="in" filter="blinds(horizontal)">
                                      <p:cBhvr>
                                        <p:cTn id="62" dur="500"/>
                                        <p:tgtEl>
                                          <p:spTgt spid="2990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299023"/>
                                        </p:tgtEl>
                                        <p:attrNameLst>
                                          <p:attrName>style.visibility</p:attrName>
                                        </p:attrNameLst>
                                      </p:cBhvr>
                                      <p:to>
                                        <p:strVal val="visible"/>
                                      </p:to>
                                    </p:set>
                                    <p:animEffect transition="in" filter="blinds(horizontal)">
                                      <p:cBhvr>
                                        <p:cTn id="67" dur="500"/>
                                        <p:tgtEl>
                                          <p:spTgt spid="2990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299016">
                                            <p:txEl>
                                              <p:pRg st="1" end="1"/>
                                            </p:txEl>
                                          </p:spTgt>
                                        </p:tgtEl>
                                        <p:attrNameLst>
                                          <p:attrName>style.visibility</p:attrName>
                                        </p:attrNameLst>
                                      </p:cBhvr>
                                      <p:to>
                                        <p:strVal val="visible"/>
                                      </p:to>
                                    </p:set>
                                    <p:animEffect transition="in" filter="blinds(horizontal)">
                                      <p:cBhvr>
                                        <p:cTn id="72" dur="500"/>
                                        <p:tgtEl>
                                          <p:spTgt spid="299016">
                                            <p:txEl>
                                              <p:pRg st="1" end="1"/>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299016">
                                            <p:txEl>
                                              <p:pRg st="2" end="2"/>
                                            </p:txEl>
                                          </p:spTgt>
                                        </p:tgtEl>
                                        <p:attrNameLst>
                                          <p:attrName>style.visibility</p:attrName>
                                        </p:attrNameLst>
                                      </p:cBhvr>
                                      <p:to>
                                        <p:strVal val="visible"/>
                                      </p:to>
                                    </p:set>
                                    <p:animEffect transition="in" filter="blinds(horizontal)">
                                      <p:cBhvr>
                                        <p:cTn id="77" dur="500"/>
                                        <p:tgtEl>
                                          <p:spTgt spid="299016">
                                            <p:txEl>
                                              <p:pRg st="2" end="2"/>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299016">
                                            <p:txEl>
                                              <p:pRg st="3" end="3"/>
                                            </p:txEl>
                                          </p:spTgt>
                                        </p:tgtEl>
                                        <p:attrNameLst>
                                          <p:attrName>style.visibility</p:attrName>
                                        </p:attrNameLst>
                                      </p:cBhvr>
                                      <p:to>
                                        <p:strVal val="visible"/>
                                      </p:to>
                                    </p:set>
                                    <p:animEffect transition="in" filter="blinds(horizontal)">
                                      <p:cBhvr>
                                        <p:cTn id="82" dur="500"/>
                                        <p:tgtEl>
                                          <p:spTgt spid="299016">
                                            <p:txEl>
                                              <p:pRg st="3" end="3"/>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299016">
                                            <p:txEl>
                                              <p:pRg st="4" end="4"/>
                                            </p:txEl>
                                          </p:spTgt>
                                        </p:tgtEl>
                                        <p:attrNameLst>
                                          <p:attrName>style.visibility</p:attrName>
                                        </p:attrNameLst>
                                      </p:cBhvr>
                                      <p:to>
                                        <p:strVal val="visible"/>
                                      </p:to>
                                    </p:set>
                                    <p:animEffect transition="in" filter="blinds(horizontal)">
                                      <p:cBhvr>
                                        <p:cTn id="87" dur="500"/>
                                        <p:tgtEl>
                                          <p:spTgt spid="299016">
                                            <p:txEl>
                                              <p:pRg st="4" end="4"/>
                                            </p:txEl>
                                          </p:spTgt>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299016">
                                            <p:txEl>
                                              <p:pRg st="5" end="5"/>
                                            </p:txEl>
                                          </p:spTgt>
                                        </p:tgtEl>
                                        <p:attrNameLst>
                                          <p:attrName>style.visibility</p:attrName>
                                        </p:attrNameLst>
                                      </p:cBhvr>
                                      <p:to>
                                        <p:strVal val="visible"/>
                                      </p:to>
                                    </p:set>
                                    <p:animEffect transition="in" filter="blinds(horizontal)">
                                      <p:cBhvr>
                                        <p:cTn id="92" dur="500"/>
                                        <p:tgtEl>
                                          <p:spTgt spid="299016">
                                            <p:txEl>
                                              <p:pRg st="5" end="5"/>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299016">
                                            <p:txEl>
                                              <p:pRg st="6" end="6"/>
                                            </p:txEl>
                                          </p:spTgt>
                                        </p:tgtEl>
                                        <p:attrNameLst>
                                          <p:attrName>style.visibility</p:attrName>
                                        </p:attrNameLst>
                                      </p:cBhvr>
                                      <p:to>
                                        <p:strVal val="visible"/>
                                      </p:to>
                                    </p:set>
                                    <p:animEffect transition="in" filter="blinds(horizontal)">
                                      <p:cBhvr>
                                        <p:cTn id="97" dur="500"/>
                                        <p:tgtEl>
                                          <p:spTgt spid="299016">
                                            <p:txEl>
                                              <p:pRg st="6" end="6"/>
                                            </p:txEl>
                                          </p:spTgt>
                                        </p:tgtEl>
                                      </p:cBhvr>
                                    </p:animEffect>
                                  </p:childTnLst>
                                </p:cTn>
                              </p:par>
                              <p:par>
                                <p:cTn id="98" presetID="3" presetClass="entr" presetSubtype="10" fill="hold" nodeType="withEffect">
                                  <p:stCondLst>
                                    <p:cond delay="0"/>
                                  </p:stCondLst>
                                  <p:childTnLst>
                                    <p:set>
                                      <p:cBhvr>
                                        <p:cTn id="99" dur="1" fill="hold">
                                          <p:stCondLst>
                                            <p:cond delay="0"/>
                                          </p:stCondLst>
                                        </p:cTn>
                                        <p:tgtEl>
                                          <p:spTgt spid="299016">
                                            <p:txEl>
                                              <p:pRg st="7" end="7"/>
                                            </p:txEl>
                                          </p:spTgt>
                                        </p:tgtEl>
                                        <p:attrNameLst>
                                          <p:attrName>style.visibility</p:attrName>
                                        </p:attrNameLst>
                                      </p:cBhvr>
                                      <p:to>
                                        <p:strVal val="visible"/>
                                      </p:to>
                                    </p:set>
                                    <p:animEffect transition="in" filter="blinds(horizontal)">
                                      <p:cBhvr>
                                        <p:cTn id="100" dur="500"/>
                                        <p:tgtEl>
                                          <p:spTgt spid="2990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5ED83CEF-F384-D576-C5BB-B299BF89D4F3}"/>
              </a:ext>
            </a:extLst>
          </p:cNvPr>
          <p:cNvSpPr>
            <a:spLocks noGrp="1" noChangeArrowheads="1"/>
          </p:cNvSpPr>
          <p:nvPr>
            <p:ph type="title"/>
          </p:nvPr>
        </p:nvSpPr>
        <p:spPr>
          <a:xfrm>
            <a:off x="903288" y="152400"/>
            <a:ext cx="5462587" cy="425450"/>
          </a:xfrm>
        </p:spPr>
        <p:txBody>
          <a:bodyPr/>
          <a:lstStyle/>
          <a:p>
            <a:r>
              <a:rPr lang="zh-CN" altLang="en-US">
                <a:ea typeface="宋体" panose="02010600030101010101" pitchFamily="2" charset="-122"/>
              </a:rPr>
              <a:t>如何给出综合评价结果</a:t>
            </a:r>
            <a:r>
              <a:rPr lang="en-US" altLang="zh-CN">
                <a:ea typeface="宋体" panose="02010600030101010101" pitchFamily="2" charset="-122"/>
              </a:rPr>
              <a:t>?</a:t>
            </a:r>
          </a:p>
        </p:txBody>
      </p:sp>
      <p:sp>
        <p:nvSpPr>
          <p:cNvPr id="434179" name="Text Box 3">
            <a:extLst>
              <a:ext uri="{FF2B5EF4-FFF2-40B4-BE49-F238E27FC236}">
                <a16:creationId xmlns:a16="http://schemas.microsoft.com/office/drawing/2014/main" id="{F78B071D-55E6-7824-4D52-FF7C724897B4}"/>
              </a:ext>
            </a:extLst>
          </p:cNvPr>
          <p:cNvSpPr txBox="1">
            <a:spLocks noChangeArrowheads="1"/>
          </p:cNvSpPr>
          <p:nvPr/>
        </p:nvSpPr>
        <p:spPr bwMode="auto">
          <a:xfrm>
            <a:off x="587375" y="2101850"/>
            <a:ext cx="7758113"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25000"/>
              </a:spcBef>
            </a:pPr>
            <a:r>
              <a:rPr lang="en-US" altLang="zh-CN" sz="2200">
                <a:solidFill>
                  <a:schemeClr val="accent2"/>
                </a:solidFill>
                <a:latin typeface="Helvetica" panose="020B0604020202020204" pitchFamily="34" charset="0"/>
                <a:ea typeface="宋体" panose="02010600030101010101" pitchFamily="2" charset="-122"/>
              </a:rPr>
              <a:t>Program 1:</a:t>
            </a:r>
            <a:r>
              <a:rPr lang="en-US" altLang="zh-CN" sz="2200">
                <a:latin typeface="Helvetica" panose="020B0604020202020204" pitchFamily="34" charset="0"/>
                <a:ea typeface="宋体" panose="02010600030101010101" pitchFamily="2" charset="-122"/>
              </a:rPr>
              <a:t> 1 sec on machine A, 10 sec on machine B</a:t>
            </a:r>
          </a:p>
          <a:p>
            <a:pPr eaLnBrk="0" hangingPunct="0">
              <a:spcBef>
                <a:spcPct val="25000"/>
              </a:spcBef>
            </a:pPr>
            <a:r>
              <a:rPr lang="en-US" altLang="zh-CN" sz="2200">
                <a:solidFill>
                  <a:schemeClr val="accent2"/>
                </a:solidFill>
                <a:latin typeface="Helvetica" panose="020B0604020202020204" pitchFamily="34" charset="0"/>
                <a:ea typeface="宋体" panose="02010600030101010101" pitchFamily="2" charset="-122"/>
              </a:rPr>
              <a:t>Program 2:</a:t>
            </a:r>
            <a:r>
              <a:rPr lang="en-US" altLang="zh-CN" sz="2200">
                <a:latin typeface="Helvetica" panose="020B0604020202020204" pitchFamily="34" charset="0"/>
                <a:ea typeface="宋体" panose="02010600030101010101" pitchFamily="2" charset="-122"/>
              </a:rPr>
              <a:t>  1000 sec on A</a:t>
            </a:r>
            <a:r>
              <a:rPr lang="zh-CN" altLang="en-US" sz="2200">
                <a:latin typeface="Helvetica" panose="020B0604020202020204" pitchFamily="34" charset="0"/>
                <a:ea typeface="宋体" panose="02010600030101010101" pitchFamily="2" charset="-122"/>
              </a:rPr>
              <a:t>，</a:t>
            </a:r>
            <a:r>
              <a:rPr lang="en-US" altLang="zh-CN" sz="2200">
                <a:latin typeface="Helvetica" panose="020B0604020202020204" pitchFamily="34" charset="0"/>
                <a:ea typeface="宋体" panose="02010600030101010101" pitchFamily="2" charset="-122"/>
              </a:rPr>
              <a:t>100 sec on B</a:t>
            </a:r>
            <a:endParaRPr lang="zh-CN" altLang="en-US" sz="2200">
              <a:latin typeface="Helvetica" panose="020B0604020202020204" pitchFamily="34" charset="0"/>
              <a:ea typeface="宋体" panose="02010600030101010101" pitchFamily="2" charset="-122"/>
            </a:endParaRPr>
          </a:p>
          <a:p>
            <a:pPr eaLnBrk="0" hangingPunct="0">
              <a:spcBef>
                <a:spcPct val="25000"/>
              </a:spcBef>
            </a:pPr>
            <a:r>
              <a:rPr lang="en-US" altLang="zh-CN" sz="2200">
                <a:latin typeface="Helvetica" panose="020B0604020202020204" pitchFamily="34" charset="0"/>
                <a:ea typeface="宋体" panose="02010600030101010101" pitchFamily="2" charset="-122"/>
              </a:rPr>
              <a:t>What are your conclusions?</a:t>
            </a:r>
          </a:p>
        </p:txBody>
      </p:sp>
      <p:sp>
        <p:nvSpPr>
          <p:cNvPr id="434180" name="Text Box 4">
            <a:extLst>
              <a:ext uri="{FF2B5EF4-FFF2-40B4-BE49-F238E27FC236}">
                <a16:creationId xmlns:a16="http://schemas.microsoft.com/office/drawing/2014/main" id="{05B3444A-093B-5010-377C-C4C65E9A5A81}"/>
              </a:ext>
            </a:extLst>
          </p:cNvPr>
          <p:cNvSpPr txBox="1">
            <a:spLocks noChangeArrowheads="1"/>
          </p:cNvSpPr>
          <p:nvPr/>
        </p:nvSpPr>
        <p:spPr bwMode="auto">
          <a:xfrm>
            <a:off x="555625" y="3409950"/>
            <a:ext cx="5556250" cy="8064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spcBef>
                <a:spcPct val="30000"/>
              </a:spcBef>
              <a:buFontTx/>
              <a:buChar char="•"/>
            </a:pPr>
            <a:r>
              <a:rPr lang="en-US" altLang="zh-CN" sz="2000">
                <a:solidFill>
                  <a:schemeClr val="accent2"/>
                </a:solidFill>
                <a:latin typeface="Helvetica" panose="020B0604020202020204" pitchFamily="34" charset="0"/>
                <a:ea typeface="宋体" panose="02010600030101010101" pitchFamily="2" charset="-122"/>
              </a:rPr>
              <a:t> A is 10 times faster than B for program1.</a:t>
            </a:r>
          </a:p>
          <a:p>
            <a:pPr eaLnBrk="0" hangingPunct="0">
              <a:spcBef>
                <a:spcPct val="30000"/>
              </a:spcBef>
              <a:buFontTx/>
              <a:buChar char="•"/>
            </a:pPr>
            <a:r>
              <a:rPr lang="en-US" altLang="zh-CN" sz="2000">
                <a:solidFill>
                  <a:schemeClr val="accent2"/>
                </a:solidFill>
                <a:latin typeface="Helvetica" panose="020B0604020202020204" pitchFamily="34" charset="0"/>
                <a:ea typeface="宋体" panose="02010600030101010101" pitchFamily="2" charset="-122"/>
              </a:rPr>
              <a:t> B is 10 times faster than A for Program2.</a:t>
            </a:r>
          </a:p>
        </p:txBody>
      </p:sp>
      <p:sp>
        <p:nvSpPr>
          <p:cNvPr id="434181" name="Text Box 5">
            <a:extLst>
              <a:ext uri="{FF2B5EF4-FFF2-40B4-BE49-F238E27FC236}">
                <a16:creationId xmlns:a16="http://schemas.microsoft.com/office/drawing/2014/main" id="{5C097BAF-38FB-2362-0738-83A748F82E04}"/>
              </a:ext>
            </a:extLst>
          </p:cNvPr>
          <p:cNvSpPr txBox="1">
            <a:spLocks noChangeArrowheads="1"/>
          </p:cNvSpPr>
          <p:nvPr/>
        </p:nvSpPr>
        <p:spPr bwMode="auto">
          <a:xfrm>
            <a:off x="409575" y="4583113"/>
            <a:ext cx="8458200"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spcBef>
                <a:spcPct val="40000"/>
              </a:spcBef>
            </a:pPr>
            <a:r>
              <a:rPr lang="en-US" altLang="zh-CN" sz="2400">
                <a:solidFill>
                  <a:schemeClr val="accent2"/>
                </a:solidFill>
                <a:ea typeface="黑体" panose="02010609060101010101" pitchFamily="49" charset="-122"/>
              </a:rPr>
              <a:t>Total exec.</a:t>
            </a:r>
            <a:r>
              <a:rPr lang="zh-CN" altLang="en-US" sz="2400">
                <a:solidFill>
                  <a:schemeClr val="accent2"/>
                </a:solidFill>
                <a:ea typeface="黑体" panose="02010609060101010101" pitchFamily="49" charset="-122"/>
              </a:rPr>
              <a:t> </a:t>
            </a:r>
            <a:r>
              <a:rPr lang="en-US" altLang="zh-CN" sz="2400">
                <a:solidFill>
                  <a:schemeClr val="accent2"/>
                </a:solidFill>
                <a:ea typeface="黑体" panose="02010609060101010101" pitchFamily="49" charset="-122"/>
              </a:rPr>
              <a:t>time</a:t>
            </a:r>
            <a:r>
              <a:rPr lang="zh-CN" altLang="en-US" sz="2400">
                <a:solidFill>
                  <a:schemeClr val="accent2"/>
                </a:solidFill>
                <a:ea typeface="黑体" panose="02010609060101010101" pitchFamily="49" charset="-122"/>
              </a:rPr>
              <a:t>是一个综合度量值，可以据此得出结论：</a:t>
            </a:r>
          </a:p>
          <a:p>
            <a:pPr lvl="1" eaLnBrk="0" hangingPunct="0">
              <a:spcBef>
                <a:spcPct val="40000"/>
              </a:spcBef>
              <a:buFont typeface="Wingdings" panose="05000000000000000000" pitchFamily="2" charset="2"/>
              <a:buNone/>
            </a:pPr>
            <a:r>
              <a:rPr lang="en-US" altLang="zh-CN" sz="2400">
                <a:solidFill>
                  <a:srgbClr val="CC3300"/>
                </a:solidFill>
                <a:ea typeface="黑体" panose="02010609060101010101" pitchFamily="49" charset="-122"/>
              </a:rPr>
              <a:t>B is 1001/110=9.1 times faster than A</a:t>
            </a:r>
          </a:p>
          <a:p>
            <a:pPr eaLnBrk="0" hangingPunct="0">
              <a:spcBef>
                <a:spcPct val="40000"/>
              </a:spcBef>
              <a:buFont typeface="Wingdings" panose="05000000000000000000" pitchFamily="2" charset="2"/>
              <a:buNone/>
            </a:pPr>
            <a:r>
              <a:rPr lang="zh-CN" altLang="en-US" sz="2400">
                <a:solidFill>
                  <a:schemeClr val="accent2"/>
                </a:solidFill>
                <a:ea typeface="黑体" panose="02010609060101010101" pitchFamily="49" charset="-122"/>
              </a:rPr>
              <a:t>实际上，可考虑每个程序在作业中的使用频度，即加权平均</a:t>
            </a:r>
            <a:endParaRPr lang="en-US" altLang="zh-CN" sz="2400">
              <a:solidFill>
                <a:schemeClr val="accent2"/>
              </a:solidFill>
              <a:ea typeface="黑体" panose="02010609060101010101" pitchFamily="49" charset="-122"/>
            </a:endParaRPr>
          </a:p>
          <a:p>
            <a:pPr eaLnBrk="0" hangingPunct="0"/>
            <a:endParaRPr lang="en-US" altLang="zh-CN" sz="2400">
              <a:solidFill>
                <a:schemeClr val="accent2"/>
              </a:solidFill>
              <a:latin typeface="Helvetica" panose="020B0604020202020204" pitchFamily="34" charset="0"/>
              <a:ea typeface="宋体" panose="02010600030101010101" pitchFamily="2" charset="-122"/>
            </a:endParaRPr>
          </a:p>
        </p:txBody>
      </p:sp>
      <p:sp>
        <p:nvSpPr>
          <p:cNvPr id="52229" name="Text Box 6">
            <a:extLst>
              <a:ext uri="{FF2B5EF4-FFF2-40B4-BE49-F238E27FC236}">
                <a16:creationId xmlns:a16="http://schemas.microsoft.com/office/drawing/2014/main" id="{9160C7C6-C176-AF15-34E9-63854744DB9F}"/>
              </a:ext>
            </a:extLst>
          </p:cNvPr>
          <p:cNvSpPr txBox="1">
            <a:spLocks noChangeArrowheads="1"/>
          </p:cNvSpPr>
          <p:nvPr/>
        </p:nvSpPr>
        <p:spPr bwMode="auto">
          <a:xfrm>
            <a:off x="376238" y="877888"/>
            <a:ext cx="82010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50000"/>
              </a:spcBef>
            </a:pPr>
            <a:r>
              <a:rPr lang="zh-CN" altLang="en-US" sz="2400">
                <a:latin typeface="黑体" panose="02010609060101010101" pitchFamily="49" charset="-122"/>
                <a:ea typeface="黑体" panose="02010609060101010101" pitchFamily="49" charset="-122"/>
              </a:rPr>
              <a:t>问题：如果用一组基准程序在不同机器上测出了运行时间，那么如何综合评价机器的性能呢？</a:t>
            </a:r>
          </a:p>
        </p:txBody>
      </p:sp>
      <p:sp>
        <p:nvSpPr>
          <p:cNvPr id="434183" name="Text Box 7">
            <a:extLst>
              <a:ext uri="{FF2B5EF4-FFF2-40B4-BE49-F238E27FC236}">
                <a16:creationId xmlns:a16="http://schemas.microsoft.com/office/drawing/2014/main" id="{A54D4F33-2406-610A-D9FE-21204FD696EC}"/>
              </a:ext>
            </a:extLst>
          </p:cNvPr>
          <p:cNvSpPr txBox="1">
            <a:spLocks noChangeArrowheads="1"/>
          </p:cNvSpPr>
          <p:nvPr/>
        </p:nvSpPr>
        <p:spPr bwMode="auto">
          <a:xfrm>
            <a:off x="561975" y="1684338"/>
            <a:ext cx="5303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50000"/>
              </a:spcBef>
            </a:pPr>
            <a:r>
              <a:rPr lang="zh-CN" altLang="en-US" sz="2400">
                <a:solidFill>
                  <a:srgbClr val="CC3300"/>
                </a:solidFill>
                <a:latin typeface="黑体" panose="02010609060101010101" pitchFamily="49" charset="-122"/>
                <a:ea typeface="黑体" panose="02010609060101010101" pitchFamily="49" charset="-122"/>
              </a:rPr>
              <a:t>先看一个例子：</a:t>
            </a:r>
          </a:p>
        </p:txBody>
      </p:sp>
      <p:grpSp>
        <p:nvGrpSpPr>
          <p:cNvPr id="2" name="Group 11">
            <a:extLst>
              <a:ext uri="{FF2B5EF4-FFF2-40B4-BE49-F238E27FC236}">
                <a16:creationId xmlns:a16="http://schemas.microsoft.com/office/drawing/2014/main" id="{A86B8841-BDCA-E20F-EB3E-01833713A75B}"/>
              </a:ext>
            </a:extLst>
          </p:cNvPr>
          <p:cNvGrpSpPr>
            <a:grpSpLocks/>
          </p:cNvGrpSpPr>
          <p:nvPr/>
        </p:nvGrpSpPr>
        <p:grpSpPr bwMode="auto">
          <a:xfrm>
            <a:off x="6129338" y="3011488"/>
            <a:ext cx="2778125" cy="1481137"/>
            <a:chOff x="3861" y="1897"/>
            <a:chExt cx="1750" cy="933"/>
          </a:xfrm>
        </p:grpSpPr>
        <p:sp>
          <p:nvSpPr>
            <p:cNvPr id="52232" name="Text Box 9">
              <a:extLst>
                <a:ext uri="{FF2B5EF4-FFF2-40B4-BE49-F238E27FC236}">
                  <a16:creationId xmlns:a16="http://schemas.microsoft.com/office/drawing/2014/main" id="{B6ED47D2-1D41-E5A7-60C8-FD6DD8ABC8F5}"/>
                </a:ext>
              </a:extLst>
            </p:cNvPr>
            <p:cNvSpPr txBox="1">
              <a:spLocks noChangeArrowheads="1"/>
            </p:cNvSpPr>
            <p:nvPr/>
          </p:nvSpPr>
          <p:spPr bwMode="auto">
            <a:xfrm>
              <a:off x="4159" y="1897"/>
              <a:ext cx="1452" cy="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10000"/>
                </a:spcBef>
              </a:pPr>
              <a:r>
                <a:rPr lang="zh-CN" altLang="en-US" sz="2200">
                  <a:ea typeface="黑体" panose="02010609060101010101" pitchFamily="49" charset="-122"/>
                </a:rPr>
                <a:t>这个结论无法比较</a:t>
              </a:r>
              <a:r>
                <a:rPr lang="en-US" altLang="zh-CN" sz="2200">
                  <a:ea typeface="黑体" panose="02010609060101010101" pitchFamily="49" charset="-122"/>
                </a:rPr>
                <a:t>A</a:t>
              </a:r>
              <a:r>
                <a:rPr lang="zh-CN" altLang="en-US" sz="2200">
                  <a:ea typeface="黑体" panose="02010609060101010101" pitchFamily="49" charset="-122"/>
                </a:rPr>
                <a:t>和</a:t>
              </a:r>
              <a:r>
                <a:rPr lang="en-US" altLang="zh-CN" sz="2200">
                  <a:ea typeface="黑体" panose="02010609060101010101" pitchFamily="49" charset="-122"/>
                </a:rPr>
                <a:t>B</a:t>
              </a:r>
              <a:r>
                <a:rPr lang="zh-CN" altLang="en-US" sz="2200">
                  <a:ea typeface="黑体" panose="02010609060101010101" pitchFamily="49" charset="-122"/>
                </a:rPr>
                <a:t>的好坏</a:t>
              </a:r>
            </a:p>
            <a:p>
              <a:pPr eaLnBrk="0" hangingPunct="0">
                <a:spcBef>
                  <a:spcPct val="10000"/>
                </a:spcBef>
              </a:pPr>
              <a:r>
                <a:rPr lang="zh-CN" altLang="en-US" sz="2200">
                  <a:ea typeface="黑体" panose="02010609060101010101" pitchFamily="49" charset="-122"/>
                </a:rPr>
                <a:t>必须用一个综合的值来表示！</a:t>
              </a:r>
            </a:p>
          </p:txBody>
        </p:sp>
        <p:sp>
          <p:nvSpPr>
            <p:cNvPr id="52233" name="Line 10">
              <a:extLst>
                <a:ext uri="{FF2B5EF4-FFF2-40B4-BE49-F238E27FC236}">
                  <a16:creationId xmlns:a16="http://schemas.microsoft.com/office/drawing/2014/main" id="{00CEC796-05FA-4CF8-4B9E-01E6466BE7AF}"/>
                </a:ext>
              </a:extLst>
            </p:cNvPr>
            <p:cNvSpPr>
              <a:spLocks noChangeShapeType="1"/>
            </p:cNvSpPr>
            <p:nvPr/>
          </p:nvSpPr>
          <p:spPr bwMode="auto">
            <a:xfrm flipH="1" flipV="1">
              <a:off x="3861" y="2305"/>
              <a:ext cx="298" cy="107"/>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4183"/>
                                        </p:tgtEl>
                                        <p:attrNameLst>
                                          <p:attrName>style.visibility</p:attrName>
                                        </p:attrNameLst>
                                      </p:cBhvr>
                                      <p:to>
                                        <p:strVal val="visible"/>
                                      </p:to>
                                    </p:set>
                                    <p:animEffect transition="in" filter="blinds(horizontal)">
                                      <p:cBhvr>
                                        <p:cTn id="7" dur="500"/>
                                        <p:tgtEl>
                                          <p:spTgt spid="4341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4179"/>
                                        </p:tgtEl>
                                        <p:attrNameLst>
                                          <p:attrName>style.visibility</p:attrName>
                                        </p:attrNameLst>
                                      </p:cBhvr>
                                      <p:to>
                                        <p:strVal val="visible"/>
                                      </p:to>
                                    </p:set>
                                    <p:animEffect transition="in" filter="blinds(horizontal)">
                                      <p:cBhvr>
                                        <p:cTn id="12" dur="500"/>
                                        <p:tgtEl>
                                          <p:spTgt spid="4341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34180"/>
                                        </p:tgtEl>
                                        <p:attrNameLst>
                                          <p:attrName>style.visibility</p:attrName>
                                        </p:attrNameLst>
                                      </p:cBhvr>
                                      <p:to>
                                        <p:strVal val="visible"/>
                                      </p:to>
                                    </p:set>
                                    <p:anim calcmode="lin" valueType="num">
                                      <p:cBhvr additive="base">
                                        <p:cTn id="17" dur="500" fill="hold"/>
                                        <p:tgtEl>
                                          <p:spTgt spid="434180"/>
                                        </p:tgtEl>
                                        <p:attrNameLst>
                                          <p:attrName>ppt_x</p:attrName>
                                        </p:attrNameLst>
                                      </p:cBhvr>
                                      <p:tavLst>
                                        <p:tav tm="0">
                                          <p:val>
                                            <p:strVal val="1+#ppt_w/2"/>
                                          </p:val>
                                        </p:tav>
                                        <p:tav tm="100000">
                                          <p:val>
                                            <p:strVal val="#ppt_x"/>
                                          </p:val>
                                        </p:tav>
                                      </p:tavLst>
                                    </p:anim>
                                    <p:anim calcmode="lin" valueType="num">
                                      <p:cBhvr additive="base">
                                        <p:cTn id="18" dur="500" fill="hold"/>
                                        <p:tgtEl>
                                          <p:spTgt spid="43418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34181">
                                            <p:txEl>
                                              <p:pRg st="0" end="0"/>
                                            </p:txEl>
                                          </p:spTgt>
                                        </p:tgtEl>
                                        <p:attrNameLst>
                                          <p:attrName>style.visibility</p:attrName>
                                        </p:attrNameLst>
                                      </p:cBhvr>
                                      <p:to>
                                        <p:strVal val="visible"/>
                                      </p:to>
                                    </p:set>
                                    <p:animEffect transition="in" filter="blinds(horizontal)">
                                      <p:cBhvr>
                                        <p:cTn id="28" dur="500"/>
                                        <p:tgtEl>
                                          <p:spTgt spid="434181">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34181">
                                            <p:txEl>
                                              <p:pRg st="1" end="1"/>
                                            </p:txEl>
                                          </p:spTgt>
                                        </p:tgtEl>
                                        <p:attrNameLst>
                                          <p:attrName>style.visibility</p:attrName>
                                        </p:attrNameLst>
                                      </p:cBhvr>
                                      <p:to>
                                        <p:strVal val="visible"/>
                                      </p:to>
                                    </p:set>
                                    <p:animEffect transition="in" filter="blinds(horizontal)">
                                      <p:cBhvr>
                                        <p:cTn id="33" dur="500"/>
                                        <p:tgtEl>
                                          <p:spTgt spid="434181">
                                            <p:txEl>
                                              <p:pRg st="1" end="1"/>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34181">
                                            <p:txEl>
                                              <p:pRg st="2" end="2"/>
                                            </p:txEl>
                                          </p:spTgt>
                                        </p:tgtEl>
                                        <p:attrNameLst>
                                          <p:attrName>style.visibility</p:attrName>
                                        </p:attrNameLst>
                                      </p:cBhvr>
                                      <p:to>
                                        <p:strVal val="visible"/>
                                      </p:to>
                                    </p:set>
                                    <p:animEffect transition="in" filter="blinds(horizontal)">
                                      <p:cBhvr>
                                        <p:cTn id="38" dur="500"/>
                                        <p:tgtEl>
                                          <p:spTgt spid="4341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p:bldP spid="434180" grpId="0" animBg="1"/>
      <p:bldP spid="43418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D175A9AF-AB77-B0E8-9687-B79B46A5DA3E}"/>
              </a:ext>
            </a:extLst>
          </p:cNvPr>
          <p:cNvSpPr>
            <a:spLocks noGrp="1" noChangeArrowheads="1"/>
          </p:cNvSpPr>
          <p:nvPr>
            <p:ph type="title"/>
          </p:nvPr>
        </p:nvSpPr>
        <p:spPr>
          <a:xfrm>
            <a:off x="857250" y="163513"/>
            <a:ext cx="5210175" cy="427037"/>
          </a:xfrm>
        </p:spPr>
        <p:txBody>
          <a:bodyPr/>
          <a:lstStyle/>
          <a:p>
            <a:r>
              <a:rPr lang="zh-CN" altLang="en-US">
                <a:ea typeface="宋体" panose="02010600030101010101" pitchFamily="2" charset="-122"/>
              </a:rPr>
              <a:t>综合性能评价的方法</a:t>
            </a:r>
          </a:p>
        </p:txBody>
      </p:sp>
      <p:sp>
        <p:nvSpPr>
          <p:cNvPr id="435203" name="Rectangle 3">
            <a:extLst>
              <a:ext uri="{FF2B5EF4-FFF2-40B4-BE49-F238E27FC236}">
                <a16:creationId xmlns:a16="http://schemas.microsoft.com/office/drawing/2014/main" id="{ACF2EC9A-35D8-09F7-E54B-119F14F23860}"/>
              </a:ext>
            </a:extLst>
          </p:cNvPr>
          <p:cNvSpPr>
            <a:spLocks noGrp="1" noChangeArrowheads="1"/>
          </p:cNvSpPr>
          <p:nvPr>
            <p:ph idx="1"/>
          </p:nvPr>
        </p:nvSpPr>
        <p:spPr>
          <a:xfrm>
            <a:off x="347663" y="873125"/>
            <a:ext cx="8796337" cy="4994275"/>
          </a:xfrm>
        </p:spPr>
        <p:txBody>
          <a:bodyPr/>
          <a:lstStyle/>
          <a:p>
            <a:pPr>
              <a:spcBef>
                <a:spcPct val="40000"/>
              </a:spcBef>
            </a:pPr>
            <a:r>
              <a:rPr lang="zh-CN" altLang="en-US" sz="2200">
                <a:ea typeface="黑体" panose="02010609060101010101" pitchFamily="49" charset="-122"/>
              </a:rPr>
              <a:t>可用以下两种平均值来评价：</a:t>
            </a:r>
          </a:p>
          <a:p>
            <a:pPr lvl="1"/>
            <a:r>
              <a:rPr lang="en-US" altLang="zh-CN" sz="2200">
                <a:ea typeface="黑体" panose="02010609060101010101" pitchFamily="49" charset="-122"/>
              </a:rPr>
              <a:t>Arithmetic mean(</a:t>
            </a:r>
            <a:r>
              <a:rPr lang="zh-CN" altLang="en-US" sz="2200">
                <a:ea typeface="黑体" panose="02010609060101010101" pitchFamily="49" charset="-122"/>
              </a:rPr>
              <a:t>算术平均</a:t>
            </a:r>
            <a:r>
              <a:rPr lang="en-US" altLang="zh-CN" sz="2200">
                <a:ea typeface="黑体" panose="02010609060101010101" pitchFamily="49" charset="-122"/>
              </a:rPr>
              <a:t>)</a:t>
            </a:r>
            <a:r>
              <a:rPr lang="zh-CN" altLang="en-US" sz="2200">
                <a:ea typeface="黑体" panose="02010609060101010101" pitchFamily="49" charset="-122"/>
              </a:rPr>
              <a:t>：求和后除</a:t>
            </a:r>
            <a:r>
              <a:rPr lang="en-US" altLang="zh-CN" sz="2200">
                <a:ea typeface="黑体" panose="02010609060101010101" pitchFamily="49" charset="-122"/>
              </a:rPr>
              <a:t>n</a:t>
            </a:r>
          </a:p>
          <a:p>
            <a:pPr lvl="1"/>
            <a:r>
              <a:rPr lang="en-US" altLang="zh-CN" sz="2200">
                <a:ea typeface="黑体" panose="02010609060101010101" pitchFamily="49" charset="-122"/>
              </a:rPr>
              <a:t>Geometric mean(</a:t>
            </a:r>
            <a:r>
              <a:rPr lang="zh-CN" altLang="en-US" sz="2200">
                <a:ea typeface="黑体" panose="02010609060101010101" pitchFamily="49" charset="-122"/>
              </a:rPr>
              <a:t>几何平均</a:t>
            </a:r>
            <a:r>
              <a:rPr lang="en-US" altLang="zh-CN" sz="2200">
                <a:ea typeface="黑体" panose="02010609060101010101" pitchFamily="49" charset="-122"/>
              </a:rPr>
              <a:t>)</a:t>
            </a:r>
            <a:r>
              <a:rPr lang="zh-CN" altLang="en-US" sz="2200">
                <a:ea typeface="黑体" panose="02010609060101010101" pitchFamily="49" charset="-122"/>
              </a:rPr>
              <a:t>：求积后开根号</a:t>
            </a:r>
            <a:r>
              <a:rPr lang="en-US" altLang="zh-CN" sz="2200">
                <a:ea typeface="黑体" panose="02010609060101010101" pitchFamily="49" charset="-122"/>
              </a:rPr>
              <a:t>n</a:t>
            </a:r>
          </a:p>
          <a:p>
            <a:pPr>
              <a:spcBef>
                <a:spcPct val="40000"/>
              </a:spcBef>
            </a:pPr>
            <a:r>
              <a:rPr lang="zh-CN" altLang="en-US" sz="2200">
                <a:ea typeface="黑体" panose="02010609060101010101" pitchFamily="49" charset="-122"/>
              </a:rPr>
              <a:t>根据算术平均执行时间能得到总平均执行时间</a:t>
            </a:r>
          </a:p>
          <a:p>
            <a:pPr>
              <a:spcBef>
                <a:spcPct val="40000"/>
              </a:spcBef>
            </a:pPr>
            <a:r>
              <a:rPr lang="zh-CN" altLang="en-US" sz="2200">
                <a:ea typeface="黑体" panose="02010609060101010101" pitchFamily="49" charset="-122"/>
              </a:rPr>
              <a:t>根据几何平均执行时间不能得到程序总的执行时间</a:t>
            </a:r>
          </a:p>
          <a:p>
            <a:pPr>
              <a:spcBef>
                <a:spcPct val="40000"/>
              </a:spcBef>
            </a:pPr>
            <a:r>
              <a:rPr lang="zh-CN" altLang="en-US" sz="2200">
                <a:ea typeface="黑体" panose="02010609060101010101" pitchFamily="49" charset="-122"/>
              </a:rPr>
              <a:t>执行时间的规格化（测试机器相对于参考机器的性能）：</a:t>
            </a:r>
          </a:p>
          <a:p>
            <a:pPr lvl="1"/>
            <a:r>
              <a:rPr lang="en-US" altLang="zh-CN" sz="2200">
                <a:ea typeface="黑体" panose="02010609060101010101" pitchFamily="49" charset="-122"/>
              </a:rPr>
              <a:t>time on reference machine ÷ time on measured machine </a:t>
            </a:r>
          </a:p>
          <a:p>
            <a:pPr>
              <a:spcBef>
                <a:spcPct val="40000"/>
              </a:spcBef>
            </a:pPr>
            <a:r>
              <a:rPr lang="zh-CN" altLang="en-US" sz="2200">
                <a:ea typeface="黑体" panose="02010609060101010101" pitchFamily="49" charset="-122"/>
              </a:rPr>
              <a:t>平均规格化执行时间不能用算术平均计算，而应该用几何平均</a:t>
            </a:r>
            <a:endParaRPr lang="en-US" altLang="zh-CN" sz="2200">
              <a:ea typeface="黑体" panose="02010609060101010101" pitchFamily="49" charset="-122"/>
            </a:endParaRPr>
          </a:p>
          <a:p>
            <a:pPr lvl="1"/>
            <a:r>
              <a:rPr lang="en-US" altLang="zh-CN" sz="2200">
                <a:ea typeface="黑体" panose="02010609060101010101" pitchFamily="49" charset="-122"/>
              </a:rPr>
              <a:t>program A going from 2s to 1s </a:t>
            </a:r>
            <a:r>
              <a:rPr lang="en-US" altLang="zh-CN" sz="2200">
                <a:solidFill>
                  <a:srgbClr val="CC3300"/>
                </a:solidFill>
                <a:ea typeface="黑体" panose="02010609060101010101" pitchFamily="49" charset="-122"/>
              </a:rPr>
              <a:t>as important as</a:t>
            </a:r>
            <a:r>
              <a:rPr lang="en-US" altLang="zh-CN" sz="2200">
                <a:ea typeface="黑体" panose="02010609060101010101" pitchFamily="49" charset="-122"/>
              </a:rPr>
              <a:t> </a:t>
            </a:r>
            <a:br>
              <a:rPr lang="en-US" altLang="zh-CN" sz="2200">
                <a:ea typeface="黑体" panose="02010609060101010101" pitchFamily="49" charset="-122"/>
              </a:rPr>
            </a:br>
            <a:r>
              <a:rPr lang="en-US" altLang="zh-CN" sz="2200">
                <a:ea typeface="黑体" panose="02010609060101010101" pitchFamily="49" charset="-122"/>
              </a:rPr>
              <a:t>program B going from 2000s to 1000s. </a:t>
            </a:r>
          </a:p>
          <a:p>
            <a:pPr lvl="1">
              <a:buFontTx/>
              <a:buNone/>
            </a:pPr>
            <a:r>
              <a:rPr lang="zh-CN" altLang="en-US" sz="2200">
                <a:ea typeface="黑体" panose="02010609060101010101" pitchFamily="49" charset="-122"/>
              </a:rPr>
              <a:t>   </a:t>
            </a:r>
            <a:r>
              <a:rPr lang="zh-CN" altLang="en-US" sz="2200">
                <a:solidFill>
                  <a:srgbClr val="CC3300"/>
                </a:solidFill>
                <a:ea typeface="黑体" panose="02010609060101010101" pitchFamily="49" charset="-122"/>
              </a:rPr>
              <a:t>（算术平均值不能反映这一点！）</a:t>
            </a:r>
            <a:r>
              <a:rPr lang="en-US" altLang="zh-CN" sz="2000">
                <a:ea typeface="黑体" panose="02010609060101010101" pitchFamily="49" charset="-122"/>
              </a:rPr>
              <a:t>         </a:t>
            </a:r>
          </a:p>
        </p:txBody>
      </p:sp>
      <p:sp>
        <p:nvSpPr>
          <p:cNvPr id="435204" name="Text Box 4">
            <a:extLst>
              <a:ext uri="{FF2B5EF4-FFF2-40B4-BE49-F238E27FC236}">
                <a16:creationId xmlns:a16="http://schemas.microsoft.com/office/drawing/2014/main" id="{CB8A92AE-3336-A1B8-90E1-D989B29DE04F}"/>
              </a:ext>
            </a:extLst>
          </p:cNvPr>
          <p:cNvSpPr txBox="1">
            <a:spLocks noChangeArrowheads="1"/>
          </p:cNvSpPr>
          <p:nvPr/>
        </p:nvSpPr>
        <p:spPr bwMode="auto">
          <a:xfrm>
            <a:off x="619125" y="6007100"/>
            <a:ext cx="8116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spcBef>
                <a:spcPct val="50000"/>
              </a:spcBef>
            </a:pPr>
            <a:r>
              <a:rPr lang="zh-CN" altLang="en-US" sz="2400">
                <a:solidFill>
                  <a:srgbClr val="008000"/>
                </a:solidFill>
                <a:latin typeface="黑体" panose="02010609060101010101" pitchFamily="49" charset="-122"/>
                <a:ea typeface="黑体" panose="02010609060101010101" pitchFamily="49" charset="-122"/>
              </a:rPr>
              <a:t>综上所述，算术平均和几何平均各有长处，可灵活使用！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5203">
                                            <p:txEl>
                                              <p:pRg st="3" end="3"/>
                                            </p:txEl>
                                          </p:spTgt>
                                        </p:tgtEl>
                                        <p:attrNameLst>
                                          <p:attrName>style.visibility</p:attrName>
                                        </p:attrNameLst>
                                      </p:cBhvr>
                                      <p:to>
                                        <p:strVal val="visible"/>
                                      </p:to>
                                    </p:set>
                                    <p:animEffect transition="in" filter="blinds(horizontal)">
                                      <p:cBhvr>
                                        <p:cTn id="7" dur="500"/>
                                        <p:tgtEl>
                                          <p:spTgt spid="435203">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5203">
                                            <p:txEl>
                                              <p:pRg st="4" end="4"/>
                                            </p:txEl>
                                          </p:spTgt>
                                        </p:tgtEl>
                                        <p:attrNameLst>
                                          <p:attrName>style.visibility</p:attrName>
                                        </p:attrNameLst>
                                      </p:cBhvr>
                                      <p:to>
                                        <p:strVal val="visible"/>
                                      </p:to>
                                    </p:set>
                                    <p:animEffect transition="in" filter="blinds(horizontal)">
                                      <p:cBhvr>
                                        <p:cTn id="12" dur="500"/>
                                        <p:tgtEl>
                                          <p:spTgt spid="43520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5203">
                                            <p:txEl>
                                              <p:pRg st="5" end="5"/>
                                            </p:txEl>
                                          </p:spTgt>
                                        </p:tgtEl>
                                        <p:attrNameLst>
                                          <p:attrName>style.visibility</p:attrName>
                                        </p:attrNameLst>
                                      </p:cBhvr>
                                      <p:to>
                                        <p:strVal val="visible"/>
                                      </p:to>
                                    </p:set>
                                    <p:animEffect transition="in" filter="blinds(horizontal)">
                                      <p:cBhvr>
                                        <p:cTn id="17" dur="500"/>
                                        <p:tgtEl>
                                          <p:spTgt spid="43520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5203">
                                            <p:txEl>
                                              <p:pRg st="6" end="6"/>
                                            </p:txEl>
                                          </p:spTgt>
                                        </p:tgtEl>
                                        <p:attrNameLst>
                                          <p:attrName>style.visibility</p:attrName>
                                        </p:attrNameLst>
                                      </p:cBhvr>
                                      <p:to>
                                        <p:strVal val="visible"/>
                                      </p:to>
                                    </p:set>
                                    <p:animEffect transition="in" filter="blinds(horizontal)">
                                      <p:cBhvr>
                                        <p:cTn id="22" dur="500"/>
                                        <p:tgtEl>
                                          <p:spTgt spid="43520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5203">
                                            <p:txEl>
                                              <p:pRg st="7" end="7"/>
                                            </p:txEl>
                                          </p:spTgt>
                                        </p:tgtEl>
                                        <p:attrNameLst>
                                          <p:attrName>style.visibility</p:attrName>
                                        </p:attrNameLst>
                                      </p:cBhvr>
                                      <p:to>
                                        <p:strVal val="visible"/>
                                      </p:to>
                                    </p:set>
                                    <p:animEffect transition="in" filter="blinds(horizontal)">
                                      <p:cBhvr>
                                        <p:cTn id="27" dur="500"/>
                                        <p:tgtEl>
                                          <p:spTgt spid="43520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35203">
                                            <p:txEl>
                                              <p:pRg st="8" end="8"/>
                                            </p:txEl>
                                          </p:spTgt>
                                        </p:tgtEl>
                                        <p:attrNameLst>
                                          <p:attrName>style.visibility</p:attrName>
                                        </p:attrNameLst>
                                      </p:cBhvr>
                                      <p:to>
                                        <p:strVal val="visible"/>
                                      </p:to>
                                    </p:set>
                                    <p:animEffect transition="in" filter="blinds(horizontal)">
                                      <p:cBhvr>
                                        <p:cTn id="32" dur="500"/>
                                        <p:tgtEl>
                                          <p:spTgt spid="435203">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35203">
                                            <p:txEl>
                                              <p:pRg st="9" end="9"/>
                                            </p:txEl>
                                          </p:spTgt>
                                        </p:tgtEl>
                                        <p:attrNameLst>
                                          <p:attrName>style.visibility</p:attrName>
                                        </p:attrNameLst>
                                      </p:cBhvr>
                                      <p:to>
                                        <p:strVal val="visible"/>
                                      </p:to>
                                    </p:set>
                                    <p:animEffect transition="in" filter="blinds(horizontal)">
                                      <p:cBhvr>
                                        <p:cTn id="37" dur="500"/>
                                        <p:tgtEl>
                                          <p:spTgt spid="435203">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35204"/>
                                        </p:tgtEl>
                                        <p:attrNameLst>
                                          <p:attrName>style.visibility</p:attrName>
                                        </p:attrNameLst>
                                      </p:cBhvr>
                                      <p:to>
                                        <p:strVal val="visible"/>
                                      </p:to>
                                    </p:set>
                                    <p:animEffect transition="in" filter="blinds(horizontal)">
                                      <p:cBhvr>
                                        <p:cTn id="42" dur="500"/>
                                        <p:tgtEl>
                                          <p:spTgt spid="435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图片 2">
            <a:extLst>
              <a:ext uri="{FF2B5EF4-FFF2-40B4-BE49-F238E27FC236}">
                <a16:creationId xmlns:a16="http://schemas.microsoft.com/office/drawing/2014/main" id="{AFC669D6-0C50-000A-0E92-A0F6F24A5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2663825"/>
            <a:ext cx="91440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Rectangle 2">
            <a:extLst>
              <a:ext uri="{FF2B5EF4-FFF2-40B4-BE49-F238E27FC236}">
                <a16:creationId xmlns:a16="http://schemas.microsoft.com/office/drawing/2014/main" id="{3766D499-438B-7F64-1B6E-56C345B3CB55}"/>
              </a:ext>
            </a:extLst>
          </p:cNvPr>
          <p:cNvSpPr>
            <a:spLocks noGrp="1" noChangeArrowheads="1"/>
          </p:cNvSpPr>
          <p:nvPr>
            <p:ph type="title"/>
          </p:nvPr>
        </p:nvSpPr>
        <p:spPr>
          <a:xfrm>
            <a:off x="457200" y="98425"/>
            <a:ext cx="8229600" cy="425450"/>
          </a:xfrm>
        </p:spPr>
        <p:txBody>
          <a:bodyPr/>
          <a:lstStyle/>
          <a:p>
            <a:r>
              <a:rPr lang="zh-CN" altLang="en-US">
                <a:ea typeface="宋体" panose="02010600030101010101" pitchFamily="2" charset="-122"/>
              </a:rPr>
              <a:t>全球超级计算机</a:t>
            </a:r>
            <a:r>
              <a:rPr lang="en-US" altLang="zh-CN">
                <a:ea typeface="宋体" panose="02010600030101010101" pitchFamily="2" charset="-122"/>
              </a:rPr>
              <a:t>500</a:t>
            </a:r>
            <a:r>
              <a:rPr lang="zh-CN" altLang="en-US">
                <a:ea typeface="宋体" panose="02010600030101010101" pitchFamily="2" charset="-122"/>
              </a:rPr>
              <a:t>强</a:t>
            </a:r>
          </a:p>
        </p:txBody>
      </p:sp>
      <p:sp>
        <p:nvSpPr>
          <p:cNvPr id="2" name="Rectangle 3">
            <a:extLst>
              <a:ext uri="{FF2B5EF4-FFF2-40B4-BE49-F238E27FC236}">
                <a16:creationId xmlns:a16="http://schemas.microsoft.com/office/drawing/2014/main" id="{B7A690EE-D11C-199C-5052-251FA863212D}"/>
              </a:ext>
            </a:extLst>
          </p:cNvPr>
          <p:cNvSpPr>
            <a:spLocks noGrp="1" noChangeArrowheads="1"/>
          </p:cNvSpPr>
          <p:nvPr>
            <p:ph idx="1"/>
          </p:nvPr>
        </p:nvSpPr>
        <p:spPr>
          <a:xfrm>
            <a:off x="206375" y="836613"/>
            <a:ext cx="8731250" cy="2232025"/>
          </a:xfrm>
        </p:spPr>
        <p:txBody>
          <a:bodyPr/>
          <a:lstStyle/>
          <a:p>
            <a:pPr marL="0" indent="0">
              <a:spcBef>
                <a:spcPct val="15000"/>
              </a:spcBef>
              <a:buSzTx/>
              <a:buFontTx/>
              <a:buNone/>
              <a:defRPr/>
            </a:pPr>
            <a:r>
              <a:rPr lang="en-US" altLang="zh-CN" dirty="0">
                <a:latin typeface="微软雅黑" panose="020B0503020204020204" pitchFamily="34" charset="-122"/>
                <a:ea typeface="微软雅黑" panose="020B0503020204020204" pitchFamily="34" charset="-122"/>
              </a:rPr>
              <a:t>2017</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19</a:t>
            </a:r>
            <a:r>
              <a:rPr lang="zh-CN" altLang="en-US" dirty="0">
                <a:latin typeface="微软雅黑" panose="020B0503020204020204" pitchFamily="34" charset="-122"/>
                <a:ea typeface="微软雅黑" panose="020B0503020204020204" pitchFamily="34" charset="-122"/>
              </a:rPr>
              <a:t>号公布：</a:t>
            </a:r>
            <a:endParaRPr lang="en-US" altLang="zh-CN" dirty="0">
              <a:latin typeface="微软雅黑" panose="020B0503020204020204" pitchFamily="34" charset="-122"/>
              <a:ea typeface="微软雅黑" panose="020B0503020204020204" pitchFamily="34" charset="-122"/>
            </a:endParaRPr>
          </a:p>
          <a:p>
            <a:pPr>
              <a:spcBef>
                <a:spcPct val="15000"/>
              </a:spcBef>
              <a:buSzTx/>
              <a:defRPr/>
            </a:pPr>
            <a:r>
              <a:rPr lang="zh-CN" altLang="en-US" dirty="0">
                <a:latin typeface="微软雅黑" panose="020B0503020204020204" pitchFamily="34" charset="-122"/>
                <a:ea typeface="微软雅黑" panose="020B0503020204020204" pitchFamily="34" charset="-122"/>
              </a:rPr>
              <a:t>第一名：中国国家超级计算无锡中心研制的“神威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太湖之光”</a:t>
            </a:r>
            <a:r>
              <a:rPr lang="zh-CN" altLang="en-US" dirty="0">
                <a:solidFill>
                  <a:srgbClr val="FF0000"/>
                </a:solidFill>
                <a:latin typeface="微软雅黑" panose="020B0503020204020204" pitchFamily="34" charset="-122"/>
                <a:ea typeface="微软雅黑" panose="020B0503020204020204" pitchFamily="34" charset="-122"/>
              </a:rPr>
              <a:t>浮点运算速度为每秒</a:t>
            </a:r>
            <a:r>
              <a:rPr lang="en-US" altLang="zh-CN" dirty="0">
                <a:solidFill>
                  <a:srgbClr val="FF0000"/>
                </a:solidFill>
                <a:latin typeface="微软雅黑" panose="020B0503020204020204" pitchFamily="34" charset="-122"/>
                <a:ea typeface="微软雅黑" panose="020B0503020204020204" pitchFamily="34" charset="-122"/>
              </a:rPr>
              <a:t>9.3</a:t>
            </a:r>
            <a:r>
              <a:rPr lang="zh-CN" altLang="en-US" dirty="0">
                <a:solidFill>
                  <a:srgbClr val="FF0000"/>
                </a:solidFill>
                <a:latin typeface="微软雅黑" panose="020B0503020204020204" pitchFamily="34" charset="-122"/>
                <a:ea typeface="微软雅黑" panose="020B0503020204020204" pitchFamily="34" charset="-122"/>
              </a:rPr>
              <a:t>亿亿次</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spcBef>
                <a:spcPct val="15000"/>
              </a:spcBef>
              <a:buSzTx/>
              <a:defRPr/>
            </a:pPr>
            <a:r>
              <a:rPr lang="zh-CN" altLang="en-US" dirty="0">
                <a:latin typeface="微软雅黑" panose="020B0503020204020204" pitchFamily="34" charset="-122"/>
                <a:ea typeface="微软雅黑" panose="020B0503020204020204" pitchFamily="34" charset="-122"/>
              </a:rPr>
              <a:t>第二名：国防科大研制的“天河二号”超级计算机，</a:t>
            </a:r>
            <a:r>
              <a:rPr lang="zh-CN" altLang="en-US" dirty="0">
                <a:solidFill>
                  <a:srgbClr val="FF0000"/>
                </a:solidFill>
                <a:latin typeface="微软雅黑" panose="020B0503020204020204" pitchFamily="34" charset="-122"/>
                <a:ea typeface="微软雅黑" panose="020B0503020204020204" pitchFamily="34" charset="-122"/>
              </a:rPr>
              <a:t>每秒</a:t>
            </a:r>
            <a:r>
              <a:rPr lang="en-US" altLang="zh-CN" dirty="0">
                <a:solidFill>
                  <a:srgbClr val="FF0000"/>
                </a:solidFill>
                <a:latin typeface="微软雅黑" panose="020B0503020204020204" pitchFamily="34" charset="-122"/>
                <a:ea typeface="微软雅黑" panose="020B0503020204020204" pitchFamily="34" charset="-122"/>
              </a:rPr>
              <a:t>3.386</a:t>
            </a:r>
            <a:r>
              <a:rPr lang="zh-CN" altLang="en-US" dirty="0">
                <a:solidFill>
                  <a:srgbClr val="FF0000"/>
                </a:solidFill>
                <a:latin typeface="微软雅黑" panose="020B0503020204020204" pitchFamily="34" charset="-122"/>
                <a:ea typeface="微软雅黑" panose="020B0503020204020204" pitchFamily="34" charset="-122"/>
              </a:rPr>
              <a:t>亿亿次的浮点运算速度</a:t>
            </a:r>
            <a:r>
              <a:rPr lang="zh-CN" altLang="en-US" dirty="0">
                <a:latin typeface="微软雅黑" panose="020B0503020204020204" pitchFamily="34" charset="-122"/>
                <a:ea typeface="微软雅黑" panose="020B0503020204020204" pitchFamily="34" charset="-122"/>
              </a:rPr>
              <a:t>，之前曾获得五连冠。</a:t>
            </a:r>
          </a:p>
        </p:txBody>
      </p:sp>
      <p:sp>
        <p:nvSpPr>
          <p:cNvPr id="55300" name="Text Box 4">
            <a:extLst>
              <a:ext uri="{FF2B5EF4-FFF2-40B4-BE49-F238E27FC236}">
                <a16:creationId xmlns:a16="http://schemas.microsoft.com/office/drawing/2014/main" id="{067FC619-E6F6-A94F-DBFE-021D918DE3D9}"/>
              </a:ext>
            </a:extLst>
          </p:cNvPr>
          <p:cNvSpPr txBox="1">
            <a:spLocks noChangeArrowheads="1"/>
          </p:cNvSpPr>
          <p:nvPr/>
        </p:nvSpPr>
        <p:spPr bwMode="auto">
          <a:xfrm>
            <a:off x="5165725" y="2305050"/>
            <a:ext cx="3960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000">
                <a:solidFill>
                  <a:srgbClr val="0066CC"/>
                </a:solidFill>
                <a:ea typeface="微软雅黑" panose="020B0503020204020204" pitchFamily="34" charset="-122"/>
              </a:rPr>
              <a:t>速度单位是 </a:t>
            </a:r>
            <a:r>
              <a:rPr lang="en-US" altLang="zh-CN" sz="2000">
                <a:solidFill>
                  <a:srgbClr val="0066CC"/>
                </a:solidFill>
                <a:ea typeface="微软雅黑" panose="020B0503020204020204" pitchFamily="34" charset="-122"/>
              </a:rPr>
              <a:t>Tflop/s </a:t>
            </a:r>
            <a:r>
              <a:rPr lang="zh-CN" altLang="en-US" sz="2000">
                <a:solidFill>
                  <a:srgbClr val="0066CC"/>
                </a:solidFill>
                <a:ea typeface="微软雅黑" panose="020B0503020204020204" pitchFamily="34" charset="-122"/>
              </a:rPr>
              <a:t>或 </a:t>
            </a:r>
            <a:r>
              <a:rPr lang="en-US" altLang="zh-CN" sz="2000">
                <a:solidFill>
                  <a:srgbClr val="0066CC"/>
                </a:solidFill>
                <a:ea typeface="微软雅黑" panose="020B0503020204020204" pitchFamily="34" charset="-122"/>
              </a:rPr>
              <a:t>TFLOPS</a:t>
            </a:r>
            <a:endParaRPr lang="zh-CN" altLang="en-US" sz="2000">
              <a:solidFill>
                <a:srgbClr val="0066CC"/>
              </a:solidFill>
              <a:ea typeface="微软雅黑" panose="020B0503020204020204" pitchFamily="34" charset="-122"/>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1F32C20-5902-86A5-21AF-89D1456E7D29}"/>
              </a:ext>
            </a:extLst>
          </p:cNvPr>
          <p:cNvSpPr>
            <a:spLocks noGrp="1" noChangeArrowheads="1"/>
          </p:cNvSpPr>
          <p:nvPr>
            <p:ph type="title" idx="4294967295"/>
          </p:nvPr>
        </p:nvSpPr>
        <p:spPr>
          <a:xfrm>
            <a:off x="611188" y="98425"/>
            <a:ext cx="8343900" cy="425450"/>
          </a:xfrm>
        </p:spPr>
        <p:txBody>
          <a:bodyPr/>
          <a:lstStyle/>
          <a:p>
            <a:r>
              <a:rPr lang="en-US" altLang="zh-CN">
                <a:ea typeface="宋体" panose="02010600030101010101" pitchFamily="2" charset="-122"/>
              </a:rPr>
              <a:t>Amdahl</a:t>
            </a:r>
            <a:r>
              <a:rPr lang="zh-CN" altLang="en-US">
                <a:ea typeface="宋体" panose="02010600030101010101" pitchFamily="2" charset="-122"/>
              </a:rPr>
              <a:t>定律</a:t>
            </a:r>
          </a:p>
        </p:txBody>
      </p:sp>
      <p:sp>
        <p:nvSpPr>
          <p:cNvPr id="428035" name="Rectangle 3">
            <a:extLst>
              <a:ext uri="{FF2B5EF4-FFF2-40B4-BE49-F238E27FC236}">
                <a16:creationId xmlns:a16="http://schemas.microsoft.com/office/drawing/2014/main" id="{546FE5CE-1CF7-0BBF-1EB8-8FA231FA8794}"/>
              </a:ext>
            </a:extLst>
          </p:cNvPr>
          <p:cNvSpPr>
            <a:spLocks noGrp="1" noChangeArrowheads="1"/>
          </p:cNvSpPr>
          <p:nvPr>
            <p:ph type="body" idx="4294967295"/>
          </p:nvPr>
        </p:nvSpPr>
        <p:spPr>
          <a:xfrm>
            <a:off x="0" y="773113"/>
            <a:ext cx="9144000" cy="3527425"/>
          </a:xfrm>
        </p:spPr>
        <p:txBody>
          <a:bodyPr/>
          <a:lstStyle/>
          <a:p>
            <a:pPr>
              <a:lnSpc>
                <a:spcPct val="105000"/>
              </a:lnSpc>
              <a:buSzTx/>
              <a:defRPr/>
            </a:pPr>
            <a:r>
              <a:rPr lang="zh-CN" altLang="en-US" sz="2200" dirty="0">
                <a:latin typeface="微软雅黑" panose="020B0503020204020204" pitchFamily="34" charset="-122"/>
                <a:ea typeface="微软雅黑" panose="020B0503020204020204" pitchFamily="34" charset="-122"/>
              </a:rPr>
              <a:t>阿姆达尔定律是计算机系统设计方面重要的定量原则之一</a:t>
            </a:r>
            <a:endParaRPr lang="en-US" altLang="zh-CN" sz="2200" dirty="0">
              <a:latin typeface="微软雅黑" panose="020B0503020204020204" pitchFamily="34" charset="-122"/>
              <a:ea typeface="微软雅黑" panose="020B0503020204020204" pitchFamily="34" charset="-122"/>
            </a:endParaRPr>
          </a:p>
          <a:p>
            <a:pPr lvl="1">
              <a:buSzTx/>
              <a:defRPr/>
            </a:pPr>
            <a:r>
              <a:rPr lang="zh-CN" altLang="en-US" sz="2200" dirty="0">
                <a:latin typeface="微软雅黑" panose="020B0503020204020204" pitchFamily="34" charset="-122"/>
                <a:ea typeface="微软雅黑" panose="020B0503020204020204" pitchFamily="34" charset="-122"/>
              </a:rPr>
              <a:t>基本思想：对系统中某部分（硬件或软件）进行更新所带来的系统性能改进程度，取决于该部分被使用的频率或其执行时间占总执行时间的比例。</a:t>
            </a:r>
            <a:endParaRPr lang="en-US" altLang="zh-CN" sz="2200" dirty="0">
              <a:latin typeface="微软雅黑" panose="020B0503020204020204" pitchFamily="34" charset="-122"/>
              <a:ea typeface="微软雅黑" panose="020B0503020204020204" pitchFamily="34" charset="-122"/>
            </a:endParaRPr>
          </a:p>
          <a:p>
            <a:pPr marL="495300" lvl="1" indent="0">
              <a:spcBef>
                <a:spcPct val="0"/>
              </a:spcBef>
              <a:buSzTx/>
              <a:buFontTx/>
              <a:buNone/>
              <a:defRPr/>
            </a:pPr>
            <a:r>
              <a:rPr lang="zh-CN" altLang="en-US" sz="2200" dirty="0">
                <a:solidFill>
                  <a:srgbClr val="FF0000"/>
                </a:solidFill>
                <a:ea typeface="黑体" panose="02010609060101010101" pitchFamily="49" charset="-122"/>
              </a:rPr>
              <a:t>                                    </a:t>
            </a:r>
            <a:r>
              <a:rPr lang="zh-CN" altLang="en-US" dirty="0">
                <a:solidFill>
                  <a:srgbClr val="FF0000"/>
                </a:solidFill>
                <a:latin typeface="微软雅黑" panose="020B0503020204020204" pitchFamily="34" charset="-122"/>
                <a:ea typeface="微软雅黑" panose="020B0503020204020204" pitchFamily="34" charset="-122"/>
              </a:rPr>
              <a:t>改进部分执行时间 </a:t>
            </a:r>
            <a:endParaRPr lang="en-US" altLang="zh-CN" dirty="0">
              <a:solidFill>
                <a:srgbClr val="FF0000"/>
              </a:solidFill>
              <a:latin typeface="微软雅黑" panose="020B0503020204020204" pitchFamily="34" charset="-122"/>
              <a:ea typeface="微软雅黑" panose="020B0503020204020204" pitchFamily="34" charset="-122"/>
            </a:endParaRPr>
          </a:p>
          <a:p>
            <a:pPr marL="495300" lvl="1" indent="0">
              <a:spcBef>
                <a:spcPct val="0"/>
              </a:spcBef>
              <a:buSzTx/>
              <a:buFontTx/>
              <a:buNone/>
              <a:defRPr/>
            </a:pPr>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改进部分的改进倍数</a:t>
            </a:r>
            <a:r>
              <a:rPr lang="en-US" altLang="zh-CN" dirty="0">
                <a:solidFill>
                  <a:srgbClr val="FF0000"/>
                </a:solidFill>
                <a:ea typeface="黑体" panose="02010609060101010101" pitchFamily="49" charset="-122"/>
              </a:rPr>
              <a:t>              </a:t>
            </a:r>
            <a:endParaRPr lang="zh-CN" altLang="en-US" dirty="0">
              <a:solidFill>
                <a:srgbClr val="FF0000"/>
              </a:solidFill>
              <a:ea typeface="黑体" panose="02010609060101010101" pitchFamily="49" charset="-122"/>
            </a:endParaRPr>
          </a:p>
          <a:p>
            <a:pPr marL="495300" lvl="1" indent="0">
              <a:spcBef>
                <a:spcPct val="0"/>
              </a:spcBef>
              <a:buSzTx/>
              <a:buFontTx/>
              <a:buNone/>
              <a:defRPr/>
            </a:pPr>
            <a:r>
              <a:rPr lang="zh-CN" altLang="en-US" sz="2200" dirty="0">
                <a:solidFill>
                  <a:schemeClr val="tx1"/>
                </a:solidFill>
                <a:latin typeface="微软雅黑" panose="020B0503020204020204" pitchFamily="34" charset="-122"/>
                <a:ea typeface="微软雅黑" panose="020B0503020204020204" pitchFamily="34" charset="-122"/>
              </a:rPr>
              <a:t>或</a:t>
            </a:r>
          </a:p>
          <a:p>
            <a:pPr marL="495300" lvl="1" indent="0">
              <a:spcBef>
                <a:spcPct val="0"/>
              </a:spcBef>
              <a:buSzTx/>
              <a:buFontTx/>
              <a:buNone/>
              <a:defRPr/>
            </a:pPr>
            <a:r>
              <a:rPr lang="en-US" altLang="zh-CN" dirty="0">
                <a:solidFill>
                  <a:srgbClr val="FF0000"/>
                </a:solidFill>
                <a:latin typeface="微软雅黑" panose="020B0503020204020204" pitchFamily="34" charset="-122"/>
                <a:ea typeface="微软雅黑" panose="020B0503020204020204" pitchFamily="34" charset="-122"/>
              </a:rPr>
              <a:t>                    </a:t>
            </a:r>
            <a:r>
              <a:rPr lang="en-US" altLang="zh-CN" sz="2200" dirty="0">
                <a:solidFill>
                  <a:srgbClr val="FF0000"/>
                </a:solidFill>
                <a:latin typeface="微软雅黑" panose="020B0503020204020204" pitchFamily="34" charset="-122"/>
                <a:ea typeface="微软雅黑" panose="020B0503020204020204" pitchFamily="34" charset="-122"/>
              </a:rPr>
              <a:t>                                       </a:t>
            </a:r>
          </a:p>
          <a:p>
            <a:pPr marL="495300" lvl="1" indent="0">
              <a:spcBef>
                <a:spcPct val="0"/>
              </a:spcBef>
              <a:buSzTx/>
              <a:buFontTx/>
              <a:buNone/>
              <a:defRPr/>
            </a:pPr>
            <a:r>
              <a:rPr lang="en-US" altLang="zh-CN" sz="2200" dirty="0">
                <a:solidFill>
                  <a:srgbClr val="FF0000"/>
                </a:solidFill>
                <a:latin typeface="微软雅黑" panose="020B0503020204020204" pitchFamily="34" charset="-122"/>
                <a:ea typeface="微软雅黑" panose="020B0503020204020204" pitchFamily="34" charset="-122"/>
              </a:rPr>
              <a:t>                                                             1</a:t>
            </a:r>
          </a:p>
          <a:p>
            <a:pPr marL="495300" lvl="1" indent="0">
              <a:spcBef>
                <a:spcPct val="0"/>
              </a:spcBef>
              <a:buSzTx/>
              <a:buFontTx/>
              <a:buNone/>
              <a:defRPr/>
            </a:pPr>
            <a:r>
              <a:rPr lang="en-US" altLang="zh-CN" sz="2200" dirty="0">
                <a:solidFill>
                  <a:srgbClr val="FF0000"/>
                </a:solidFill>
                <a:latin typeface="微软雅黑" panose="020B0503020204020204" pitchFamily="34" charset="-122"/>
                <a:ea typeface="微软雅黑" panose="020B0503020204020204" pitchFamily="34" charset="-122"/>
              </a:rPr>
              <a:t>                       </a:t>
            </a:r>
            <a:r>
              <a:rPr lang="zh-CN" altLang="en-US" sz="1900" dirty="0">
                <a:solidFill>
                  <a:srgbClr val="FF0000"/>
                </a:solidFill>
                <a:latin typeface="微软雅黑" panose="020B0503020204020204" pitchFamily="34" charset="-122"/>
                <a:ea typeface="微软雅黑" panose="020B0503020204020204" pitchFamily="34" charset="-122"/>
              </a:rPr>
              <a:t>改进部分时间比例</a:t>
            </a:r>
            <a:r>
              <a:rPr lang="en-US" altLang="zh-CN" sz="1900" dirty="0">
                <a:solidFill>
                  <a:srgbClr val="FF0000"/>
                </a:solidFill>
                <a:latin typeface="微软雅黑" panose="020B0503020204020204" pitchFamily="34" charset="-122"/>
                <a:ea typeface="微软雅黑" panose="020B0503020204020204" pitchFamily="34" charset="-122"/>
              </a:rPr>
              <a:t>/</a:t>
            </a:r>
            <a:r>
              <a:rPr lang="zh-CN" altLang="en-US" sz="1900" dirty="0">
                <a:solidFill>
                  <a:srgbClr val="FF0000"/>
                </a:solidFill>
                <a:latin typeface="微软雅黑" panose="020B0503020204020204" pitchFamily="34" charset="-122"/>
                <a:ea typeface="微软雅黑" panose="020B0503020204020204" pitchFamily="34" charset="-122"/>
              </a:rPr>
              <a:t>改进部分的改进倍数</a:t>
            </a:r>
            <a:r>
              <a:rPr lang="en-US" altLang="zh-CN" sz="1900" dirty="0">
                <a:solidFill>
                  <a:srgbClr val="FF0000"/>
                </a:solidFill>
                <a:latin typeface="微软雅黑" panose="020B0503020204020204" pitchFamily="34" charset="-122"/>
                <a:ea typeface="微软雅黑" panose="020B0503020204020204" pitchFamily="34" charset="-122"/>
              </a:rPr>
              <a:t>+</a:t>
            </a:r>
            <a:r>
              <a:rPr lang="zh-CN" altLang="en-US" sz="1900" dirty="0">
                <a:solidFill>
                  <a:srgbClr val="FF0000"/>
                </a:solidFill>
                <a:latin typeface="微软雅黑" panose="020B0503020204020204" pitchFamily="34" charset="-122"/>
                <a:ea typeface="微软雅黑" panose="020B0503020204020204" pitchFamily="34" charset="-122"/>
              </a:rPr>
              <a:t>未改进部分时间比例</a:t>
            </a:r>
            <a:endParaRPr lang="en-US" altLang="zh-CN" sz="1900" dirty="0">
              <a:solidFill>
                <a:srgbClr val="FF0000"/>
              </a:solidFill>
              <a:latin typeface="微软雅黑" panose="020B0503020204020204" pitchFamily="34" charset="-122"/>
              <a:ea typeface="微软雅黑" panose="020B0503020204020204" pitchFamily="34" charset="-122"/>
            </a:endParaRPr>
          </a:p>
        </p:txBody>
      </p:sp>
      <p:sp>
        <p:nvSpPr>
          <p:cNvPr id="56323" name="矩形 1">
            <a:extLst>
              <a:ext uri="{FF2B5EF4-FFF2-40B4-BE49-F238E27FC236}">
                <a16:creationId xmlns:a16="http://schemas.microsoft.com/office/drawing/2014/main" id="{8C6C053A-61A0-5A78-867C-B60306EFFA8F}"/>
              </a:ext>
            </a:extLst>
          </p:cNvPr>
          <p:cNvSpPr>
            <a:spLocks noChangeArrowheads="1"/>
          </p:cNvSpPr>
          <p:nvPr/>
        </p:nvSpPr>
        <p:spPr bwMode="auto">
          <a:xfrm>
            <a:off x="5578475" y="2422525"/>
            <a:ext cx="2765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a:solidFill>
                  <a:srgbClr val="FF0000"/>
                </a:solidFill>
                <a:latin typeface="微软雅黑" panose="020B0503020204020204" pitchFamily="34" charset="-122"/>
                <a:ea typeface="微软雅黑" panose="020B0503020204020204" pitchFamily="34" charset="-122"/>
              </a:rPr>
              <a:t>+ </a:t>
            </a:r>
            <a:r>
              <a:rPr lang="zh-CN" altLang="en-US" sz="2000">
                <a:solidFill>
                  <a:srgbClr val="FF0000"/>
                </a:solidFill>
                <a:latin typeface="微软雅黑" panose="020B0503020204020204" pitchFamily="34" charset="-122"/>
                <a:ea typeface="微软雅黑" panose="020B0503020204020204" pitchFamily="34" charset="-122"/>
              </a:rPr>
              <a:t>未改进部分执行时间</a:t>
            </a:r>
          </a:p>
        </p:txBody>
      </p:sp>
      <p:cxnSp>
        <p:nvCxnSpPr>
          <p:cNvPr id="4" name="直接连接符 3">
            <a:extLst>
              <a:ext uri="{FF2B5EF4-FFF2-40B4-BE49-F238E27FC236}">
                <a16:creationId xmlns:a16="http://schemas.microsoft.com/office/drawing/2014/main" id="{CEB163C4-CA32-0669-8C0E-CC8AC9C19A67}"/>
              </a:ext>
            </a:extLst>
          </p:cNvPr>
          <p:cNvCxnSpPr/>
          <p:nvPr/>
        </p:nvCxnSpPr>
        <p:spPr>
          <a:xfrm>
            <a:off x="2968625" y="2608263"/>
            <a:ext cx="2609850"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6325" name="矩形 5">
            <a:extLst>
              <a:ext uri="{FF2B5EF4-FFF2-40B4-BE49-F238E27FC236}">
                <a16:creationId xmlns:a16="http://schemas.microsoft.com/office/drawing/2014/main" id="{D343B1C8-83E4-A857-2172-9EB39D9E9383}"/>
              </a:ext>
            </a:extLst>
          </p:cNvPr>
          <p:cNvSpPr>
            <a:spLocks noChangeArrowheads="1"/>
          </p:cNvSpPr>
          <p:nvPr/>
        </p:nvSpPr>
        <p:spPr bwMode="auto">
          <a:xfrm>
            <a:off x="461963" y="2422525"/>
            <a:ext cx="2586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000">
                <a:solidFill>
                  <a:srgbClr val="FF0000"/>
                </a:solidFill>
                <a:latin typeface="微软雅黑" panose="020B0503020204020204" pitchFamily="34" charset="-122"/>
                <a:ea typeface="微软雅黑" panose="020B0503020204020204" pitchFamily="34" charset="-122"/>
              </a:rPr>
              <a:t>改进后的执行时间 </a:t>
            </a:r>
            <a:r>
              <a:rPr lang="en-US" altLang="zh-CN" sz="2000">
                <a:solidFill>
                  <a:srgbClr val="FF0000"/>
                </a:solidFill>
                <a:latin typeface="微软雅黑" panose="020B0503020204020204" pitchFamily="34" charset="-122"/>
                <a:ea typeface="微软雅黑" panose="020B0503020204020204" pitchFamily="34" charset="-122"/>
              </a:rPr>
              <a:t>= </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56326" name="矩形 6">
            <a:extLst>
              <a:ext uri="{FF2B5EF4-FFF2-40B4-BE49-F238E27FC236}">
                <a16:creationId xmlns:a16="http://schemas.microsoft.com/office/drawing/2014/main" id="{764E6BBB-2673-9E94-4574-AE3A06A26739}"/>
              </a:ext>
            </a:extLst>
          </p:cNvPr>
          <p:cNvSpPr>
            <a:spLocks noChangeArrowheads="1"/>
          </p:cNvSpPr>
          <p:nvPr/>
        </p:nvSpPr>
        <p:spPr bwMode="auto">
          <a:xfrm>
            <a:off x="461963" y="3679825"/>
            <a:ext cx="2065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000">
                <a:solidFill>
                  <a:srgbClr val="FF0000"/>
                </a:solidFill>
                <a:latin typeface="微软雅黑" panose="020B0503020204020204" pitchFamily="34" charset="-122"/>
                <a:ea typeface="微软雅黑" panose="020B0503020204020204" pitchFamily="34" charset="-122"/>
              </a:rPr>
              <a:t>整体改进倍数 </a:t>
            </a:r>
            <a:r>
              <a:rPr lang="en-US" altLang="zh-CN" sz="2000">
                <a:solidFill>
                  <a:srgbClr val="FF0000"/>
                </a:solidFill>
                <a:latin typeface="微软雅黑" panose="020B0503020204020204" pitchFamily="34" charset="-122"/>
                <a:ea typeface="微软雅黑" panose="020B0503020204020204" pitchFamily="34" charset="-122"/>
              </a:rPr>
              <a:t>= </a:t>
            </a:r>
            <a:endParaRPr lang="zh-CN" altLang="en-US" sz="2000">
              <a:ea typeface="宋体" panose="02010600030101010101" pitchFamily="2" charset="-122"/>
            </a:endParaRPr>
          </a:p>
        </p:txBody>
      </p:sp>
      <p:cxnSp>
        <p:nvCxnSpPr>
          <p:cNvPr id="10" name="直接连接符 9">
            <a:extLst>
              <a:ext uri="{FF2B5EF4-FFF2-40B4-BE49-F238E27FC236}">
                <a16:creationId xmlns:a16="http://schemas.microsoft.com/office/drawing/2014/main" id="{59814070-E1BB-C0D0-3B20-D4C4FCE504AE}"/>
              </a:ext>
            </a:extLst>
          </p:cNvPr>
          <p:cNvCxnSpPr/>
          <p:nvPr/>
        </p:nvCxnSpPr>
        <p:spPr>
          <a:xfrm>
            <a:off x="2451100" y="3878263"/>
            <a:ext cx="6503988"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02732F2-E137-79C5-8535-735776A7BD06}"/>
              </a:ext>
            </a:extLst>
          </p:cNvPr>
          <p:cNvSpPr>
            <a:spLocks noChangeArrowheads="1"/>
          </p:cNvSpPr>
          <p:nvPr/>
        </p:nvSpPr>
        <p:spPr bwMode="auto">
          <a:xfrm>
            <a:off x="100013" y="4448175"/>
            <a:ext cx="8864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ts val="3100"/>
              </a:lnSpc>
            </a:pPr>
            <a:r>
              <a:rPr lang="zh-CN" altLang="en-US" sz="2000">
                <a:latin typeface="微软雅黑" panose="020B0503020204020204" pitchFamily="34" charset="-122"/>
                <a:ea typeface="微软雅黑" panose="020B0503020204020204" pitchFamily="34" charset="-122"/>
              </a:rPr>
              <a:t>若整数乘法器改进后可加快</a:t>
            </a:r>
            <a:r>
              <a:rPr lang="en-US" altLang="zh-CN" sz="2000">
                <a:solidFill>
                  <a:srgbClr val="FF0000"/>
                </a:solidFill>
                <a:latin typeface="微软雅黑" panose="020B0503020204020204" pitchFamily="34" charset="-122"/>
                <a:ea typeface="微软雅黑" panose="020B0503020204020204" pitchFamily="34" charset="-122"/>
              </a:rPr>
              <a:t>10</a:t>
            </a:r>
            <a:r>
              <a:rPr lang="zh-CN" altLang="en-US" sz="2000">
                <a:solidFill>
                  <a:srgbClr val="FF0000"/>
                </a:solidFill>
                <a:latin typeface="微软雅黑" panose="020B0503020204020204" pitchFamily="34" charset="-122"/>
                <a:ea typeface="微软雅黑" panose="020B0503020204020204" pitchFamily="34" charset="-122"/>
              </a:rPr>
              <a:t>倍</a:t>
            </a:r>
            <a:r>
              <a:rPr lang="zh-CN" altLang="en-US" sz="2000">
                <a:latin typeface="微软雅黑" panose="020B0503020204020204" pitchFamily="34" charset="-122"/>
                <a:ea typeface="微软雅黑" panose="020B0503020204020204" pitchFamily="34" charset="-122"/>
              </a:rPr>
              <a:t>，整数乘法指令在程序中占</a:t>
            </a:r>
            <a:r>
              <a:rPr lang="en-US" altLang="zh-CN" sz="2000">
                <a:latin typeface="微软雅黑" panose="020B0503020204020204" pitchFamily="34" charset="-122"/>
                <a:ea typeface="微软雅黑" panose="020B0503020204020204" pitchFamily="34" charset="-122"/>
              </a:rPr>
              <a:t>40%</a:t>
            </a:r>
            <a:r>
              <a:rPr lang="zh-CN" altLang="en-US" sz="2000">
                <a:latin typeface="微软雅黑" panose="020B0503020204020204" pitchFamily="34" charset="-122"/>
                <a:ea typeface="微软雅黑" panose="020B0503020204020204" pitchFamily="34" charset="-122"/>
              </a:rPr>
              <a:t>，则整体性能可改进多少倍？若占比达</a:t>
            </a:r>
            <a:r>
              <a:rPr lang="en-US" altLang="zh-CN" sz="2000">
                <a:latin typeface="微软雅黑" panose="020B0503020204020204" pitchFamily="34" charset="-122"/>
                <a:ea typeface="微软雅黑" panose="020B0503020204020204" pitchFamily="34" charset="-122"/>
              </a:rPr>
              <a:t>60%</a:t>
            </a:r>
            <a:r>
              <a:rPr lang="zh-CN" altLang="en-US" sz="2000">
                <a:latin typeface="微软雅黑" panose="020B0503020204020204" pitchFamily="34" charset="-122"/>
                <a:ea typeface="微软雅黑" panose="020B0503020204020204" pitchFamily="34" charset="-122"/>
              </a:rPr>
              <a:t>和</a:t>
            </a:r>
            <a:r>
              <a:rPr lang="en-US" altLang="zh-CN" sz="2000">
                <a:latin typeface="微软雅黑" panose="020B0503020204020204" pitchFamily="34" charset="-122"/>
                <a:ea typeface="微软雅黑" panose="020B0503020204020204" pitchFamily="34" charset="-122"/>
              </a:rPr>
              <a:t>90%</a:t>
            </a:r>
            <a:r>
              <a:rPr lang="zh-CN" altLang="en-US" sz="2000">
                <a:latin typeface="微软雅黑" panose="020B0503020204020204" pitchFamily="34" charset="-122"/>
                <a:ea typeface="微软雅黑" panose="020B0503020204020204" pitchFamily="34" charset="-122"/>
              </a:rPr>
              <a:t>，则整体性能分别能改进多少倍？</a:t>
            </a:r>
          </a:p>
        </p:txBody>
      </p:sp>
      <p:sp>
        <p:nvSpPr>
          <p:cNvPr id="12" name="矩形 11">
            <a:extLst>
              <a:ext uri="{FF2B5EF4-FFF2-40B4-BE49-F238E27FC236}">
                <a16:creationId xmlns:a16="http://schemas.microsoft.com/office/drawing/2014/main" id="{C6B85770-39E0-D50A-EC96-461AEA56D430}"/>
              </a:ext>
            </a:extLst>
          </p:cNvPr>
          <p:cNvSpPr/>
          <p:nvPr/>
        </p:nvSpPr>
        <p:spPr>
          <a:xfrm>
            <a:off x="0" y="5411788"/>
            <a:ext cx="4273550" cy="1016000"/>
          </a:xfrm>
          <a:prstGeom prst="rect">
            <a:avLst/>
          </a:prstGeom>
        </p:spPr>
        <p:txBody>
          <a:bodyPr>
            <a:spAutoFit/>
          </a:bodyPr>
          <a:lstStyle/>
          <a:p>
            <a:pPr indent="266700" algn="just" eaLnBrk="0" hangingPunct="0">
              <a:spcAft>
                <a:spcPts val="0"/>
              </a:spcAft>
              <a:defRPr/>
            </a:pPr>
            <a:r>
              <a:rPr lang="en-US" altLang="zh-CN" sz="2000" kern="100" dirty="0">
                <a:latin typeface="微软雅黑" panose="020B0503020204020204" pitchFamily="34" charset="-122"/>
                <a:ea typeface="微软雅黑" panose="020B0503020204020204" pitchFamily="34" charset="-122"/>
              </a:rPr>
              <a:t>40%</a:t>
            </a:r>
            <a:r>
              <a:rPr lang="zh-CN" altLang="en-US" sz="2000" kern="100" dirty="0">
                <a:latin typeface="微软雅黑" panose="020B0503020204020204" pitchFamily="34" charset="-122"/>
                <a:ea typeface="微软雅黑" panose="020B0503020204020204" pitchFamily="34" charset="-122"/>
              </a:rPr>
              <a:t>：</a:t>
            </a:r>
            <a:r>
              <a:rPr lang="en-US" altLang="zh-CN" sz="2000" kern="100" dirty="0">
                <a:latin typeface="微软雅黑" panose="020B0503020204020204" pitchFamily="34" charset="-122"/>
                <a:ea typeface="微软雅黑" panose="020B0503020204020204" pitchFamily="34" charset="-122"/>
              </a:rPr>
              <a:t>1/(0.4/10+0.6)=1.56</a:t>
            </a:r>
            <a:r>
              <a:rPr lang="zh-CN" altLang="en-US" sz="2000" kern="100" dirty="0">
                <a:latin typeface="微软雅黑" panose="020B0503020204020204" pitchFamily="34" charset="-122"/>
                <a:ea typeface="微软雅黑" panose="020B0503020204020204" pitchFamily="34" charset="-122"/>
              </a:rPr>
              <a:t>；</a:t>
            </a:r>
            <a:endParaRPr lang="en-US" altLang="zh-CN" sz="2000" kern="100" dirty="0">
              <a:latin typeface="微软雅黑" panose="020B0503020204020204" pitchFamily="34" charset="-122"/>
              <a:ea typeface="微软雅黑" panose="020B0503020204020204" pitchFamily="34" charset="-122"/>
            </a:endParaRPr>
          </a:p>
          <a:p>
            <a:pPr indent="266700" algn="just" eaLnBrk="0" hangingPunct="0">
              <a:spcAft>
                <a:spcPts val="0"/>
              </a:spcAft>
              <a:defRPr/>
            </a:pPr>
            <a:r>
              <a:rPr lang="en-US" altLang="zh-CN" sz="2000" kern="100" dirty="0">
                <a:latin typeface="微软雅黑" panose="020B0503020204020204" pitchFamily="34" charset="-122"/>
                <a:ea typeface="微软雅黑" panose="020B0503020204020204" pitchFamily="34" charset="-122"/>
              </a:rPr>
              <a:t>60%</a:t>
            </a:r>
            <a:r>
              <a:rPr lang="zh-CN" altLang="en-US" sz="2000" kern="1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1/(0.6/10+0.4)=2.17</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indent="266700" algn="just" eaLnBrk="0" hangingPunct="0">
              <a:spcAft>
                <a:spcPts val="0"/>
              </a:spcAft>
              <a:defRPr/>
            </a:pPr>
            <a:r>
              <a:rPr lang="en-US" altLang="zh-CN" sz="2000" dirty="0">
                <a:latin typeface="微软雅黑" panose="020B0503020204020204" pitchFamily="34" charset="-122"/>
                <a:ea typeface="微软雅黑" panose="020B0503020204020204" pitchFamily="34" charset="-122"/>
              </a:rPr>
              <a:t>90%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1/(0.9/10+0.1)=5.26</a:t>
            </a:r>
            <a:r>
              <a:rPr lang="zh-CN" altLang="en-US" sz="2000" dirty="0">
                <a:latin typeface="微软雅黑" panose="020B0503020204020204" pitchFamily="34" charset="-122"/>
                <a:ea typeface="微软雅黑" panose="020B0503020204020204" pitchFamily="34" charset="-122"/>
              </a:rPr>
              <a:t>。</a:t>
            </a:r>
            <a:endParaRPr lang="zh-CN" altLang="zh-CN" sz="2000" kern="1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54A5EA8-7468-91D8-107A-522C34578BAC}"/>
              </a:ext>
            </a:extLst>
          </p:cNvPr>
          <p:cNvSpPr>
            <a:spLocks noChangeArrowheads="1"/>
          </p:cNvSpPr>
          <p:nvPr/>
        </p:nvSpPr>
        <p:spPr bwMode="auto">
          <a:xfrm>
            <a:off x="5835650" y="3225800"/>
            <a:ext cx="2425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800" i="1">
                <a:ea typeface="宋体" panose="02010600030101010101" pitchFamily="2" charset="-122"/>
              </a:rPr>
              <a:t>p</a:t>
            </a:r>
            <a:r>
              <a:rPr lang="en-US" altLang="zh-CN" sz="2800">
                <a:ea typeface="宋体" panose="02010600030101010101" pitchFamily="2" charset="-122"/>
              </a:rPr>
              <a:t>=1/(</a:t>
            </a:r>
            <a:r>
              <a:rPr lang="en-US" altLang="zh-CN" sz="2800" i="1">
                <a:ea typeface="宋体" panose="02010600030101010101" pitchFamily="2" charset="-122"/>
              </a:rPr>
              <a:t>t</a:t>
            </a:r>
            <a:r>
              <a:rPr lang="en-US" altLang="zh-CN" sz="2800">
                <a:ea typeface="宋体" panose="02010600030101010101" pitchFamily="2" charset="-122"/>
              </a:rPr>
              <a:t>/</a:t>
            </a:r>
            <a:r>
              <a:rPr lang="en-US" altLang="zh-CN" sz="2800" i="1">
                <a:ea typeface="宋体" panose="02010600030101010101" pitchFamily="2" charset="-122"/>
              </a:rPr>
              <a:t>n</a:t>
            </a:r>
            <a:r>
              <a:rPr lang="en-US" altLang="zh-CN" sz="2800">
                <a:ea typeface="宋体" panose="02010600030101010101" pitchFamily="2" charset="-122"/>
              </a:rPr>
              <a:t> +1-</a:t>
            </a:r>
            <a:r>
              <a:rPr lang="en-US" altLang="zh-CN" sz="2800" i="1">
                <a:ea typeface="宋体" panose="02010600030101010101" pitchFamily="2" charset="-122"/>
              </a:rPr>
              <a:t>t</a:t>
            </a:r>
            <a:r>
              <a:rPr lang="en-US" altLang="zh-CN" sz="2800">
                <a:ea typeface="宋体" panose="02010600030101010101" pitchFamily="2" charset="-122"/>
              </a:rPr>
              <a:t>)</a:t>
            </a:r>
            <a:endParaRPr lang="zh-CN" altLang="en-US" sz="280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8035">
                                            <p:txEl>
                                              <p:pRg st="1" end="1"/>
                                            </p:txEl>
                                          </p:spTgt>
                                        </p:tgtEl>
                                        <p:attrNameLst>
                                          <p:attrName>style.visibility</p:attrName>
                                        </p:attrNameLst>
                                      </p:cBhvr>
                                      <p:to>
                                        <p:strVal val="visible"/>
                                      </p:to>
                                    </p:set>
                                    <p:animEffect transition="in" filter="blinds(horizontal)">
                                      <p:cBhvr>
                                        <p:cTn id="7" dur="500"/>
                                        <p:tgtEl>
                                          <p:spTgt spid="428035">
                                            <p:txEl>
                                              <p:pRg st="1" end="1"/>
                                            </p:txEl>
                                          </p:spTgt>
                                        </p:tgtEl>
                                      </p:cBhvr>
                                    </p:animEffect>
                                  </p:childTnLst>
                                  <p:subTnLst>
                                    <p:animClr clrSpc="rgb" dir="cw">
                                      <p:cBhvr override="childStyle">
                                        <p:cTn dur="1" fill="hold" display="0" masterRel="nextClick" afterEffect="1"/>
                                        <p:tgtEl>
                                          <p:spTgt spid="428035">
                                            <p:txEl>
                                              <p:pRg st="1" end="1"/>
                                            </p:txEl>
                                          </p:spTgt>
                                        </p:tgtEl>
                                        <p:attrNameLst>
                                          <p:attrName>ppt_c</p:attrName>
                                        </p:attrNameLst>
                                      </p:cBhvr>
                                      <p:to>
                                        <a:srgbClr val="0BB2F5"/>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8035">
                                            <p:txEl>
                                              <p:pRg st="2" end="2"/>
                                            </p:txEl>
                                          </p:spTgt>
                                        </p:tgtEl>
                                        <p:attrNameLst>
                                          <p:attrName>style.visibility</p:attrName>
                                        </p:attrNameLst>
                                      </p:cBhvr>
                                      <p:to>
                                        <p:strVal val="visible"/>
                                      </p:to>
                                    </p:set>
                                    <p:animEffect transition="in" filter="blinds(horizontal)">
                                      <p:cBhvr>
                                        <p:cTn id="12" dur="500"/>
                                        <p:tgtEl>
                                          <p:spTgt spid="428035">
                                            <p:txEl>
                                              <p:pRg st="2" end="2"/>
                                            </p:txEl>
                                          </p:spTgt>
                                        </p:tgtEl>
                                      </p:cBhvr>
                                    </p:animEffect>
                                  </p:childTnLst>
                                  <p:subTnLst>
                                    <p:animClr clrSpc="rgb" dir="cw">
                                      <p:cBhvr override="childStyle">
                                        <p:cTn dur="1" fill="hold" display="0" masterRel="nextClick" afterEffect="1"/>
                                        <p:tgtEl>
                                          <p:spTgt spid="428035">
                                            <p:txEl>
                                              <p:pRg st="2" end="2"/>
                                            </p:txEl>
                                          </p:spTgt>
                                        </p:tgtEl>
                                        <p:attrNameLst>
                                          <p:attrName>ppt_c</p:attrName>
                                        </p:attrNameLst>
                                      </p:cBhvr>
                                      <p:to>
                                        <a:srgbClr val="0BB2F5"/>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8035">
                                            <p:txEl>
                                              <p:pRg st="3" end="3"/>
                                            </p:txEl>
                                          </p:spTgt>
                                        </p:tgtEl>
                                        <p:attrNameLst>
                                          <p:attrName>style.visibility</p:attrName>
                                        </p:attrNameLst>
                                      </p:cBhvr>
                                      <p:to>
                                        <p:strVal val="visible"/>
                                      </p:to>
                                    </p:set>
                                    <p:animEffect transition="in" filter="blinds(horizontal)">
                                      <p:cBhvr>
                                        <p:cTn id="17" dur="500"/>
                                        <p:tgtEl>
                                          <p:spTgt spid="428035">
                                            <p:txEl>
                                              <p:pRg st="3" end="3"/>
                                            </p:txEl>
                                          </p:spTgt>
                                        </p:tgtEl>
                                      </p:cBhvr>
                                    </p:animEffect>
                                  </p:childTnLst>
                                  <p:subTnLst>
                                    <p:animClr clrSpc="rgb" dir="cw">
                                      <p:cBhvr override="childStyle">
                                        <p:cTn dur="1" fill="hold" display="0" masterRel="nextClick" afterEffect="1"/>
                                        <p:tgtEl>
                                          <p:spTgt spid="428035">
                                            <p:txEl>
                                              <p:pRg st="3" end="3"/>
                                            </p:txEl>
                                          </p:spTgt>
                                        </p:tgtEl>
                                        <p:attrNameLst>
                                          <p:attrName>ppt_c</p:attrName>
                                        </p:attrNameLst>
                                      </p:cBhvr>
                                      <p:to>
                                        <a:srgbClr val="0BB2F5"/>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8035">
                                            <p:txEl>
                                              <p:pRg st="4" end="4"/>
                                            </p:txEl>
                                          </p:spTgt>
                                        </p:tgtEl>
                                        <p:attrNameLst>
                                          <p:attrName>style.visibility</p:attrName>
                                        </p:attrNameLst>
                                      </p:cBhvr>
                                      <p:to>
                                        <p:strVal val="visible"/>
                                      </p:to>
                                    </p:set>
                                    <p:animEffect transition="in" filter="blinds(horizontal)">
                                      <p:cBhvr>
                                        <p:cTn id="22" dur="500"/>
                                        <p:tgtEl>
                                          <p:spTgt spid="428035">
                                            <p:txEl>
                                              <p:pRg st="4" end="4"/>
                                            </p:txEl>
                                          </p:spTgt>
                                        </p:tgtEl>
                                      </p:cBhvr>
                                    </p:animEffect>
                                  </p:childTnLst>
                                  <p:subTnLst>
                                    <p:animClr clrSpc="rgb" dir="cw">
                                      <p:cBhvr override="childStyle">
                                        <p:cTn dur="1" fill="hold" display="0" masterRel="nextClick" afterEffect="1"/>
                                        <p:tgtEl>
                                          <p:spTgt spid="428035">
                                            <p:txEl>
                                              <p:pRg st="4" end="4"/>
                                            </p:txEl>
                                          </p:spTgt>
                                        </p:tgtEl>
                                        <p:attrNameLst>
                                          <p:attrName>ppt_c</p:attrName>
                                        </p:attrNameLst>
                                      </p:cBhvr>
                                      <p:to>
                                        <a:srgbClr val="0BB2F5"/>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8035">
                                            <p:txEl>
                                              <p:pRg st="5" end="5"/>
                                            </p:txEl>
                                          </p:spTgt>
                                        </p:tgtEl>
                                        <p:attrNameLst>
                                          <p:attrName>style.visibility</p:attrName>
                                        </p:attrNameLst>
                                      </p:cBhvr>
                                      <p:to>
                                        <p:strVal val="visible"/>
                                      </p:to>
                                    </p:set>
                                    <p:animEffect transition="in" filter="blinds(horizontal)">
                                      <p:cBhvr>
                                        <p:cTn id="27" dur="500"/>
                                        <p:tgtEl>
                                          <p:spTgt spid="428035">
                                            <p:txEl>
                                              <p:pRg st="5" end="5"/>
                                            </p:txEl>
                                          </p:spTgt>
                                        </p:tgtEl>
                                      </p:cBhvr>
                                    </p:animEffect>
                                  </p:childTnLst>
                                  <p:subTnLst>
                                    <p:animClr clrSpc="rgb" dir="cw">
                                      <p:cBhvr override="childStyle">
                                        <p:cTn dur="1" fill="hold" display="0" masterRel="nextClick" afterEffect="1"/>
                                        <p:tgtEl>
                                          <p:spTgt spid="428035">
                                            <p:txEl>
                                              <p:pRg st="5" end="5"/>
                                            </p:txEl>
                                          </p:spTgt>
                                        </p:tgtEl>
                                        <p:attrNameLst>
                                          <p:attrName>ppt_c</p:attrName>
                                        </p:attrNameLst>
                                      </p:cBhvr>
                                      <p:to>
                                        <a:srgbClr val="0BB2F5"/>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28035">
                                            <p:txEl>
                                              <p:pRg st="6" end="6"/>
                                            </p:txEl>
                                          </p:spTgt>
                                        </p:tgtEl>
                                        <p:attrNameLst>
                                          <p:attrName>style.visibility</p:attrName>
                                        </p:attrNameLst>
                                      </p:cBhvr>
                                      <p:to>
                                        <p:strVal val="visible"/>
                                      </p:to>
                                    </p:set>
                                    <p:animEffect transition="in" filter="blinds(horizontal)">
                                      <p:cBhvr>
                                        <p:cTn id="32" dur="500"/>
                                        <p:tgtEl>
                                          <p:spTgt spid="428035">
                                            <p:txEl>
                                              <p:pRg st="6" end="6"/>
                                            </p:txEl>
                                          </p:spTgt>
                                        </p:tgtEl>
                                      </p:cBhvr>
                                    </p:animEffect>
                                  </p:childTnLst>
                                  <p:subTnLst>
                                    <p:animClr clrSpc="rgb" dir="cw">
                                      <p:cBhvr override="childStyle">
                                        <p:cTn dur="1" fill="hold" display="0" masterRel="nextClick" afterEffect="1"/>
                                        <p:tgtEl>
                                          <p:spTgt spid="428035">
                                            <p:txEl>
                                              <p:pRg st="6" end="6"/>
                                            </p:txEl>
                                          </p:spTgt>
                                        </p:tgtEl>
                                        <p:attrNameLst>
                                          <p:attrName>ppt_c</p:attrName>
                                        </p:attrNameLst>
                                      </p:cBhvr>
                                      <p:to>
                                        <a:srgbClr val="0BB2F5"/>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28035">
                                            <p:txEl>
                                              <p:pRg st="7" end="7"/>
                                            </p:txEl>
                                          </p:spTgt>
                                        </p:tgtEl>
                                        <p:attrNameLst>
                                          <p:attrName>style.visibility</p:attrName>
                                        </p:attrNameLst>
                                      </p:cBhvr>
                                      <p:to>
                                        <p:strVal val="visible"/>
                                      </p:to>
                                    </p:set>
                                    <p:animEffect transition="in" filter="blinds(horizontal)">
                                      <p:cBhvr>
                                        <p:cTn id="37" dur="500"/>
                                        <p:tgtEl>
                                          <p:spTgt spid="428035">
                                            <p:txEl>
                                              <p:pRg st="7" end="7"/>
                                            </p:txEl>
                                          </p:spTgt>
                                        </p:tgtEl>
                                      </p:cBhvr>
                                    </p:animEffect>
                                  </p:childTnLst>
                                  <p:subTnLst>
                                    <p:animClr clrSpc="rgb" dir="cw">
                                      <p:cBhvr override="childStyle">
                                        <p:cTn dur="1" fill="hold" display="0" masterRel="nextClick" afterEffect="1"/>
                                        <p:tgtEl>
                                          <p:spTgt spid="428035">
                                            <p:txEl>
                                              <p:pRg st="7" end="7"/>
                                            </p:txEl>
                                          </p:spTgt>
                                        </p:tgtEl>
                                        <p:attrNameLst>
                                          <p:attrName>ppt_c</p:attrName>
                                        </p:attrNameLst>
                                      </p:cBhvr>
                                      <p:to>
                                        <a:srgbClr val="0BB2F5"/>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randombar(horizontal)">
                                      <p:cBhvr>
                                        <p:cTn id="42" dur="500"/>
                                        <p:tgtEl>
                                          <p:spTgt spid="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randombar(horizontal)">
                                      <p:cBhvr>
                                        <p:cTn id="47" dur="5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horizontal)">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AF29EBA1-2B79-65A3-ECCB-A7F5CF05A170}"/>
              </a:ext>
            </a:extLst>
          </p:cNvPr>
          <p:cNvSpPr>
            <a:spLocks noGrp="1" noChangeArrowheads="1"/>
          </p:cNvSpPr>
          <p:nvPr>
            <p:ph type="title" idx="4294967295"/>
          </p:nvPr>
        </p:nvSpPr>
        <p:spPr>
          <a:xfrm>
            <a:off x="611188" y="98425"/>
            <a:ext cx="8343900" cy="425450"/>
          </a:xfrm>
        </p:spPr>
        <p:txBody>
          <a:bodyPr/>
          <a:lstStyle/>
          <a:p>
            <a:r>
              <a:rPr lang="en-US" altLang="zh-CN">
                <a:ea typeface="宋体" panose="02010600030101010101" pitchFamily="2" charset="-122"/>
              </a:rPr>
              <a:t>Amdahl</a:t>
            </a:r>
            <a:r>
              <a:rPr lang="zh-CN" altLang="en-US">
                <a:ea typeface="宋体" panose="02010600030101010101" pitchFamily="2" charset="-122"/>
              </a:rPr>
              <a:t>定律</a:t>
            </a:r>
          </a:p>
        </p:txBody>
      </p:sp>
      <p:sp>
        <p:nvSpPr>
          <p:cNvPr id="58370" name="矩形 12">
            <a:extLst>
              <a:ext uri="{FF2B5EF4-FFF2-40B4-BE49-F238E27FC236}">
                <a16:creationId xmlns:a16="http://schemas.microsoft.com/office/drawing/2014/main" id="{5D5F7F8F-E032-127F-BEE3-90552174EA67}"/>
              </a:ext>
            </a:extLst>
          </p:cNvPr>
          <p:cNvSpPr>
            <a:spLocks noChangeArrowheads="1"/>
          </p:cNvSpPr>
          <p:nvPr/>
        </p:nvSpPr>
        <p:spPr bwMode="auto">
          <a:xfrm>
            <a:off x="2097088" y="2095500"/>
            <a:ext cx="3059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800" i="1">
                <a:ea typeface="宋体" panose="02010600030101010101" pitchFamily="2" charset="-122"/>
              </a:rPr>
              <a:t>p</a:t>
            </a:r>
            <a:r>
              <a:rPr lang="en-US" altLang="zh-CN" sz="2800">
                <a:ea typeface="宋体" panose="02010600030101010101" pitchFamily="2" charset="-122"/>
              </a:rPr>
              <a:t>=1/(</a:t>
            </a:r>
            <a:r>
              <a:rPr lang="en-US" altLang="zh-CN" sz="2800" i="1">
                <a:ea typeface="宋体" panose="02010600030101010101" pitchFamily="2" charset="-122"/>
              </a:rPr>
              <a:t>t</a:t>
            </a:r>
            <a:r>
              <a:rPr lang="en-US" altLang="zh-CN" sz="2800">
                <a:ea typeface="宋体" panose="02010600030101010101" pitchFamily="2" charset="-122"/>
              </a:rPr>
              <a:t>/</a:t>
            </a:r>
            <a:r>
              <a:rPr lang="en-US" altLang="zh-CN" sz="2800" i="1">
                <a:ea typeface="宋体" panose="02010600030101010101" pitchFamily="2" charset="-122"/>
              </a:rPr>
              <a:t>n</a:t>
            </a:r>
            <a:r>
              <a:rPr lang="en-US" altLang="zh-CN" sz="2800">
                <a:ea typeface="宋体" panose="02010600030101010101" pitchFamily="2" charset="-122"/>
              </a:rPr>
              <a:t> +1-</a:t>
            </a:r>
            <a:r>
              <a:rPr lang="en-US" altLang="zh-CN" sz="2800" i="1">
                <a:ea typeface="宋体" panose="02010600030101010101" pitchFamily="2" charset="-122"/>
              </a:rPr>
              <a:t>t</a:t>
            </a:r>
            <a:r>
              <a:rPr lang="en-US" altLang="zh-CN" sz="2800">
                <a:ea typeface="宋体" panose="02010600030101010101" pitchFamily="2" charset="-122"/>
              </a:rPr>
              <a:t>)</a:t>
            </a:r>
            <a:endParaRPr lang="zh-CN" altLang="en-US" sz="2800">
              <a:ea typeface="宋体" panose="02010600030101010101" pitchFamily="2" charset="-122"/>
            </a:endParaRPr>
          </a:p>
        </p:txBody>
      </p:sp>
      <p:sp>
        <p:nvSpPr>
          <p:cNvPr id="118788" name="矩形 2">
            <a:extLst>
              <a:ext uri="{FF2B5EF4-FFF2-40B4-BE49-F238E27FC236}">
                <a16:creationId xmlns:a16="http://schemas.microsoft.com/office/drawing/2014/main" id="{A9EB21E8-3BF5-5FEB-7BD9-8DEFADE1BFE4}"/>
              </a:ext>
            </a:extLst>
          </p:cNvPr>
          <p:cNvSpPr>
            <a:spLocks noChangeArrowheads="1"/>
          </p:cNvSpPr>
          <p:nvPr/>
        </p:nvSpPr>
        <p:spPr bwMode="auto">
          <a:xfrm>
            <a:off x="385763" y="889000"/>
            <a:ext cx="856932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ts val="3000"/>
              </a:lnSpc>
            </a:pPr>
            <a:r>
              <a:rPr lang="zh-CN" altLang="en-US" sz="2000">
                <a:latin typeface="微软雅黑" panose="020B0503020204020204" pitchFamily="34" charset="-122"/>
                <a:ea typeface="微软雅黑" panose="020B0503020204020204" pitchFamily="34" charset="-122"/>
              </a:rPr>
              <a:t>例：</a:t>
            </a:r>
            <a:r>
              <a:rPr lang="zh-CN" altLang="zh-CN" sz="2000">
                <a:latin typeface="微软雅黑" panose="020B0503020204020204" pitchFamily="34" charset="-122"/>
                <a:ea typeface="微软雅黑" panose="020B0503020204020204" pitchFamily="34" charset="-122"/>
              </a:rPr>
              <a:t>某程序在某台计算机上运行所需时间是</a:t>
            </a:r>
            <a:r>
              <a:rPr lang="en-US" altLang="zh-CN" sz="2000">
                <a:latin typeface="微软雅黑" panose="020B0503020204020204" pitchFamily="34" charset="-122"/>
                <a:ea typeface="微软雅黑" panose="020B0503020204020204" pitchFamily="34" charset="-122"/>
              </a:rPr>
              <a:t>100</a:t>
            </a:r>
            <a:r>
              <a:rPr lang="zh-CN" altLang="zh-CN" sz="2000">
                <a:latin typeface="微软雅黑" panose="020B0503020204020204" pitchFamily="34" charset="-122"/>
                <a:ea typeface="微软雅黑" panose="020B0503020204020204" pitchFamily="34" charset="-122"/>
              </a:rPr>
              <a:t>秒，其中，</a:t>
            </a:r>
            <a:r>
              <a:rPr lang="en-US" altLang="zh-CN" sz="2000">
                <a:latin typeface="微软雅黑" panose="020B0503020204020204" pitchFamily="34" charset="-122"/>
                <a:ea typeface="微软雅黑" panose="020B0503020204020204" pitchFamily="34" charset="-122"/>
              </a:rPr>
              <a:t>80</a:t>
            </a:r>
            <a:r>
              <a:rPr lang="zh-CN" altLang="zh-CN" sz="2000">
                <a:latin typeface="微软雅黑" panose="020B0503020204020204" pitchFamily="34" charset="-122"/>
                <a:ea typeface="微软雅黑" panose="020B0503020204020204" pitchFamily="34" charset="-122"/>
              </a:rPr>
              <a:t>秒用来执行乘法操作。要使该程序的性能是原来的</a:t>
            </a:r>
            <a:r>
              <a:rPr lang="en-US" altLang="zh-CN" sz="2000">
                <a:latin typeface="微软雅黑" panose="020B0503020204020204" pitchFamily="34" charset="-122"/>
                <a:ea typeface="微软雅黑" panose="020B0503020204020204" pitchFamily="34" charset="-122"/>
              </a:rPr>
              <a:t>5</a:t>
            </a:r>
            <a:r>
              <a:rPr lang="zh-CN" altLang="zh-CN" sz="2000">
                <a:latin typeface="微软雅黑" panose="020B0503020204020204" pitchFamily="34" charset="-122"/>
                <a:ea typeface="微软雅黑" panose="020B0503020204020204" pitchFamily="34" charset="-122"/>
              </a:rPr>
              <a:t>倍，若不改进其他部件而仅改进乘法部件，则乘法部件的速度应该提高到原来的多少倍？</a:t>
            </a:r>
            <a:endParaRPr lang="en-US" altLang="zh-CN" sz="2000">
              <a:latin typeface="微软雅黑" panose="020B0503020204020204" pitchFamily="34" charset="-122"/>
              <a:ea typeface="微软雅黑" panose="020B0503020204020204" pitchFamily="34" charset="-122"/>
            </a:endParaRPr>
          </a:p>
          <a:p>
            <a:pPr eaLnBrk="0" hangingPunct="0"/>
            <a:endParaRPr lang="en-US" altLang="zh-CN" sz="800">
              <a:latin typeface="微软雅黑" panose="020B0503020204020204" pitchFamily="34" charset="-122"/>
              <a:ea typeface="微软雅黑" panose="020B0503020204020204" pitchFamily="34" charset="-122"/>
            </a:endParaRPr>
          </a:p>
          <a:p>
            <a:pPr eaLnBrk="0" hangingPunct="0">
              <a:lnSpc>
                <a:spcPts val="3000"/>
              </a:lnSpc>
            </a:pPr>
            <a:r>
              <a:rPr lang="zh-CN" altLang="en-US" sz="2000">
                <a:latin typeface="微软雅黑" panose="020B0503020204020204" pitchFamily="34" charset="-122"/>
                <a:ea typeface="微软雅黑" panose="020B0503020204020204" pitchFamily="34" charset="-122"/>
              </a:rPr>
              <a:t>解：根据公式                                   知：</a:t>
            </a:r>
            <a:endParaRPr lang="en-US" altLang="zh-CN" sz="2000">
              <a:latin typeface="微软雅黑" panose="020B0503020204020204" pitchFamily="34" charset="-122"/>
              <a:ea typeface="微软雅黑" panose="020B0503020204020204" pitchFamily="34" charset="-122"/>
            </a:endParaRPr>
          </a:p>
          <a:p>
            <a:pPr eaLnBrk="0" hangingPunct="0">
              <a:lnSpc>
                <a:spcPts val="3000"/>
              </a:lnSpc>
            </a:pPr>
            <a:endParaRPr lang="en-US" altLang="zh-CN" sz="2000">
              <a:latin typeface="微软雅黑" panose="020B0503020204020204" pitchFamily="34" charset="-122"/>
              <a:ea typeface="微软雅黑" panose="020B0503020204020204" pitchFamily="34" charset="-122"/>
            </a:endParaRPr>
          </a:p>
          <a:p>
            <a:pPr eaLnBrk="0" hangingPunct="0">
              <a:lnSpc>
                <a:spcPts val="3000"/>
              </a:lnSpc>
            </a:pPr>
            <a:r>
              <a:rPr lang="en-US" altLang="zh-CN" sz="2200">
                <a:latin typeface="微软雅黑" panose="020B0503020204020204" pitchFamily="34" charset="-122"/>
                <a:ea typeface="微软雅黑" panose="020B0503020204020204" pitchFamily="34" charset="-122"/>
              </a:rPr>
              <a:t>       5=1/(0.8/n+0.2</a:t>
            </a:r>
            <a:r>
              <a:rPr lang="zh-CN" altLang="en-US" sz="2200">
                <a:latin typeface="微软雅黑" panose="020B0503020204020204" pitchFamily="34" charset="-122"/>
                <a:ea typeface="微软雅黑" panose="020B0503020204020204" pitchFamily="34" charset="-122"/>
              </a:rPr>
              <a:t>），</a:t>
            </a:r>
            <a:r>
              <a:rPr lang="en-US" altLang="zh-CN" sz="2200">
                <a:latin typeface="微软雅黑" panose="020B0503020204020204" pitchFamily="34" charset="-122"/>
                <a:ea typeface="微软雅黑" panose="020B0503020204020204" pitchFamily="34" charset="-122"/>
              </a:rPr>
              <a:t>0.8/n+0.2 = 1/5</a:t>
            </a:r>
            <a:r>
              <a:rPr lang="zh-CN" altLang="en-US" sz="2200">
                <a:latin typeface="微软雅黑" panose="020B0503020204020204" pitchFamily="34" charset="-122"/>
                <a:ea typeface="微软雅黑" panose="020B0503020204020204" pitchFamily="34" charset="-122"/>
              </a:rPr>
              <a:t> </a:t>
            </a:r>
            <a:r>
              <a:rPr lang="en-US" altLang="zh-CN" sz="2200">
                <a:latin typeface="微软雅黑" panose="020B0503020204020204" pitchFamily="34" charset="-122"/>
                <a:ea typeface="微软雅黑" panose="020B0503020204020204" pitchFamily="34" charset="-122"/>
              </a:rPr>
              <a:t>=</a:t>
            </a:r>
            <a:r>
              <a:rPr lang="zh-CN" altLang="en-US" sz="2200">
                <a:latin typeface="微软雅黑" panose="020B0503020204020204" pitchFamily="34" charset="-122"/>
                <a:ea typeface="微软雅黑" panose="020B0503020204020204" pitchFamily="34" charset="-122"/>
              </a:rPr>
              <a:t> </a:t>
            </a:r>
            <a:r>
              <a:rPr lang="en-US" altLang="zh-CN" sz="2200">
                <a:latin typeface="微软雅黑" panose="020B0503020204020204" pitchFamily="34" charset="-122"/>
                <a:ea typeface="微软雅黑" panose="020B0503020204020204" pitchFamily="34" charset="-122"/>
              </a:rPr>
              <a:t>0.2</a:t>
            </a:r>
          </a:p>
          <a:p>
            <a:pPr eaLnBrk="0" hangingPunct="0">
              <a:lnSpc>
                <a:spcPts val="3000"/>
              </a:lnSpc>
            </a:pPr>
            <a:r>
              <a:rPr lang="en-US" altLang="zh-CN" sz="2200">
                <a:latin typeface="微软雅黑" panose="020B0503020204020204" pitchFamily="34" charset="-122"/>
                <a:ea typeface="微软雅黑" panose="020B0503020204020204" pitchFamily="34" charset="-122"/>
              </a:rPr>
              <a:t>       </a:t>
            </a:r>
            <a:r>
              <a:rPr lang="zh-CN" altLang="en-US" sz="2200">
                <a:latin typeface="微软雅黑" panose="020B0503020204020204" pitchFamily="34" charset="-122"/>
                <a:ea typeface="微软雅黑" panose="020B0503020204020204" pitchFamily="34" charset="-122"/>
              </a:rPr>
              <a:t>要使上述公式满足，则必须 </a:t>
            </a:r>
            <a:r>
              <a:rPr lang="en-US" altLang="zh-CN" sz="2200">
                <a:latin typeface="微软雅黑" panose="020B0503020204020204" pitchFamily="34" charset="-122"/>
                <a:ea typeface="微软雅黑" panose="020B0503020204020204" pitchFamily="34" charset="-122"/>
              </a:rPr>
              <a:t>0.8/n=0</a:t>
            </a:r>
            <a:r>
              <a:rPr lang="zh-CN" altLang="en-US" sz="2200">
                <a:latin typeface="微软雅黑" panose="020B0503020204020204" pitchFamily="34" charset="-122"/>
                <a:ea typeface="微软雅黑" panose="020B0503020204020204" pitchFamily="34" charset="-122"/>
              </a:rPr>
              <a:t>，即</a:t>
            </a:r>
            <a:r>
              <a:rPr lang="en-US" altLang="zh-CN" sz="2200">
                <a:latin typeface="微软雅黑" panose="020B0503020204020204" pitchFamily="34" charset="-122"/>
                <a:ea typeface="微软雅黑" panose="020B0503020204020204" pitchFamily="34" charset="-122"/>
              </a:rPr>
              <a:t>n</a:t>
            </a:r>
            <a:r>
              <a:rPr lang="zh-CN" altLang="zh-CN" sz="2200">
                <a:latin typeface="微软雅黑" panose="020B0503020204020204" pitchFamily="34" charset="-122"/>
                <a:ea typeface="微软雅黑" panose="020B0503020204020204" pitchFamily="34" charset="-122"/>
              </a:rPr>
              <a:t>→∞</a:t>
            </a:r>
            <a:endParaRPr lang="zh-CN" altLang="en-US" sz="2200">
              <a:latin typeface="微软雅黑" panose="020B0503020204020204" pitchFamily="34" charset="-122"/>
              <a:ea typeface="微软雅黑" panose="020B0503020204020204" pitchFamily="34" charset="-122"/>
            </a:endParaRPr>
          </a:p>
        </p:txBody>
      </p:sp>
      <p:sp>
        <p:nvSpPr>
          <p:cNvPr id="118789" name="矩形 4">
            <a:extLst>
              <a:ext uri="{FF2B5EF4-FFF2-40B4-BE49-F238E27FC236}">
                <a16:creationId xmlns:a16="http://schemas.microsoft.com/office/drawing/2014/main" id="{9419A353-3265-B6BB-0606-D44C2499E35E}"/>
              </a:ext>
            </a:extLst>
          </p:cNvPr>
          <p:cNvSpPr>
            <a:spLocks noChangeArrowheads="1"/>
          </p:cNvSpPr>
          <p:nvPr/>
        </p:nvSpPr>
        <p:spPr bwMode="auto">
          <a:xfrm>
            <a:off x="657225" y="3941763"/>
            <a:ext cx="78295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ts val="3200"/>
              </a:lnSpc>
            </a:pPr>
            <a:r>
              <a:rPr lang="zh-CN" altLang="en-US" sz="2200">
                <a:solidFill>
                  <a:srgbClr val="0000FF"/>
                </a:solidFill>
                <a:latin typeface="微软雅黑" panose="020B0503020204020204" pitchFamily="34" charset="-122"/>
                <a:ea typeface="微软雅黑" panose="020B0503020204020204" pitchFamily="34" charset="-122"/>
              </a:rPr>
              <a:t>也就是说，即使乘法运算时间占</a:t>
            </a:r>
            <a:r>
              <a:rPr lang="en-US" altLang="zh-CN" sz="2200">
                <a:solidFill>
                  <a:srgbClr val="0000FF"/>
                </a:solidFill>
                <a:latin typeface="微软雅黑" panose="020B0503020204020204" pitchFamily="34" charset="-122"/>
                <a:ea typeface="微软雅黑" panose="020B0503020204020204" pitchFamily="34" charset="-122"/>
              </a:rPr>
              <a:t>80%</a:t>
            </a:r>
            <a:r>
              <a:rPr lang="zh-CN" altLang="en-US" sz="2200">
                <a:solidFill>
                  <a:srgbClr val="0000FF"/>
                </a:solidFill>
                <a:latin typeface="微软雅黑" panose="020B0503020204020204" pitchFamily="34" charset="-122"/>
                <a:ea typeface="微软雅黑" panose="020B0503020204020204" pitchFamily="34" charset="-122"/>
              </a:rPr>
              <a:t>，也不可能通过对乘法部件的改进，使整体性能提高到原来的</a:t>
            </a:r>
            <a:r>
              <a:rPr lang="en-US" altLang="zh-CN" sz="2200">
                <a:solidFill>
                  <a:srgbClr val="0000FF"/>
                </a:solidFill>
                <a:latin typeface="微软雅黑" panose="020B0503020204020204" pitchFamily="34" charset="-122"/>
                <a:ea typeface="微软雅黑" panose="020B0503020204020204" pitchFamily="34" charset="-122"/>
              </a:rPr>
              <a:t>5</a:t>
            </a:r>
            <a:r>
              <a:rPr lang="zh-CN" altLang="en-US" sz="2200">
                <a:solidFill>
                  <a:srgbClr val="0000FF"/>
                </a:solidFill>
                <a:latin typeface="微软雅黑" panose="020B0503020204020204" pitchFamily="34" charset="-122"/>
                <a:ea typeface="微软雅黑" panose="020B0503020204020204" pitchFamily="34" charset="-122"/>
              </a:rPr>
              <a:t>倍。</a:t>
            </a:r>
            <a:endParaRPr lang="en-US" altLang="zh-CN" sz="2200">
              <a:solidFill>
                <a:srgbClr val="0000FF"/>
              </a:solidFill>
              <a:latin typeface="微软雅黑" panose="020B0503020204020204" pitchFamily="34" charset="-122"/>
              <a:ea typeface="微软雅黑" panose="020B0503020204020204" pitchFamily="34" charset="-122"/>
            </a:endParaRPr>
          </a:p>
          <a:p>
            <a:pPr eaLnBrk="0" hangingPunct="0">
              <a:lnSpc>
                <a:spcPts val="3200"/>
              </a:lnSpc>
            </a:pPr>
            <a:endParaRPr lang="en-US" altLang="zh-CN" sz="2200">
              <a:solidFill>
                <a:srgbClr val="0000FF"/>
              </a:solidFill>
              <a:latin typeface="微软雅黑" panose="020B0503020204020204" pitchFamily="34" charset="-122"/>
              <a:ea typeface="微软雅黑" panose="020B0503020204020204" pitchFamily="34" charset="-122"/>
            </a:endParaRPr>
          </a:p>
          <a:p>
            <a:pPr eaLnBrk="0" hangingPunct="0">
              <a:lnSpc>
                <a:spcPts val="3200"/>
              </a:lnSpc>
            </a:pPr>
            <a:r>
              <a:rPr lang="zh-CN" altLang="en-US" sz="2200">
                <a:solidFill>
                  <a:srgbClr val="0000FF"/>
                </a:solidFill>
                <a:latin typeface="微软雅黑" panose="020B0503020204020204" pitchFamily="34" charset="-122"/>
                <a:ea typeface="微软雅黑" panose="020B0503020204020204" pitchFamily="34" charset="-122"/>
              </a:rPr>
              <a:t>当乘法运算时间占比</a:t>
            </a:r>
            <a:r>
              <a:rPr lang="en-US" altLang="zh-CN" sz="2200">
                <a:solidFill>
                  <a:srgbClr val="0000FF"/>
                </a:solidFill>
                <a:latin typeface="微软雅黑" panose="020B0503020204020204" pitchFamily="34" charset="-122"/>
                <a:ea typeface="微软雅黑" panose="020B0503020204020204" pitchFamily="34" charset="-122"/>
              </a:rPr>
              <a:t>&lt;=80%</a:t>
            </a:r>
            <a:r>
              <a:rPr lang="zh-CN" altLang="en-US" sz="2200">
                <a:solidFill>
                  <a:srgbClr val="0000FF"/>
                </a:solidFill>
                <a:latin typeface="微软雅黑" panose="020B0503020204020204" pitchFamily="34" charset="-122"/>
                <a:ea typeface="微软雅黑" panose="020B0503020204020204" pitchFamily="34" charset="-122"/>
              </a:rPr>
              <a:t>，则无论如何对乘法部件进行改进，都不能使整体性能提高到原来的</a:t>
            </a:r>
            <a:r>
              <a:rPr lang="en-US" altLang="zh-CN" sz="2200">
                <a:solidFill>
                  <a:srgbClr val="0000FF"/>
                </a:solidFill>
                <a:latin typeface="微软雅黑" panose="020B0503020204020204" pitchFamily="34" charset="-122"/>
                <a:ea typeface="微软雅黑" panose="020B0503020204020204" pitchFamily="34" charset="-122"/>
              </a:rPr>
              <a:t>5</a:t>
            </a:r>
            <a:r>
              <a:rPr lang="zh-CN" altLang="en-US" sz="2200">
                <a:solidFill>
                  <a:srgbClr val="0000FF"/>
                </a:solidFill>
                <a:latin typeface="微软雅黑" panose="020B0503020204020204" pitchFamily="34" charset="-122"/>
                <a:ea typeface="微软雅黑" panose="020B0503020204020204" pitchFamily="34" charset="-122"/>
              </a:rPr>
              <a:t>倍。</a:t>
            </a:r>
            <a:endParaRPr lang="en-US" altLang="zh-CN" sz="2200">
              <a:solidFill>
                <a:srgbClr val="0000FF"/>
              </a:solidFill>
              <a:latin typeface="微软雅黑" panose="020B0503020204020204" pitchFamily="34" charset="-122"/>
              <a:ea typeface="微软雅黑" panose="020B0503020204020204" pitchFamily="34" charset="-122"/>
            </a:endParaRPr>
          </a:p>
          <a:p>
            <a:pPr eaLnBrk="0" hangingPunct="0">
              <a:lnSpc>
                <a:spcPts val="3200"/>
              </a:lnSpc>
            </a:pPr>
            <a:endParaRPr lang="zh-CN" altLang="en-US" sz="220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18788">
                                            <p:txEl>
                                              <p:pRg st="4" end="4"/>
                                            </p:txEl>
                                          </p:spTgt>
                                        </p:tgtEl>
                                        <p:attrNameLst>
                                          <p:attrName>style.visibility</p:attrName>
                                        </p:attrNameLst>
                                      </p:cBhvr>
                                      <p:to>
                                        <p:strVal val="visible"/>
                                      </p:to>
                                    </p:set>
                                    <p:animEffect transition="in" filter="randombar(horizontal)">
                                      <p:cBhvr>
                                        <p:cTn id="7" dur="500"/>
                                        <p:tgtEl>
                                          <p:spTgt spid="118788">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18788">
                                            <p:txEl>
                                              <p:pRg st="5" end="5"/>
                                            </p:txEl>
                                          </p:spTgt>
                                        </p:tgtEl>
                                        <p:attrNameLst>
                                          <p:attrName>style.visibility</p:attrName>
                                        </p:attrNameLst>
                                      </p:cBhvr>
                                      <p:to>
                                        <p:strVal val="visible"/>
                                      </p:to>
                                    </p:set>
                                    <p:animEffect transition="in" filter="randombar(horizontal)">
                                      <p:cBhvr>
                                        <p:cTn id="10" dur="500"/>
                                        <p:tgtEl>
                                          <p:spTgt spid="118788">
                                            <p:txEl>
                                              <p:pRg st="5" end="5"/>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nodeType="clickEffect">
                                  <p:stCondLst>
                                    <p:cond delay="0"/>
                                  </p:stCondLst>
                                  <p:childTnLst>
                                    <p:set>
                                      <p:cBhvr>
                                        <p:cTn id="14" dur="1" fill="hold">
                                          <p:stCondLst>
                                            <p:cond delay="0"/>
                                          </p:stCondLst>
                                        </p:cTn>
                                        <p:tgtEl>
                                          <p:spTgt spid="118789">
                                            <p:txEl>
                                              <p:pRg st="0" end="0"/>
                                            </p:txEl>
                                          </p:spTgt>
                                        </p:tgtEl>
                                        <p:attrNameLst>
                                          <p:attrName>style.visibility</p:attrName>
                                        </p:attrNameLst>
                                      </p:cBhvr>
                                      <p:to>
                                        <p:strVal val="visible"/>
                                      </p:to>
                                    </p:set>
                                    <p:animEffect transition="in" filter="randombar(horizontal)">
                                      <p:cBhvr>
                                        <p:cTn id="15" dur="500"/>
                                        <p:tgtEl>
                                          <p:spTgt spid="118789">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4" presetClass="entr" presetSubtype="10" fill="hold" nodeType="clickEffect">
                                  <p:stCondLst>
                                    <p:cond delay="0"/>
                                  </p:stCondLst>
                                  <p:childTnLst>
                                    <p:set>
                                      <p:cBhvr>
                                        <p:cTn id="19" dur="1" fill="hold">
                                          <p:stCondLst>
                                            <p:cond delay="0"/>
                                          </p:stCondLst>
                                        </p:cTn>
                                        <p:tgtEl>
                                          <p:spTgt spid="118789">
                                            <p:txEl>
                                              <p:pRg st="2" end="2"/>
                                            </p:txEl>
                                          </p:spTgt>
                                        </p:tgtEl>
                                        <p:attrNameLst>
                                          <p:attrName>style.visibility</p:attrName>
                                        </p:attrNameLst>
                                      </p:cBhvr>
                                      <p:to>
                                        <p:strVal val="visible"/>
                                      </p:to>
                                    </p:set>
                                    <p:animEffect transition="in" filter="randombar(horizontal)">
                                      <p:cBhvr>
                                        <p:cTn id="20" dur="500"/>
                                        <p:tgtEl>
                                          <p:spTgt spid="1187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55E2DA87-B27D-90E2-8ED2-F262275DAD10}"/>
              </a:ext>
            </a:extLst>
          </p:cNvPr>
          <p:cNvSpPr>
            <a:spLocks noGrp="1" noChangeArrowheads="1"/>
          </p:cNvSpPr>
          <p:nvPr>
            <p:ph type="title"/>
          </p:nvPr>
        </p:nvSpPr>
        <p:spPr>
          <a:xfrm>
            <a:off x="1285875" y="203200"/>
            <a:ext cx="6884988" cy="425450"/>
          </a:xfrm>
        </p:spPr>
        <p:txBody>
          <a:bodyPr/>
          <a:lstStyle/>
          <a:p>
            <a:r>
              <a:rPr lang="zh-CN" altLang="en-US">
                <a:ea typeface="宋体" panose="02010600030101010101" pitchFamily="2" charset="-122"/>
              </a:rPr>
              <a:t>第二讲 单周期数据通路设计</a:t>
            </a:r>
          </a:p>
        </p:txBody>
      </p:sp>
      <p:sp>
        <p:nvSpPr>
          <p:cNvPr id="60418" name="Rectangle 3">
            <a:extLst>
              <a:ext uri="{FF2B5EF4-FFF2-40B4-BE49-F238E27FC236}">
                <a16:creationId xmlns:a16="http://schemas.microsoft.com/office/drawing/2014/main" id="{0D54A9D5-FB83-9403-7D6D-8B97D23160AE}"/>
              </a:ext>
            </a:extLst>
          </p:cNvPr>
          <p:cNvSpPr>
            <a:spLocks noGrp="1" noChangeArrowheads="1"/>
          </p:cNvSpPr>
          <p:nvPr>
            <p:ph idx="1"/>
          </p:nvPr>
        </p:nvSpPr>
        <p:spPr>
          <a:xfrm>
            <a:off x="1608138" y="1625600"/>
            <a:ext cx="5449887" cy="4654550"/>
          </a:xfrm>
        </p:spPr>
        <p:txBody>
          <a:bodyPr/>
          <a:lstStyle/>
          <a:p>
            <a:pPr>
              <a:lnSpc>
                <a:spcPct val="114000"/>
              </a:lnSpc>
              <a:spcBef>
                <a:spcPts val="600"/>
              </a:spcBef>
            </a:pPr>
            <a:r>
              <a:rPr lang="zh-CN" altLang="en-US" sz="2000">
                <a:latin typeface="微软雅黑" panose="020B0503020204020204" pitchFamily="34" charset="-122"/>
                <a:ea typeface="微软雅黑" panose="020B0503020204020204" pitchFamily="34" charset="-122"/>
              </a:rPr>
              <a:t>实现目标（</a:t>
            </a:r>
            <a:r>
              <a:rPr lang="en-US" altLang="zh-CN" sz="2000">
                <a:latin typeface="微软雅黑" panose="020B0503020204020204" pitchFamily="34" charset="-122"/>
                <a:ea typeface="微软雅黑" panose="020B0503020204020204" pitchFamily="34" charset="-122"/>
              </a:rPr>
              <a:t>RV32I</a:t>
            </a:r>
            <a:r>
              <a:rPr lang="zh-CN" altLang="en-US" sz="2000">
                <a:latin typeface="微软雅黑" panose="020B0503020204020204" pitchFamily="34" charset="-122"/>
                <a:ea typeface="微软雅黑" panose="020B0503020204020204" pitchFamily="34" charset="-122"/>
              </a:rPr>
              <a:t>中的</a:t>
            </a:r>
            <a:r>
              <a:rPr lang="en-US" altLang="zh-CN" sz="2000">
                <a:latin typeface="微软雅黑" panose="020B0503020204020204" pitchFamily="34" charset="-122"/>
                <a:ea typeface="微软雅黑" panose="020B0503020204020204" pitchFamily="34" charset="-122"/>
              </a:rPr>
              <a:t>9</a:t>
            </a:r>
            <a:r>
              <a:rPr lang="zh-CN" altLang="en-US" sz="2000">
                <a:latin typeface="微软雅黑" panose="020B0503020204020204" pitchFamily="34" charset="-122"/>
                <a:ea typeface="微软雅黑" panose="020B0503020204020204" pitchFamily="34" charset="-122"/>
              </a:rPr>
              <a:t>条指令）概述</a:t>
            </a:r>
            <a:endParaRPr lang="en-US" altLang="zh-CN" sz="2000">
              <a:latin typeface="微软雅黑" panose="020B0503020204020204" pitchFamily="34" charset="-122"/>
              <a:ea typeface="微软雅黑" panose="020B0503020204020204" pitchFamily="34" charset="-122"/>
            </a:endParaRPr>
          </a:p>
          <a:p>
            <a:pPr>
              <a:lnSpc>
                <a:spcPct val="114000"/>
              </a:lnSpc>
              <a:spcBef>
                <a:spcPts val="600"/>
              </a:spcBef>
            </a:pPr>
            <a:r>
              <a:rPr lang="zh-CN" altLang="en-US" sz="2000">
                <a:latin typeface="微软雅黑" panose="020B0503020204020204" pitchFamily="34" charset="-122"/>
                <a:ea typeface="微软雅黑" panose="020B0503020204020204" pitchFamily="34" charset="-122"/>
              </a:rPr>
              <a:t>扩展器部件的设计</a:t>
            </a:r>
            <a:endParaRPr lang="en-US" altLang="zh-CN" sz="2000">
              <a:latin typeface="微软雅黑" panose="020B0503020204020204" pitchFamily="34" charset="-122"/>
              <a:ea typeface="微软雅黑" panose="020B0503020204020204" pitchFamily="34" charset="-122"/>
            </a:endParaRPr>
          </a:p>
          <a:p>
            <a:pPr>
              <a:lnSpc>
                <a:spcPct val="114000"/>
              </a:lnSpc>
              <a:spcBef>
                <a:spcPts val="600"/>
              </a:spcBef>
            </a:pPr>
            <a:r>
              <a:rPr lang="zh-CN" altLang="en-US" sz="2000">
                <a:latin typeface="微软雅黑" panose="020B0503020204020204" pitchFamily="34" charset="-122"/>
                <a:ea typeface="微软雅黑" panose="020B0503020204020204" pitchFamily="34" charset="-122"/>
              </a:rPr>
              <a:t>算术逻辑部件的设计</a:t>
            </a:r>
            <a:endParaRPr lang="en-US" altLang="zh-CN" sz="2000">
              <a:latin typeface="微软雅黑" panose="020B0503020204020204" pitchFamily="34" charset="-122"/>
              <a:ea typeface="微软雅黑" panose="020B0503020204020204" pitchFamily="34" charset="-122"/>
            </a:endParaRPr>
          </a:p>
          <a:p>
            <a:pPr>
              <a:lnSpc>
                <a:spcPct val="114000"/>
              </a:lnSpc>
              <a:spcBef>
                <a:spcPts val="600"/>
              </a:spcBef>
            </a:pPr>
            <a:r>
              <a:rPr lang="zh-CN" altLang="en-US" sz="2000">
                <a:latin typeface="微软雅黑" panose="020B0503020204020204" pitchFamily="34" charset="-122"/>
                <a:ea typeface="微软雅黑" panose="020B0503020204020204" pitchFamily="34" charset="-122"/>
              </a:rPr>
              <a:t>取指令部件的设计</a:t>
            </a:r>
            <a:endParaRPr lang="en-US" altLang="zh-CN" sz="2000">
              <a:latin typeface="微软雅黑" panose="020B0503020204020204" pitchFamily="34" charset="-122"/>
              <a:ea typeface="微软雅黑" panose="020B0503020204020204" pitchFamily="34" charset="-122"/>
            </a:endParaRPr>
          </a:p>
          <a:p>
            <a:pPr>
              <a:lnSpc>
                <a:spcPct val="114000"/>
              </a:lnSpc>
              <a:spcBef>
                <a:spcPts val="600"/>
              </a:spcBef>
            </a:pPr>
            <a:r>
              <a:rPr lang="en-US" altLang="zh-CN" sz="2000">
                <a:latin typeface="微软雅黑" panose="020B0503020204020204" pitchFamily="34" charset="-122"/>
                <a:ea typeface="微软雅黑" panose="020B0503020204020204" pitchFamily="34" charset="-122"/>
              </a:rPr>
              <a:t>R-</a:t>
            </a:r>
            <a:r>
              <a:rPr lang="zh-CN" altLang="en-US" sz="2000">
                <a:latin typeface="微软雅黑" panose="020B0503020204020204" pitchFamily="34" charset="-122"/>
                <a:ea typeface="微软雅黑" panose="020B0503020204020204" pitchFamily="34" charset="-122"/>
              </a:rPr>
              <a:t>型指令的数据通路</a:t>
            </a:r>
            <a:endParaRPr lang="en-US" altLang="zh-CN" sz="2000">
              <a:latin typeface="微软雅黑" panose="020B0503020204020204" pitchFamily="34" charset="-122"/>
              <a:ea typeface="微软雅黑" panose="020B0503020204020204" pitchFamily="34" charset="-122"/>
            </a:endParaRPr>
          </a:p>
          <a:p>
            <a:pPr>
              <a:lnSpc>
                <a:spcPct val="114000"/>
              </a:lnSpc>
              <a:spcBef>
                <a:spcPts val="600"/>
              </a:spcBef>
            </a:pPr>
            <a:r>
              <a:rPr lang="en-US" altLang="zh-CN" sz="2000">
                <a:latin typeface="微软雅黑" panose="020B0503020204020204" pitchFamily="34" charset="-122"/>
                <a:ea typeface="微软雅黑" panose="020B0503020204020204" pitchFamily="34" charset="-122"/>
              </a:rPr>
              <a:t>I-</a:t>
            </a:r>
            <a:r>
              <a:rPr lang="zh-CN" altLang="en-US" sz="2000">
                <a:latin typeface="微软雅黑" panose="020B0503020204020204" pitchFamily="34" charset="-122"/>
                <a:ea typeface="微软雅黑" panose="020B0503020204020204" pitchFamily="34" charset="-122"/>
              </a:rPr>
              <a:t>型指令的数据通路</a:t>
            </a:r>
            <a:endParaRPr lang="en-US" altLang="zh-CN" sz="2000">
              <a:latin typeface="微软雅黑" panose="020B0503020204020204" pitchFamily="34" charset="-122"/>
              <a:ea typeface="微软雅黑" panose="020B0503020204020204" pitchFamily="34" charset="-122"/>
            </a:endParaRPr>
          </a:p>
          <a:p>
            <a:pPr>
              <a:lnSpc>
                <a:spcPct val="114000"/>
              </a:lnSpc>
              <a:spcBef>
                <a:spcPts val="600"/>
              </a:spcBef>
            </a:pPr>
            <a:r>
              <a:rPr lang="en-US" altLang="zh-CN" sz="2000">
                <a:latin typeface="微软雅黑" panose="020B0503020204020204" pitchFamily="34" charset="-122"/>
                <a:ea typeface="微软雅黑" panose="020B0503020204020204" pitchFamily="34" charset="-122"/>
              </a:rPr>
              <a:t>U-</a:t>
            </a:r>
            <a:r>
              <a:rPr lang="zh-CN" altLang="en-US" sz="2000">
                <a:latin typeface="微软雅黑" panose="020B0503020204020204" pitchFamily="34" charset="-122"/>
                <a:ea typeface="微软雅黑" panose="020B0503020204020204" pitchFamily="34" charset="-122"/>
              </a:rPr>
              <a:t>型指令的数据通路</a:t>
            </a:r>
            <a:endParaRPr lang="en-US" altLang="zh-CN" sz="2000">
              <a:latin typeface="微软雅黑" panose="020B0503020204020204" pitchFamily="34" charset="-122"/>
              <a:ea typeface="微软雅黑" panose="020B0503020204020204" pitchFamily="34" charset="-122"/>
            </a:endParaRPr>
          </a:p>
          <a:p>
            <a:pPr>
              <a:lnSpc>
                <a:spcPct val="114000"/>
              </a:lnSpc>
              <a:spcBef>
                <a:spcPts val="600"/>
              </a:spcBef>
            </a:pPr>
            <a:r>
              <a:rPr lang="en-US" altLang="zh-CN" sz="2000">
                <a:latin typeface="微软雅黑" panose="020B0503020204020204" pitchFamily="34" charset="-122"/>
                <a:ea typeface="微软雅黑" panose="020B0503020204020204" pitchFamily="34" charset="-122"/>
              </a:rPr>
              <a:t>Load/Store</a:t>
            </a:r>
            <a:r>
              <a:rPr lang="zh-CN" altLang="en-US" sz="2000">
                <a:latin typeface="微软雅黑" panose="020B0503020204020204" pitchFamily="34" charset="-122"/>
                <a:ea typeface="微软雅黑" panose="020B0503020204020204" pitchFamily="34" charset="-122"/>
              </a:rPr>
              <a:t>指令的数据通路</a:t>
            </a:r>
            <a:endParaRPr lang="en-US" altLang="zh-CN" sz="2000">
              <a:latin typeface="微软雅黑" panose="020B0503020204020204" pitchFamily="34" charset="-122"/>
              <a:ea typeface="微软雅黑" panose="020B0503020204020204" pitchFamily="34" charset="-122"/>
            </a:endParaRPr>
          </a:p>
          <a:p>
            <a:pPr>
              <a:lnSpc>
                <a:spcPct val="114000"/>
              </a:lnSpc>
              <a:spcBef>
                <a:spcPts val="600"/>
              </a:spcBef>
            </a:pPr>
            <a:r>
              <a:rPr lang="en-US" altLang="zh-CN" sz="2000">
                <a:latin typeface="微软雅黑" panose="020B0503020204020204" pitchFamily="34" charset="-122"/>
                <a:ea typeface="微软雅黑" panose="020B0503020204020204" pitchFamily="34" charset="-122"/>
              </a:rPr>
              <a:t>B-</a:t>
            </a:r>
            <a:r>
              <a:rPr lang="zh-CN" altLang="en-US" sz="2000">
                <a:latin typeface="微软雅黑" panose="020B0503020204020204" pitchFamily="34" charset="-122"/>
                <a:ea typeface="微软雅黑" panose="020B0503020204020204" pitchFamily="34" charset="-122"/>
              </a:rPr>
              <a:t>型指令的数据通路</a:t>
            </a:r>
            <a:endParaRPr lang="en-US" altLang="zh-CN" sz="2000">
              <a:latin typeface="微软雅黑" panose="020B0503020204020204" pitchFamily="34" charset="-122"/>
              <a:ea typeface="微软雅黑" panose="020B0503020204020204" pitchFamily="34" charset="-122"/>
            </a:endParaRPr>
          </a:p>
          <a:p>
            <a:pPr>
              <a:lnSpc>
                <a:spcPct val="114000"/>
              </a:lnSpc>
              <a:spcBef>
                <a:spcPts val="600"/>
              </a:spcBef>
            </a:pPr>
            <a:r>
              <a:rPr lang="en-US" altLang="zh-CN" sz="2000">
                <a:latin typeface="微软雅黑" panose="020B0503020204020204" pitchFamily="34" charset="-122"/>
                <a:ea typeface="微软雅黑" panose="020B0503020204020204" pitchFamily="34" charset="-122"/>
              </a:rPr>
              <a:t>J-</a:t>
            </a:r>
            <a:r>
              <a:rPr lang="zh-CN" altLang="en-US" sz="2000">
                <a:latin typeface="微软雅黑" panose="020B0503020204020204" pitchFamily="34" charset="-122"/>
                <a:ea typeface="微软雅黑" panose="020B0503020204020204" pitchFamily="34" charset="-122"/>
              </a:rPr>
              <a:t>型指令的数据通路</a:t>
            </a:r>
            <a:endParaRPr lang="en-US" altLang="zh-CN" sz="2000">
              <a:latin typeface="微软雅黑" panose="020B0503020204020204" pitchFamily="34" charset="-122"/>
              <a:ea typeface="微软雅黑" panose="020B0503020204020204" pitchFamily="34" charset="-122"/>
            </a:endParaRPr>
          </a:p>
          <a:p>
            <a:pPr>
              <a:lnSpc>
                <a:spcPct val="114000"/>
              </a:lnSpc>
              <a:spcBef>
                <a:spcPts val="600"/>
              </a:spcBef>
            </a:pPr>
            <a:r>
              <a:rPr lang="zh-CN" altLang="en-US" sz="2000">
                <a:latin typeface="微软雅黑" panose="020B0503020204020204" pitchFamily="34" charset="-122"/>
                <a:ea typeface="微软雅黑" panose="020B0503020204020204" pitchFamily="34" charset="-122"/>
              </a:rPr>
              <a:t>完整的单周期数据通路</a:t>
            </a:r>
          </a:p>
        </p:txBody>
      </p:sp>
      <p:sp>
        <p:nvSpPr>
          <p:cNvPr id="60419" name="Rectangle 4">
            <a:extLst>
              <a:ext uri="{FF2B5EF4-FFF2-40B4-BE49-F238E27FC236}">
                <a16:creationId xmlns:a16="http://schemas.microsoft.com/office/drawing/2014/main" id="{54F1C457-E0B8-10F5-2AC0-D1170CF9E37A}"/>
              </a:ext>
            </a:extLst>
          </p:cNvPr>
          <p:cNvSpPr>
            <a:spLocks noChangeArrowheads="1"/>
          </p:cNvSpPr>
          <p:nvPr/>
        </p:nvSpPr>
        <p:spPr bwMode="auto">
          <a:xfrm>
            <a:off x="2689225" y="1017588"/>
            <a:ext cx="328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r>
              <a:rPr lang="zh-CN" altLang="en-US" sz="2400">
                <a:solidFill>
                  <a:schemeClr val="accent1"/>
                </a:solidFill>
                <a:latin typeface="Times New Roman" panose="02020603050405020304" pitchFamily="18" charset="0"/>
                <a:ea typeface="宋体" panose="02010600030101010101" pitchFamily="2" charset="-122"/>
              </a:rPr>
              <a:t>主 要 内 容</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椭圆 38">
            <a:extLst>
              <a:ext uri="{FF2B5EF4-FFF2-40B4-BE49-F238E27FC236}">
                <a16:creationId xmlns:a16="http://schemas.microsoft.com/office/drawing/2014/main" id="{C6BB4353-50A1-CD3B-B410-6C59FE1C7411}"/>
              </a:ext>
            </a:extLst>
          </p:cNvPr>
          <p:cNvSpPr>
            <a:spLocks noChangeArrowheads="1"/>
          </p:cNvSpPr>
          <p:nvPr/>
        </p:nvSpPr>
        <p:spPr bwMode="auto">
          <a:xfrm>
            <a:off x="134938" y="944563"/>
            <a:ext cx="4332287" cy="5037137"/>
          </a:xfrm>
          <a:prstGeom prst="ellipse">
            <a:avLst/>
          </a:prstGeom>
          <a:solidFill>
            <a:srgbClr val="00B0F0"/>
          </a:solidFill>
          <a:ln w="12700">
            <a:solidFill>
              <a:srgbClr val="000000"/>
            </a:solidFill>
            <a:round/>
            <a:headEnd/>
            <a:tailEnd/>
          </a:ln>
        </p:spPr>
        <p:txBody>
          <a:bodyPr/>
          <a:lstStyle/>
          <a:p>
            <a:pPr eaLnBrk="0" hangingPunct="0"/>
            <a:endParaRPr lang="zh-CN" altLang="en-US">
              <a:latin typeface="Times New Roman" panose="02020603050405020304" pitchFamily="18" charset="0"/>
              <a:ea typeface="宋体" panose="02010600030101010101" pitchFamily="2" charset="-122"/>
            </a:endParaRPr>
          </a:p>
        </p:txBody>
      </p:sp>
      <p:sp>
        <p:nvSpPr>
          <p:cNvPr id="62466" name="椭圆 21">
            <a:extLst>
              <a:ext uri="{FF2B5EF4-FFF2-40B4-BE49-F238E27FC236}">
                <a16:creationId xmlns:a16="http://schemas.microsoft.com/office/drawing/2014/main" id="{7F21E215-3E0E-CE23-50DF-46D71686CA18}"/>
              </a:ext>
            </a:extLst>
          </p:cNvPr>
          <p:cNvSpPr>
            <a:spLocks noChangeArrowheads="1"/>
          </p:cNvSpPr>
          <p:nvPr/>
        </p:nvSpPr>
        <p:spPr bwMode="auto">
          <a:xfrm>
            <a:off x="374650" y="1035050"/>
            <a:ext cx="3236913" cy="3927475"/>
          </a:xfrm>
          <a:prstGeom prst="ellipse">
            <a:avLst/>
          </a:prstGeom>
          <a:solidFill>
            <a:srgbClr val="CCFFCC"/>
          </a:solidFill>
          <a:ln w="12700">
            <a:solidFill>
              <a:srgbClr val="000000"/>
            </a:solidFill>
            <a:round/>
            <a:headEnd/>
            <a:tailEnd/>
          </a:ln>
        </p:spPr>
        <p:txBody>
          <a:bodyPr/>
          <a:lstStyle/>
          <a:p>
            <a:pPr eaLnBrk="0" hangingPunct="0"/>
            <a:endParaRPr lang="zh-CN" altLang="en-US">
              <a:latin typeface="Times New Roman" panose="02020603050405020304" pitchFamily="18" charset="0"/>
              <a:ea typeface="宋体" panose="02010600030101010101" pitchFamily="2" charset="-122"/>
            </a:endParaRPr>
          </a:p>
        </p:txBody>
      </p:sp>
      <p:sp>
        <p:nvSpPr>
          <p:cNvPr id="62467" name="椭圆 19">
            <a:extLst>
              <a:ext uri="{FF2B5EF4-FFF2-40B4-BE49-F238E27FC236}">
                <a16:creationId xmlns:a16="http://schemas.microsoft.com/office/drawing/2014/main" id="{03D07CF9-81D1-BCD8-AF81-36E8D0A6A874}"/>
              </a:ext>
            </a:extLst>
          </p:cNvPr>
          <p:cNvSpPr>
            <a:spLocks noChangeArrowheads="1"/>
          </p:cNvSpPr>
          <p:nvPr/>
        </p:nvSpPr>
        <p:spPr bwMode="auto">
          <a:xfrm>
            <a:off x="688975" y="1198563"/>
            <a:ext cx="2112963" cy="2338387"/>
          </a:xfrm>
          <a:prstGeom prst="ellipse">
            <a:avLst/>
          </a:prstGeom>
          <a:solidFill>
            <a:srgbClr val="FFCCFF"/>
          </a:solidFill>
          <a:ln w="12700">
            <a:solidFill>
              <a:srgbClr val="000000"/>
            </a:solidFill>
            <a:round/>
            <a:headEnd/>
            <a:tailEnd/>
          </a:ln>
        </p:spPr>
        <p:txBody>
          <a:bodyPr/>
          <a:lstStyle/>
          <a:p>
            <a:pPr eaLnBrk="0" hangingPunct="0"/>
            <a:endParaRPr lang="zh-CN" altLang="en-US">
              <a:latin typeface="Times New Roman" panose="02020603050405020304" pitchFamily="18" charset="0"/>
              <a:ea typeface="宋体" panose="02010600030101010101" pitchFamily="2" charset="-122"/>
            </a:endParaRPr>
          </a:p>
        </p:txBody>
      </p:sp>
      <p:sp>
        <p:nvSpPr>
          <p:cNvPr id="62468" name="标题 1">
            <a:extLst>
              <a:ext uri="{FF2B5EF4-FFF2-40B4-BE49-F238E27FC236}">
                <a16:creationId xmlns:a16="http://schemas.microsoft.com/office/drawing/2014/main" id="{B2160A8C-5E5B-CD53-DE68-9D660AC3A3F4}"/>
              </a:ext>
            </a:extLst>
          </p:cNvPr>
          <p:cNvSpPr>
            <a:spLocks noGrp="1" noChangeArrowheads="1"/>
          </p:cNvSpPr>
          <p:nvPr>
            <p:ph type="title" idx="4294967295"/>
          </p:nvPr>
        </p:nvSpPr>
        <p:spPr/>
        <p:txBody>
          <a:bodyPr/>
          <a:lstStyle/>
          <a:p>
            <a:r>
              <a:rPr lang="zh-CN" altLang="en-US">
                <a:ea typeface="宋体" panose="02010600030101010101" pitchFamily="2" charset="-122"/>
              </a:rPr>
              <a:t>回顾： </a:t>
            </a:r>
            <a:r>
              <a:rPr lang="en-US" altLang="zh-CN">
                <a:ea typeface="宋体" panose="02010600030101010101" pitchFamily="2" charset="-122"/>
              </a:rPr>
              <a:t>CPU</a:t>
            </a:r>
            <a:r>
              <a:rPr lang="zh-CN" altLang="en-US">
                <a:ea typeface="宋体" panose="02010600030101010101" pitchFamily="2" charset="-122"/>
              </a:rPr>
              <a:t>功能及其与计算机性能的关系</a:t>
            </a:r>
          </a:p>
        </p:txBody>
      </p:sp>
      <p:sp>
        <p:nvSpPr>
          <p:cNvPr id="62469" name="矩形 12">
            <a:extLst>
              <a:ext uri="{FF2B5EF4-FFF2-40B4-BE49-F238E27FC236}">
                <a16:creationId xmlns:a16="http://schemas.microsoft.com/office/drawing/2014/main" id="{455805CA-59C7-2FFE-D212-23F230D2EB3F}"/>
              </a:ext>
            </a:extLst>
          </p:cNvPr>
          <p:cNvSpPr>
            <a:spLocks noChangeArrowheads="1"/>
          </p:cNvSpPr>
          <p:nvPr/>
        </p:nvSpPr>
        <p:spPr bwMode="auto">
          <a:xfrm>
            <a:off x="865188" y="2403475"/>
            <a:ext cx="19669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000">
                <a:latin typeface="Times New Roman" panose="02020603050405020304" pitchFamily="18" charset="0"/>
                <a:ea typeface="宋体" panose="02010600030101010101" pitchFamily="2" charset="-122"/>
              </a:rPr>
              <a:t>与或门等</a:t>
            </a:r>
            <a:endParaRPr lang="en-US" altLang="zh-CN" sz="2000">
              <a:latin typeface="Times New Roman" panose="02020603050405020304" pitchFamily="18" charset="0"/>
              <a:ea typeface="宋体" panose="02010600030101010101" pitchFamily="2" charset="-122"/>
            </a:endParaRPr>
          </a:p>
          <a:p>
            <a:pPr algn="ctr" eaLnBrk="0" hangingPunct="0"/>
            <a:r>
              <a:rPr lang="zh-CN" altLang="en-US" sz="2000">
                <a:latin typeface="Times New Roman" panose="02020603050405020304" pitchFamily="18" charset="0"/>
                <a:ea typeface="宋体" panose="02010600030101010101" pitchFamily="2" charset="-122"/>
              </a:rPr>
              <a:t>（逻辑运算）</a:t>
            </a:r>
            <a:endParaRPr lang="en-US" altLang="zh-CN" sz="2000">
              <a:latin typeface="Times New Roman" panose="02020603050405020304" pitchFamily="18" charset="0"/>
              <a:ea typeface="宋体" panose="02010600030101010101" pitchFamily="2" charset="-122"/>
            </a:endParaRPr>
          </a:p>
        </p:txBody>
      </p:sp>
      <p:sp>
        <p:nvSpPr>
          <p:cNvPr id="62470" name="矩形 20">
            <a:extLst>
              <a:ext uri="{FF2B5EF4-FFF2-40B4-BE49-F238E27FC236}">
                <a16:creationId xmlns:a16="http://schemas.microsoft.com/office/drawing/2014/main" id="{75182A57-0C2E-091F-BE82-B22DBB2DAFB9}"/>
              </a:ext>
            </a:extLst>
          </p:cNvPr>
          <p:cNvSpPr>
            <a:spLocks noChangeArrowheads="1"/>
          </p:cNvSpPr>
          <p:nvPr/>
        </p:nvSpPr>
        <p:spPr bwMode="auto">
          <a:xfrm>
            <a:off x="1014413" y="3632200"/>
            <a:ext cx="19685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000">
                <a:latin typeface="Times New Roman" panose="02020603050405020304" pitchFamily="18" charset="0"/>
                <a:ea typeface="宋体" panose="02010600030101010101" pitchFamily="2" charset="-122"/>
              </a:rPr>
              <a:t>移位器</a:t>
            </a:r>
            <a:endParaRPr lang="en-US" altLang="zh-CN" sz="2000">
              <a:latin typeface="Times New Roman" panose="02020603050405020304" pitchFamily="18" charset="0"/>
              <a:ea typeface="宋体" panose="02010600030101010101" pitchFamily="2" charset="-122"/>
            </a:endParaRPr>
          </a:p>
          <a:p>
            <a:pPr algn="ctr" eaLnBrk="0" hangingPunct="0"/>
            <a:r>
              <a:rPr lang="zh-CN" altLang="en-US" sz="2000">
                <a:latin typeface="Times New Roman" panose="02020603050405020304" pitchFamily="18" charset="0"/>
                <a:ea typeface="宋体" panose="02010600030101010101" pitchFamily="2" charset="-122"/>
              </a:rPr>
              <a:t>寄存器</a:t>
            </a:r>
            <a:endParaRPr lang="en-US" altLang="zh-CN" sz="2000">
              <a:latin typeface="Times New Roman" panose="02020603050405020304" pitchFamily="18" charset="0"/>
              <a:ea typeface="宋体" panose="02010600030101010101" pitchFamily="2" charset="-122"/>
            </a:endParaRPr>
          </a:p>
          <a:p>
            <a:pPr algn="ctr" eaLnBrk="0" hangingPunct="0"/>
            <a:r>
              <a:rPr lang="zh-CN" altLang="en-US" sz="2000">
                <a:latin typeface="Times New Roman" panose="02020603050405020304" pitchFamily="18" charset="0"/>
                <a:ea typeface="宋体" panose="02010600030101010101" pitchFamily="2" charset="-122"/>
              </a:rPr>
              <a:t>运算控制逻辑</a:t>
            </a:r>
            <a:endParaRPr lang="en-US" altLang="zh-CN" sz="2000">
              <a:latin typeface="Times New Roman" panose="02020603050405020304" pitchFamily="18" charset="0"/>
              <a:ea typeface="宋体" panose="02010600030101010101" pitchFamily="2" charset="-122"/>
            </a:endParaRPr>
          </a:p>
        </p:txBody>
      </p:sp>
      <p:sp>
        <p:nvSpPr>
          <p:cNvPr id="62471" name="矩形 22">
            <a:extLst>
              <a:ext uri="{FF2B5EF4-FFF2-40B4-BE49-F238E27FC236}">
                <a16:creationId xmlns:a16="http://schemas.microsoft.com/office/drawing/2014/main" id="{ACBE5BFB-47FA-A0A4-0D90-D836F8BC8A61}"/>
              </a:ext>
            </a:extLst>
          </p:cNvPr>
          <p:cNvSpPr>
            <a:spLocks noChangeArrowheads="1"/>
          </p:cNvSpPr>
          <p:nvPr/>
        </p:nvSpPr>
        <p:spPr bwMode="auto">
          <a:xfrm>
            <a:off x="5343525" y="5768975"/>
            <a:ext cx="2863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a:latin typeface="Times New Roman" panose="02020603050405020304" pitchFamily="18" charset="0"/>
                <a:ea typeface="宋体" panose="02010600030101010101" pitchFamily="2" charset="-122"/>
              </a:rPr>
              <a:t>（大家都需要：多路选择器和传输线路等）</a:t>
            </a:r>
            <a:endParaRPr lang="en-US" altLang="zh-CN" sz="2000">
              <a:latin typeface="Times New Roman" panose="02020603050405020304" pitchFamily="18" charset="0"/>
              <a:ea typeface="宋体" panose="02010600030101010101" pitchFamily="2" charset="-122"/>
            </a:endParaRPr>
          </a:p>
        </p:txBody>
      </p:sp>
      <p:sp>
        <p:nvSpPr>
          <p:cNvPr id="62472" name="椭圆 18">
            <a:extLst>
              <a:ext uri="{FF2B5EF4-FFF2-40B4-BE49-F238E27FC236}">
                <a16:creationId xmlns:a16="http://schemas.microsoft.com/office/drawing/2014/main" id="{AE4957E6-DCD2-2259-B3E5-9F93711693B1}"/>
              </a:ext>
            </a:extLst>
          </p:cNvPr>
          <p:cNvSpPr>
            <a:spLocks noChangeArrowheads="1"/>
          </p:cNvSpPr>
          <p:nvPr/>
        </p:nvSpPr>
        <p:spPr bwMode="auto">
          <a:xfrm>
            <a:off x="884238" y="1454150"/>
            <a:ext cx="1214437" cy="854075"/>
          </a:xfrm>
          <a:prstGeom prst="ellipse">
            <a:avLst/>
          </a:prstGeom>
          <a:solidFill>
            <a:srgbClr val="FFFF00"/>
          </a:solidFill>
          <a:ln w="12700">
            <a:solidFill>
              <a:srgbClr val="000000"/>
            </a:solidFill>
            <a:round/>
            <a:headEnd/>
            <a:tailEnd/>
          </a:ln>
        </p:spPr>
        <p:txBody>
          <a:bodyPr/>
          <a:lstStyle/>
          <a:p>
            <a:pPr eaLnBrk="0" hangingPunct="0"/>
            <a:endParaRPr lang="zh-CN" altLang="en-US">
              <a:latin typeface="Times New Roman" panose="02020603050405020304" pitchFamily="18" charset="0"/>
              <a:ea typeface="宋体" panose="02010600030101010101" pitchFamily="2" charset="-122"/>
            </a:endParaRPr>
          </a:p>
        </p:txBody>
      </p:sp>
      <p:sp>
        <p:nvSpPr>
          <p:cNvPr id="62473" name="矩形 4">
            <a:extLst>
              <a:ext uri="{FF2B5EF4-FFF2-40B4-BE49-F238E27FC236}">
                <a16:creationId xmlns:a16="http://schemas.microsoft.com/office/drawing/2014/main" id="{AAA47314-B0AE-5FB9-BE1D-2E727153C832}"/>
              </a:ext>
            </a:extLst>
          </p:cNvPr>
          <p:cNvSpPr>
            <a:spLocks noChangeArrowheads="1"/>
          </p:cNvSpPr>
          <p:nvPr/>
        </p:nvSpPr>
        <p:spPr bwMode="auto">
          <a:xfrm>
            <a:off x="990600" y="16684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000">
                <a:latin typeface="Times New Roman" panose="02020603050405020304" pitchFamily="18" charset="0"/>
                <a:ea typeface="宋体" panose="02010600030101010101" pitchFamily="2" charset="-122"/>
              </a:rPr>
              <a:t>加法器</a:t>
            </a:r>
            <a:endParaRPr lang="en-US" altLang="zh-CN" sz="2000">
              <a:latin typeface="Times New Roman" panose="02020603050405020304" pitchFamily="18" charset="0"/>
              <a:ea typeface="宋体" panose="02010600030101010101" pitchFamily="2" charset="-122"/>
            </a:endParaRPr>
          </a:p>
        </p:txBody>
      </p:sp>
      <p:sp>
        <p:nvSpPr>
          <p:cNvPr id="62474" name="TextBox 31">
            <a:extLst>
              <a:ext uri="{FF2B5EF4-FFF2-40B4-BE49-F238E27FC236}">
                <a16:creationId xmlns:a16="http://schemas.microsoft.com/office/drawing/2014/main" id="{A026C349-55A3-06EB-6177-89F4A4713528}"/>
              </a:ext>
            </a:extLst>
          </p:cNvPr>
          <p:cNvSpPr txBox="1">
            <a:spLocks noChangeArrowheads="1"/>
          </p:cNvSpPr>
          <p:nvPr/>
        </p:nvSpPr>
        <p:spPr bwMode="auto">
          <a:xfrm>
            <a:off x="4121150" y="1573213"/>
            <a:ext cx="1095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3200">
                <a:latin typeface="华文楷体" panose="02010600040101010101" pitchFamily="2" charset="-122"/>
                <a:ea typeface="华文楷体" panose="02010600040101010101" pitchFamily="2" charset="-122"/>
              </a:rPr>
              <a:t>ALU</a:t>
            </a:r>
            <a:endParaRPr lang="zh-CN" altLang="en-US" sz="3200">
              <a:latin typeface="华文楷体" panose="02010600040101010101" pitchFamily="2" charset="-122"/>
              <a:ea typeface="华文楷体" panose="02010600040101010101" pitchFamily="2" charset="-122"/>
            </a:endParaRPr>
          </a:p>
        </p:txBody>
      </p:sp>
      <p:sp>
        <p:nvSpPr>
          <p:cNvPr id="62475" name="TextBox 32">
            <a:extLst>
              <a:ext uri="{FF2B5EF4-FFF2-40B4-BE49-F238E27FC236}">
                <a16:creationId xmlns:a16="http://schemas.microsoft.com/office/drawing/2014/main" id="{008A1EA6-FE20-4172-82B9-3CB2CE220751}"/>
              </a:ext>
            </a:extLst>
          </p:cNvPr>
          <p:cNvSpPr txBox="1">
            <a:spLocks noChangeArrowheads="1"/>
          </p:cNvSpPr>
          <p:nvPr/>
        </p:nvSpPr>
        <p:spPr bwMode="auto">
          <a:xfrm>
            <a:off x="4691063" y="2863850"/>
            <a:ext cx="19034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latin typeface="华文楷体" panose="02010600040101010101" pitchFamily="2" charset="-122"/>
                <a:ea typeface="华文楷体" panose="02010600040101010101" pitchFamily="2" charset="-122"/>
              </a:rPr>
              <a:t>运算部件</a:t>
            </a:r>
          </a:p>
        </p:txBody>
      </p:sp>
      <p:cxnSp>
        <p:nvCxnSpPr>
          <p:cNvPr id="62476" name="直接连接符 34">
            <a:extLst>
              <a:ext uri="{FF2B5EF4-FFF2-40B4-BE49-F238E27FC236}">
                <a16:creationId xmlns:a16="http://schemas.microsoft.com/office/drawing/2014/main" id="{1ED77CF4-D923-B475-5B04-24CC20297CB1}"/>
              </a:ext>
            </a:extLst>
          </p:cNvPr>
          <p:cNvCxnSpPr>
            <a:cxnSpLocks noChangeShapeType="1"/>
            <a:endCxn id="62474" idx="1"/>
          </p:cNvCxnSpPr>
          <p:nvPr/>
        </p:nvCxnSpPr>
        <p:spPr bwMode="auto">
          <a:xfrm flipV="1">
            <a:off x="2487613" y="1863725"/>
            <a:ext cx="1633537" cy="3667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cxnSp>
        <p:nvCxnSpPr>
          <p:cNvPr id="62477" name="直接连接符 36">
            <a:extLst>
              <a:ext uri="{FF2B5EF4-FFF2-40B4-BE49-F238E27FC236}">
                <a16:creationId xmlns:a16="http://schemas.microsoft.com/office/drawing/2014/main" id="{A9D2F3D4-B9C4-B5F4-608E-EA2277AF9F00}"/>
              </a:ext>
            </a:extLst>
          </p:cNvPr>
          <p:cNvCxnSpPr>
            <a:cxnSpLocks noChangeShapeType="1"/>
            <a:endCxn id="62475" idx="1"/>
          </p:cNvCxnSpPr>
          <p:nvPr/>
        </p:nvCxnSpPr>
        <p:spPr bwMode="auto">
          <a:xfrm flipV="1">
            <a:off x="3013075" y="3154363"/>
            <a:ext cx="1677988" cy="636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sp>
        <p:nvSpPr>
          <p:cNvPr id="62478" name="TextBox 37">
            <a:extLst>
              <a:ext uri="{FF2B5EF4-FFF2-40B4-BE49-F238E27FC236}">
                <a16:creationId xmlns:a16="http://schemas.microsoft.com/office/drawing/2014/main" id="{C2882EF2-33D8-6A04-821C-BA29B5CDFCE2}"/>
              </a:ext>
            </a:extLst>
          </p:cNvPr>
          <p:cNvSpPr txBox="1">
            <a:spLocks noChangeArrowheads="1"/>
          </p:cNvSpPr>
          <p:nvPr/>
        </p:nvSpPr>
        <p:spPr bwMode="auto">
          <a:xfrm>
            <a:off x="5329238" y="4543425"/>
            <a:ext cx="262255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1200"/>
              </a:spcBef>
            </a:pPr>
            <a:r>
              <a:rPr lang="en-US" altLang="zh-CN" sz="2000">
                <a:latin typeface="Times New Roman" panose="02020603050405020304" pitchFamily="18" charset="0"/>
                <a:ea typeface="宋体" panose="02010600030101010101" pitchFamily="2" charset="-122"/>
              </a:rPr>
              <a:t>ALU</a:t>
            </a:r>
            <a:r>
              <a:rPr lang="zh-CN" altLang="en-US" sz="2000">
                <a:latin typeface="Times New Roman" panose="02020603050405020304" pitchFamily="18" charset="0"/>
                <a:ea typeface="宋体" panose="02010600030101010101" pitchFamily="2" charset="-122"/>
              </a:rPr>
              <a:t>以加法器为核心</a:t>
            </a:r>
            <a:endParaRPr lang="en-US" altLang="zh-CN" sz="2000">
              <a:latin typeface="Times New Roman" panose="02020603050405020304" pitchFamily="18" charset="0"/>
              <a:ea typeface="宋体" panose="02010600030101010101" pitchFamily="2" charset="-122"/>
            </a:endParaRPr>
          </a:p>
          <a:p>
            <a:pPr eaLnBrk="0" hangingPunct="0">
              <a:spcBef>
                <a:spcPts val="1200"/>
              </a:spcBef>
            </a:pPr>
            <a:r>
              <a:rPr lang="zh-CN" altLang="en-US" sz="2000">
                <a:latin typeface="Times New Roman" panose="02020603050405020304" pitchFamily="18" charset="0"/>
                <a:ea typeface="宋体" panose="02010600030101010101" pitchFamily="2" charset="-122"/>
              </a:rPr>
              <a:t>运算部件以</a:t>
            </a:r>
            <a:r>
              <a:rPr lang="en-US" altLang="zh-CN" sz="2000">
                <a:latin typeface="Times New Roman" panose="02020603050405020304" pitchFamily="18" charset="0"/>
                <a:ea typeface="宋体" panose="02010600030101010101" pitchFamily="2" charset="-122"/>
              </a:rPr>
              <a:t>ALU/</a:t>
            </a:r>
            <a:r>
              <a:rPr lang="zh-CN" altLang="en-US" sz="2000">
                <a:latin typeface="Times New Roman" panose="02020603050405020304" pitchFamily="18" charset="0"/>
                <a:ea typeface="宋体" panose="02010600030101010101" pitchFamily="2" charset="-122"/>
              </a:rPr>
              <a:t>加法器为核心</a:t>
            </a:r>
            <a:endParaRPr lang="en-US" altLang="zh-CN" sz="2000">
              <a:latin typeface="Times New Roman" panose="02020603050405020304" pitchFamily="18" charset="0"/>
              <a:ea typeface="宋体" panose="02010600030101010101" pitchFamily="2" charset="-122"/>
            </a:endParaRPr>
          </a:p>
        </p:txBody>
      </p:sp>
      <p:sp>
        <p:nvSpPr>
          <p:cNvPr id="62479" name="矩形 39">
            <a:extLst>
              <a:ext uri="{FF2B5EF4-FFF2-40B4-BE49-F238E27FC236}">
                <a16:creationId xmlns:a16="http://schemas.microsoft.com/office/drawing/2014/main" id="{6CB93CB8-5A0D-5001-86A0-663C9396DE35}"/>
              </a:ext>
            </a:extLst>
          </p:cNvPr>
          <p:cNvSpPr>
            <a:spLocks noChangeArrowheads="1"/>
          </p:cNvSpPr>
          <p:nvPr/>
        </p:nvSpPr>
        <p:spPr bwMode="auto">
          <a:xfrm>
            <a:off x="1093788" y="5086350"/>
            <a:ext cx="23828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000">
                <a:latin typeface="Times New Roman" panose="02020603050405020304" pitchFamily="18" charset="0"/>
                <a:ea typeface="宋体" panose="02010600030101010101" pitchFamily="2" charset="-122"/>
              </a:rPr>
              <a:t>指令执行控制逻辑</a:t>
            </a:r>
            <a:endParaRPr lang="en-US" altLang="zh-CN" sz="2000">
              <a:latin typeface="Times New Roman" panose="02020603050405020304" pitchFamily="18" charset="0"/>
              <a:ea typeface="宋体" panose="02010600030101010101" pitchFamily="2" charset="-122"/>
            </a:endParaRPr>
          </a:p>
          <a:p>
            <a:pPr algn="ctr" eaLnBrk="0" hangingPunct="0"/>
            <a:r>
              <a:rPr lang="zh-CN" altLang="en-US" sz="2000">
                <a:latin typeface="Times New Roman" panose="02020603050405020304" pitchFamily="18" charset="0"/>
                <a:ea typeface="宋体" panose="02010600030101010101" pitchFamily="2" charset="-122"/>
              </a:rPr>
              <a:t>更多寄存器等</a:t>
            </a:r>
            <a:endParaRPr lang="en-US" altLang="zh-CN" sz="2000">
              <a:latin typeface="Times New Roman" panose="02020603050405020304" pitchFamily="18" charset="0"/>
              <a:ea typeface="宋体" panose="02010600030101010101" pitchFamily="2" charset="-122"/>
            </a:endParaRPr>
          </a:p>
        </p:txBody>
      </p:sp>
      <p:sp>
        <p:nvSpPr>
          <p:cNvPr id="62480" name="TextBox 40">
            <a:extLst>
              <a:ext uri="{FF2B5EF4-FFF2-40B4-BE49-F238E27FC236}">
                <a16:creationId xmlns:a16="http://schemas.microsoft.com/office/drawing/2014/main" id="{9B614C2E-0BF7-6C58-7BDF-A909979983C1}"/>
              </a:ext>
            </a:extLst>
          </p:cNvPr>
          <p:cNvSpPr txBox="1">
            <a:spLocks noChangeArrowheads="1"/>
          </p:cNvSpPr>
          <p:nvPr/>
        </p:nvSpPr>
        <p:spPr bwMode="auto">
          <a:xfrm>
            <a:off x="4032250" y="5321300"/>
            <a:ext cx="19034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3200">
                <a:latin typeface="华文楷体" panose="02010600040101010101" pitchFamily="2" charset="-122"/>
                <a:ea typeface="华文楷体" panose="02010600040101010101" pitchFamily="2" charset="-122"/>
              </a:rPr>
              <a:t>CPU</a:t>
            </a:r>
            <a:endParaRPr lang="zh-CN" altLang="en-US" sz="3200">
              <a:latin typeface="华文楷体" panose="02010600040101010101" pitchFamily="2" charset="-122"/>
              <a:ea typeface="华文楷体" panose="02010600040101010101" pitchFamily="2" charset="-122"/>
            </a:endParaRPr>
          </a:p>
        </p:txBody>
      </p:sp>
      <p:cxnSp>
        <p:nvCxnSpPr>
          <p:cNvPr id="62481" name="直接连接符 41">
            <a:extLst>
              <a:ext uri="{FF2B5EF4-FFF2-40B4-BE49-F238E27FC236}">
                <a16:creationId xmlns:a16="http://schemas.microsoft.com/office/drawing/2014/main" id="{67C23ABA-D6CF-7128-726B-17D61DDFD6BF}"/>
              </a:ext>
            </a:extLst>
          </p:cNvPr>
          <p:cNvCxnSpPr>
            <a:cxnSpLocks noChangeShapeType="1"/>
            <a:endCxn id="62475" idx="1"/>
          </p:cNvCxnSpPr>
          <p:nvPr/>
        </p:nvCxnSpPr>
        <p:spPr bwMode="auto">
          <a:xfrm>
            <a:off x="3522663" y="5186363"/>
            <a:ext cx="569912" cy="330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sp>
        <p:nvSpPr>
          <p:cNvPr id="299011" name="Rectangle 3">
            <a:extLst>
              <a:ext uri="{FF2B5EF4-FFF2-40B4-BE49-F238E27FC236}">
                <a16:creationId xmlns:a16="http://schemas.microsoft.com/office/drawing/2014/main" id="{3186E47B-D72C-519D-C23A-DC55A43B5E71}"/>
              </a:ext>
            </a:extLst>
          </p:cNvPr>
          <p:cNvSpPr>
            <a:spLocks noChangeArrowheads="1"/>
          </p:cNvSpPr>
          <p:nvPr/>
        </p:nvSpPr>
        <p:spPr bwMode="auto">
          <a:xfrm>
            <a:off x="4625975" y="735013"/>
            <a:ext cx="4518025"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203200" indent="-203200">
              <a:defRPr sz="1600" b="1">
                <a:solidFill>
                  <a:schemeClr val="tx1"/>
                </a:solidFill>
                <a:latin typeface="Arial" panose="020B0604020202020204" pitchFamily="34" charset="0"/>
              </a:defRPr>
            </a:lvl1pPr>
            <a:lvl2pPr marL="685800" indent="-190500">
              <a:defRPr sz="1600" b="1">
                <a:solidFill>
                  <a:schemeClr val="tx1"/>
                </a:solidFill>
                <a:latin typeface="Arial" panose="020B0604020202020204" pitchFamily="34" charset="0"/>
              </a:defRPr>
            </a:lvl2pPr>
            <a:lvl3pPr marL="1257300" indent="-342900">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spcBef>
                <a:spcPct val="10000"/>
              </a:spcBef>
              <a:buFontTx/>
              <a:buChar char="°"/>
            </a:pPr>
            <a:r>
              <a:rPr lang="zh-CN" altLang="en-US" sz="2000">
                <a:ea typeface="黑体" panose="02010609060101010101" pitchFamily="49" charset="-122"/>
              </a:rPr>
              <a:t>计算机性能</a:t>
            </a:r>
            <a:r>
              <a:rPr lang="en-US" altLang="zh-CN" sz="2000">
                <a:ea typeface="黑体" panose="02010609060101010101" pitchFamily="49" charset="-122"/>
              </a:rPr>
              <a:t>(</a:t>
            </a:r>
            <a:r>
              <a:rPr lang="zh-CN" altLang="en-US" sz="2000">
                <a:ea typeface="黑体" panose="02010609060101010101" pitchFamily="49" charset="-122"/>
              </a:rPr>
              <a:t>程序执行快慢</a:t>
            </a:r>
            <a:r>
              <a:rPr lang="en-US" altLang="zh-CN" sz="2000">
                <a:ea typeface="黑体" panose="02010609060101010101" pitchFamily="49" charset="-122"/>
              </a:rPr>
              <a:t>)</a:t>
            </a:r>
            <a:r>
              <a:rPr lang="zh-CN" altLang="en-US" sz="2000">
                <a:ea typeface="黑体" panose="02010609060101010101" pitchFamily="49" charset="-122"/>
              </a:rPr>
              <a:t>由三个关键因素决定（回顾）</a:t>
            </a:r>
          </a:p>
          <a:p>
            <a:pPr lvl="1" eaLnBrk="0" hangingPunct="0">
              <a:spcBef>
                <a:spcPct val="10000"/>
              </a:spcBef>
              <a:buFontTx/>
              <a:buChar char="•"/>
            </a:pPr>
            <a:r>
              <a:rPr lang="zh-CN" altLang="en-US" sz="2000">
                <a:solidFill>
                  <a:schemeClr val="accent2"/>
                </a:solidFill>
                <a:ea typeface="黑体" panose="02010609060101010101" pitchFamily="49" charset="-122"/>
              </a:rPr>
              <a:t>指令数目、</a:t>
            </a:r>
            <a:r>
              <a:rPr lang="en-US" altLang="zh-CN" sz="2000">
                <a:solidFill>
                  <a:schemeClr val="accent2"/>
                </a:solidFill>
                <a:ea typeface="黑体" panose="02010609060101010101" pitchFamily="49" charset="-122"/>
              </a:rPr>
              <a:t>CPI</a:t>
            </a:r>
            <a:r>
              <a:rPr lang="zh-CN" altLang="en-US" sz="2000">
                <a:solidFill>
                  <a:schemeClr val="accent2"/>
                </a:solidFill>
                <a:ea typeface="黑体" panose="02010609060101010101" pitchFamily="49" charset="-122"/>
              </a:rPr>
              <a:t>、时钟周期</a:t>
            </a:r>
            <a:endParaRPr lang="en-US" altLang="zh-CN" sz="2000">
              <a:solidFill>
                <a:schemeClr val="accent2"/>
              </a:solidFill>
              <a:ea typeface="黑体" panose="02010609060101010101" pitchFamily="49" charset="-122"/>
            </a:endParaRPr>
          </a:p>
          <a:p>
            <a:pPr lvl="2" eaLnBrk="0" hangingPunct="0">
              <a:spcBef>
                <a:spcPct val="10000"/>
              </a:spcBef>
              <a:buFontTx/>
              <a:buChar char="-"/>
            </a:pPr>
            <a:r>
              <a:rPr lang="zh-CN" altLang="en-US" sz="1800" b="0">
                <a:solidFill>
                  <a:srgbClr val="006600"/>
                </a:solidFill>
                <a:ea typeface="黑体" panose="02010609060101010101" pitchFamily="49" charset="-122"/>
              </a:rPr>
              <a:t>指令数目由编译器和</a:t>
            </a:r>
            <a:r>
              <a:rPr lang="en-US" altLang="zh-CN" sz="1800" b="0">
                <a:solidFill>
                  <a:srgbClr val="006600"/>
                </a:solidFill>
                <a:ea typeface="黑体" panose="02010609060101010101" pitchFamily="49" charset="-122"/>
              </a:rPr>
              <a:t>ISA</a:t>
            </a:r>
            <a:r>
              <a:rPr lang="zh-CN" altLang="en-US" sz="1800" b="0">
                <a:solidFill>
                  <a:srgbClr val="006600"/>
                </a:solidFill>
                <a:ea typeface="黑体" panose="02010609060101010101" pitchFamily="49" charset="-122"/>
              </a:rPr>
              <a:t>决定 </a:t>
            </a:r>
            <a:endParaRPr lang="en-US" altLang="zh-CN" sz="1800" b="0">
              <a:solidFill>
                <a:srgbClr val="006600"/>
              </a:solidFill>
              <a:ea typeface="黑体" panose="02010609060101010101" pitchFamily="49" charset="-122"/>
            </a:endParaRPr>
          </a:p>
          <a:p>
            <a:pPr lvl="2" eaLnBrk="0" hangingPunct="0">
              <a:spcBef>
                <a:spcPct val="10000"/>
              </a:spcBef>
              <a:buFontTx/>
              <a:buChar char="-"/>
            </a:pPr>
            <a:r>
              <a:rPr lang="zh-CN" altLang="en-US" sz="1800" b="0">
                <a:solidFill>
                  <a:srgbClr val="006600"/>
                </a:solidFill>
                <a:ea typeface="黑体" panose="02010609060101010101" pitchFamily="49" charset="-122"/>
              </a:rPr>
              <a:t>时钟周期和</a:t>
            </a:r>
            <a:r>
              <a:rPr lang="en-US" altLang="zh-CN" sz="1800" b="0">
                <a:solidFill>
                  <a:srgbClr val="006600"/>
                </a:solidFill>
                <a:ea typeface="黑体" panose="02010609060101010101" pitchFamily="49" charset="-122"/>
              </a:rPr>
              <a:t>CPI</a:t>
            </a:r>
            <a:r>
              <a:rPr lang="zh-CN" altLang="en-US" sz="1800" b="0">
                <a:solidFill>
                  <a:srgbClr val="006600"/>
                </a:solidFill>
                <a:ea typeface="黑体" panose="02010609060101010101" pitchFamily="49" charset="-122"/>
              </a:rPr>
              <a:t>由</a:t>
            </a:r>
            <a:r>
              <a:rPr lang="en-US" altLang="zh-CN" sz="1800" b="0">
                <a:solidFill>
                  <a:srgbClr val="006600"/>
                </a:solidFill>
                <a:ea typeface="黑体" panose="02010609060101010101" pitchFamily="49" charset="-122"/>
              </a:rPr>
              <a:t>CPU</a:t>
            </a:r>
            <a:r>
              <a:rPr lang="zh-CN" altLang="en-US" sz="1800" b="0">
                <a:solidFill>
                  <a:srgbClr val="006600"/>
                </a:solidFill>
                <a:ea typeface="黑体" panose="02010609060101010101" pitchFamily="49" charset="-122"/>
              </a:rPr>
              <a:t>的实现来决定</a:t>
            </a:r>
          </a:p>
          <a:p>
            <a:pPr lvl="2" eaLnBrk="0" hangingPunct="0">
              <a:spcBef>
                <a:spcPct val="10000"/>
              </a:spcBef>
              <a:buFontTx/>
              <a:buChar char="-"/>
            </a:pPr>
            <a:endParaRPr lang="zh-CN" altLang="en-US" sz="2000">
              <a:solidFill>
                <a:srgbClr val="006600"/>
              </a:solidFill>
              <a:ea typeface="黑体" panose="02010609060101010101" pitchFamily="49" charset="-122"/>
            </a:endParaRPr>
          </a:p>
        </p:txBody>
      </p:sp>
      <p:sp>
        <p:nvSpPr>
          <p:cNvPr id="299012" name="Text Box 4">
            <a:extLst>
              <a:ext uri="{FF2B5EF4-FFF2-40B4-BE49-F238E27FC236}">
                <a16:creationId xmlns:a16="http://schemas.microsoft.com/office/drawing/2014/main" id="{320575BF-74B5-1C00-6DB2-C76021AF2E52}"/>
              </a:ext>
            </a:extLst>
          </p:cNvPr>
          <p:cNvSpPr txBox="1">
            <a:spLocks noChangeArrowheads="1"/>
          </p:cNvSpPr>
          <p:nvPr/>
        </p:nvSpPr>
        <p:spPr bwMode="auto">
          <a:xfrm>
            <a:off x="6775450" y="2763838"/>
            <a:ext cx="20589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ea typeface="黑体" panose="02010609060101010101" pitchFamily="49" charset="-122"/>
              </a:rPr>
              <a:t>因此，</a:t>
            </a:r>
            <a:r>
              <a:rPr lang="en-US" altLang="zh-CN" sz="2000">
                <a:ea typeface="黑体" panose="02010609060101010101" pitchFamily="49" charset="-122"/>
              </a:rPr>
              <a:t>CPU</a:t>
            </a:r>
            <a:r>
              <a:rPr lang="zh-CN" altLang="en-US" sz="2000">
                <a:ea typeface="黑体" panose="02010609060101010101" pitchFamily="49" charset="-122"/>
              </a:rPr>
              <a:t>的设计与实现非常重要！它直接影响计算机的性能。</a:t>
            </a:r>
            <a:endParaRPr lang="en-US" altLang="zh-CN" sz="200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9011">
                                            <p:txEl>
                                              <p:pRg st="0" end="0"/>
                                            </p:txEl>
                                          </p:spTgt>
                                        </p:tgtEl>
                                        <p:attrNameLst>
                                          <p:attrName>style.visibility</p:attrName>
                                        </p:attrNameLst>
                                      </p:cBhvr>
                                      <p:to>
                                        <p:strVal val="visible"/>
                                      </p:to>
                                    </p:set>
                                    <p:animEffect transition="in" filter="blinds(horizontal)">
                                      <p:cBhvr>
                                        <p:cTn id="7" dur="500"/>
                                        <p:tgtEl>
                                          <p:spTgt spid="299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9011">
                                            <p:txEl>
                                              <p:pRg st="1" end="1"/>
                                            </p:txEl>
                                          </p:spTgt>
                                        </p:tgtEl>
                                        <p:attrNameLst>
                                          <p:attrName>style.visibility</p:attrName>
                                        </p:attrNameLst>
                                      </p:cBhvr>
                                      <p:to>
                                        <p:strVal val="visible"/>
                                      </p:to>
                                    </p:set>
                                    <p:animEffect transition="in" filter="blinds(horizontal)">
                                      <p:cBhvr>
                                        <p:cTn id="12" dur="500"/>
                                        <p:tgtEl>
                                          <p:spTgt spid="299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9011">
                                            <p:txEl>
                                              <p:pRg st="2" end="2"/>
                                            </p:txEl>
                                          </p:spTgt>
                                        </p:tgtEl>
                                        <p:attrNameLst>
                                          <p:attrName>style.visibility</p:attrName>
                                        </p:attrNameLst>
                                      </p:cBhvr>
                                      <p:to>
                                        <p:strVal val="visible"/>
                                      </p:to>
                                    </p:set>
                                    <p:animEffect transition="in" filter="blinds(horizontal)">
                                      <p:cBhvr>
                                        <p:cTn id="17" dur="500"/>
                                        <p:tgtEl>
                                          <p:spTgt spid="2990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9011">
                                            <p:txEl>
                                              <p:pRg st="3" end="3"/>
                                            </p:txEl>
                                          </p:spTgt>
                                        </p:tgtEl>
                                        <p:attrNameLst>
                                          <p:attrName>style.visibility</p:attrName>
                                        </p:attrNameLst>
                                      </p:cBhvr>
                                      <p:to>
                                        <p:strVal val="visible"/>
                                      </p:to>
                                    </p:set>
                                    <p:animEffect transition="in" filter="blinds(horizontal)">
                                      <p:cBhvr>
                                        <p:cTn id="22" dur="500"/>
                                        <p:tgtEl>
                                          <p:spTgt spid="2990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99012">
                                            <p:txEl>
                                              <p:pRg st="0" end="0"/>
                                            </p:txEl>
                                          </p:spTgt>
                                        </p:tgtEl>
                                        <p:attrNameLst>
                                          <p:attrName>style.visibility</p:attrName>
                                        </p:attrNameLst>
                                      </p:cBhvr>
                                      <p:to>
                                        <p:strVal val="visible"/>
                                      </p:to>
                                    </p:set>
                                    <p:animEffect transition="in" filter="blinds(horizontal)">
                                      <p:cBhvr>
                                        <p:cTn id="27" dur="500"/>
                                        <p:tgtEl>
                                          <p:spTgt spid="2990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9CA2579B-E39E-5019-68A5-46A9624B418F}"/>
              </a:ext>
            </a:extLst>
          </p:cNvPr>
          <p:cNvSpPr>
            <a:spLocks noGrp="1" noChangeArrowheads="1"/>
          </p:cNvSpPr>
          <p:nvPr>
            <p:ph type="title"/>
          </p:nvPr>
        </p:nvSpPr>
        <p:spPr>
          <a:xfrm>
            <a:off x="365125" y="176213"/>
            <a:ext cx="7499350" cy="422275"/>
          </a:xfrm>
        </p:spPr>
        <p:txBody>
          <a:bodyPr/>
          <a:lstStyle/>
          <a:p>
            <a:r>
              <a:rPr lang="zh-CN" altLang="en-US">
                <a:ea typeface="宋体" panose="02010600030101010101" pitchFamily="2" charset="-122"/>
              </a:rPr>
              <a:t>早期累加器型指令系统</a:t>
            </a:r>
            <a:r>
              <a:rPr lang="en-US" altLang="zh-CN">
                <a:ea typeface="宋体" panose="02010600030101010101" pitchFamily="2" charset="-122"/>
              </a:rPr>
              <a:t>(IAS</a:t>
            </a:r>
            <a:r>
              <a:rPr lang="zh-CN" altLang="en-US">
                <a:ea typeface="宋体" panose="02010600030101010101" pitchFamily="2" charset="-122"/>
              </a:rPr>
              <a:t>机</a:t>
            </a:r>
            <a:r>
              <a:rPr lang="en-US" altLang="zh-CN">
                <a:ea typeface="宋体" panose="02010600030101010101" pitchFamily="2" charset="-122"/>
              </a:rPr>
              <a:t>)</a:t>
            </a:r>
            <a:r>
              <a:rPr lang="zh-CN" altLang="en-US">
                <a:ea typeface="宋体" panose="02010600030101010101" pitchFamily="2" charset="-122"/>
              </a:rPr>
              <a:t>数据通路</a:t>
            </a:r>
          </a:p>
        </p:txBody>
      </p:sp>
      <p:sp>
        <p:nvSpPr>
          <p:cNvPr id="399363" name="Rectangle 3">
            <a:extLst>
              <a:ext uri="{FF2B5EF4-FFF2-40B4-BE49-F238E27FC236}">
                <a16:creationId xmlns:a16="http://schemas.microsoft.com/office/drawing/2014/main" id="{CFA93949-B934-8469-042D-24C08DB870AD}"/>
              </a:ext>
            </a:extLst>
          </p:cNvPr>
          <p:cNvSpPr>
            <a:spLocks noGrp="1" noChangeArrowheads="1"/>
          </p:cNvSpPr>
          <p:nvPr>
            <p:ph idx="1"/>
          </p:nvPr>
        </p:nvSpPr>
        <p:spPr>
          <a:xfrm>
            <a:off x="222250" y="895350"/>
            <a:ext cx="3286125" cy="5468938"/>
          </a:xfrm>
        </p:spPr>
        <p:txBody>
          <a:bodyPr/>
          <a:lstStyle/>
          <a:p>
            <a:pPr>
              <a:spcBef>
                <a:spcPct val="20000"/>
              </a:spcBef>
            </a:pPr>
            <a:r>
              <a:rPr lang="zh-CN" altLang="en-US" sz="2000">
                <a:solidFill>
                  <a:schemeClr val="accent1"/>
                </a:solidFill>
                <a:latin typeface="微软雅黑" panose="020B0503020204020204" pitchFamily="34" charset="-122"/>
                <a:ea typeface="微软雅黑" panose="020B0503020204020204" pitchFamily="34" charset="-122"/>
              </a:rPr>
              <a:t>最简单的数据通路结构</a:t>
            </a:r>
            <a:r>
              <a:rPr lang="zh-CN" altLang="en-US" sz="2000">
                <a:latin typeface="微软雅黑" panose="020B0503020204020204" pitchFamily="34" charset="-122"/>
                <a:ea typeface="微软雅黑" panose="020B0503020204020204" pitchFamily="34" charset="-122"/>
              </a:rPr>
              <a:t> </a:t>
            </a:r>
          </a:p>
          <a:p>
            <a:pPr>
              <a:spcBef>
                <a:spcPct val="20000"/>
              </a:spcBef>
            </a:pPr>
            <a:r>
              <a:rPr lang="zh-CN" altLang="en-US" sz="2000">
                <a:latin typeface="微软雅黑" panose="020B0503020204020204" pitchFamily="34" charset="-122"/>
                <a:ea typeface="微软雅黑" panose="020B0503020204020204" pitchFamily="34" charset="-122"/>
              </a:rPr>
              <a:t>取指令数据路径为：</a:t>
            </a:r>
          </a:p>
          <a:p>
            <a:pPr>
              <a:spcBef>
                <a:spcPct val="20000"/>
              </a:spcBef>
              <a:buFontTx/>
              <a:buNone/>
            </a:pPr>
            <a:r>
              <a:rPr lang="en-US" altLang="zh-CN" sz="2000">
                <a:latin typeface="微软雅黑" panose="020B0503020204020204" pitchFamily="34" charset="-122"/>
                <a:ea typeface="微软雅黑" panose="020B0503020204020204" pitchFamily="34" charset="-122"/>
              </a:rPr>
              <a:t>   </a:t>
            </a:r>
            <a:r>
              <a:rPr lang="en-US" altLang="zh-CN" sz="2000">
                <a:solidFill>
                  <a:schemeClr val="accent2"/>
                </a:solidFill>
                <a:latin typeface="微软雅黑" panose="020B0503020204020204" pitchFamily="34" charset="-122"/>
                <a:ea typeface="微软雅黑" panose="020B0503020204020204" pitchFamily="34" charset="-122"/>
              </a:rPr>
              <a:t>PC→MAR,</a:t>
            </a:r>
          </a:p>
          <a:p>
            <a:pPr>
              <a:spcBef>
                <a:spcPct val="20000"/>
              </a:spcBef>
              <a:buFontTx/>
              <a:buNone/>
            </a:pPr>
            <a:r>
              <a:rPr lang="en-US" altLang="zh-CN" sz="2000">
                <a:solidFill>
                  <a:schemeClr val="accent2"/>
                </a:solidFill>
                <a:latin typeface="微软雅黑" panose="020B0503020204020204" pitchFamily="34" charset="-122"/>
                <a:ea typeface="微软雅黑" panose="020B0503020204020204" pitchFamily="34" charset="-122"/>
              </a:rPr>
              <a:t>   Read M,</a:t>
            </a:r>
          </a:p>
          <a:p>
            <a:pPr>
              <a:spcBef>
                <a:spcPct val="20000"/>
              </a:spcBef>
              <a:buFontTx/>
              <a:buNone/>
            </a:pPr>
            <a:r>
              <a:rPr lang="en-US" altLang="zh-CN" sz="2000">
                <a:solidFill>
                  <a:schemeClr val="accent2"/>
                </a:solidFill>
                <a:latin typeface="微软雅黑" panose="020B0503020204020204" pitchFamily="34" charset="-122"/>
                <a:ea typeface="微软雅黑" panose="020B0503020204020204" pitchFamily="34" charset="-122"/>
              </a:rPr>
              <a:t>   M→MBR→IBR→IR</a:t>
            </a:r>
            <a:endParaRPr lang="zh-CN" altLang="en-US" sz="2000">
              <a:solidFill>
                <a:schemeClr val="accent2"/>
              </a:solidFill>
              <a:latin typeface="微软雅黑" panose="020B0503020204020204" pitchFamily="34" charset="-122"/>
              <a:ea typeface="微软雅黑" panose="020B0503020204020204" pitchFamily="34" charset="-122"/>
            </a:endParaRPr>
          </a:p>
          <a:p>
            <a:pPr>
              <a:spcBef>
                <a:spcPct val="20000"/>
              </a:spcBef>
            </a:pPr>
            <a:r>
              <a:rPr lang="zh-CN" altLang="en-US" sz="2000">
                <a:latin typeface="微软雅黑" panose="020B0503020204020204" pitchFamily="34" charset="-122"/>
                <a:ea typeface="微软雅黑" panose="020B0503020204020204" pitchFamily="34" charset="-122"/>
              </a:rPr>
              <a:t>取操作数、运算、送结果的数据路径为：</a:t>
            </a:r>
          </a:p>
          <a:p>
            <a:pPr>
              <a:spcBef>
                <a:spcPct val="20000"/>
              </a:spcBef>
              <a:buFontTx/>
              <a:buNone/>
            </a:pPr>
            <a:r>
              <a:rPr lang="zh-CN" altLang="en-US" sz="2000">
                <a:latin typeface="微软雅黑" panose="020B0503020204020204" pitchFamily="34" charset="-122"/>
                <a:ea typeface="微软雅黑" panose="020B0503020204020204" pitchFamily="34" charset="-122"/>
              </a:rPr>
              <a:t>   </a:t>
            </a:r>
            <a:r>
              <a:rPr lang="zh-CN" altLang="en-US" sz="2000">
                <a:solidFill>
                  <a:schemeClr val="accent2"/>
                </a:solidFill>
                <a:latin typeface="微软雅黑" panose="020B0503020204020204" pitchFamily="34" charset="-122"/>
                <a:ea typeface="微软雅黑" panose="020B0503020204020204" pitchFamily="34" charset="-122"/>
              </a:rPr>
              <a:t>操作数地址→</a:t>
            </a:r>
            <a:r>
              <a:rPr lang="en-US" altLang="zh-CN" sz="2000">
                <a:solidFill>
                  <a:schemeClr val="accent2"/>
                </a:solidFill>
                <a:latin typeface="微软雅黑" panose="020B0503020204020204" pitchFamily="34" charset="-122"/>
                <a:ea typeface="微软雅黑" panose="020B0503020204020204" pitchFamily="34" charset="-122"/>
              </a:rPr>
              <a:t>MAR, </a:t>
            </a:r>
          </a:p>
          <a:p>
            <a:pPr>
              <a:spcBef>
                <a:spcPct val="20000"/>
              </a:spcBef>
              <a:buFontTx/>
              <a:buNone/>
            </a:pPr>
            <a:r>
              <a:rPr lang="en-US" altLang="zh-CN" sz="2000">
                <a:solidFill>
                  <a:schemeClr val="accent2"/>
                </a:solidFill>
                <a:latin typeface="微软雅黑" panose="020B0503020204020204" pitchFamily="34" charset="-122"/>
                <a:ea typeface="微软雅黑" panose="020B0503020204020204" pitchFamily="34" charset="-122"/>
              </a:rPr>
              <a:t>   Read M, </a:t>
            </a:r>
          </a:p>
          <a:p>
            <a:pPr>
              <a:spcBef>
                <a:spcPct val="20000"/>
              </a:spcBef>
              <a:buFontTx/>
              <a:buNone/>
            </a:pPr>
            <a:r>
              <a:rPr lang="en-US" altLang="zh-CN" sz="2000">
                <a:solidFill>
                  <a:schemeClr val="accent2"/>
                </a:solidFill>
                <a:latin typeface="微软雅黑" panose="020B0503020204020204" pitchFamily="34" charset="-122"/>
                <a:ea typeface="微软雅黑" panose="020B0503020204020204" pitchFamily="34" charset="-122"/>
              </a:rPr>
              <a:t>   M→MBR→ALU</a:t>
            </a:r>
            <a:r>
              <a:rPr lang="zh-CN" altLang="en-US" sz="2000">
                <a:solidFill>
                  <a:schemeClr val="accent2"/>
                </a:solidFill>
                <a:latin typeface="微软雅黑" panose="020B0503020204020204" pitchFamily="34" charset="-122"/>
                <a:ea typeface="微软雅黑" panose="020B0503020204020204" pitchFamily="34" charset="-122"/>
              </a:rPr>
              <a:t>输入端</a:t>
            </a:r>
            <a:r>
              <a:rPr lang="en-US" altLang="zh-CN" sz="2000">
                <a:solidFill>
                  <a:schemeClr val="accent2"/>
                </a:solidFill>
                <a:latin typeface="微软雅黑" panose="020B0503020204020204" pitchFamily="34" charset="-122"/>
                <a:ea typeface="微软雅黑" panose="020B0503020204020204" pitchFamily="34" charset="-122"/>
              </a:rPr>
              <a:t>,</a:t>
            </a:r>
          </a:p>
          <a:p>
            <a:pPr>
              <a:spcBef>
                <a:spcPct val="20000"/>
              </a:spcBef>
              <a:buFontTx/>
              <a:buNone/>
            </a:pPr>
            <a:r>
              <a:rPr lang="en-US" altLang="zh-CN" sz="2000">
                <a:solidFill>
                  <a:schemeClr val="accent2"/>
                </a:solidFill>
                <a:latin typeface="微软雅黑" panose="020B0503020204020204" pitchFamily="34" charset="-122"/>
                <a:ea typeface="微软雅黑" panose="020B0503020204020204" pitchFamily="34" charset="-122"/>
              </a:rPr>
              <a:t>   AC→ALU</a:t>
            </a:r>
            <a:r>
              <a:rPr lang="zh-CN" altLang="en-US" sz="2000">
                <a:solidFill>
                  <a:schemeClr val="accent2"/>
                </a:solidFill>
                <a:latin typeface="微软雅黑" panose="020B0503020204020204" pitchFamily="34" charset="-122"/>
                <a:ea typeface="微软雅黑" panose="020B0503020204020204" pitchFamily="34" charset="-122"/>
              </a:rPr>
              <a:t>输入端</a:t>
            </a:r>
            <a:r>
              <a:rPr lang="en-US" altLang="zh-CN" sz="2000">
                <a:solidFill>
                  <a:schemeClr val="accent2"/>
                </a:solidFill>
                <a:latin typeface="微软雅黑" panose="020B0503020204020204" pitchFamily="34" charset="-122"/>
                <a:ea typeface="微软雅黑" panose="020B0503020204020204" pitchFamily="34" charset="-122"/>
              </a:rPr>
              <a:t>, </a:t>
            </a:r>
          </a:p>
          <a:p>
            <a:pPr>
              <a:spcBef>
                <a:spcPct val="20000"/>
              </a:spcBef>
              <a:buFontTx/>
              <a:buNone/>
            </a:pPr>
            <a:r>
              <a:rPr lang="en-US" altLang="zh-CN" sz="2000">
                <a:solidFill>
                  <a:schemeClr val="accent2"/>
                </a:solidFill>
                <a:latin typeface="微软雅黑" panose="020B0503020204020204" pitchFamily="34" charset="-122"/>
                <a:ea typeface="微软雅黑" panose="020B0503020204020204" pitchFamily="34" charset="-122"/>
              </a:rPr>
              <a:t>   ALU</a:t>
            </a:r>
            <a:r>
              <a:rPr lang="zh-CN" altLang="en-US" sz="2000">
                <a:solidFill>
                  <a:schemeClr val="accent2"/>
                </a:solidFill>
                <a:latin typeface="微软雅黑" panose="020B0503020204020204" pitchFamily="34" charset="-122"/>
                <a:ea typeface="微软雅黑" panose="020B0503020204020204" pitchFamily="34" charset="-122"/>
              </a:rPr>
              <a:t>操作</a:t>
            </a:r>
            <a:r>
              <a:rPr lang="en-US" altLang="zh-CN" sz="2000">
                <a:solidFill>
                  <a:schemeClr val="accent2"/>
                </a:solidFill>
                <a:latin typeface="微软雅黑" panose="020B0503020204020204" pitchFamily="34" charset="-122"/>
                <a:ea typeface="微软雅黑" panose="020B0503020204020204" pitchFamily="34" charset="-122"/>
              </a:rPr>
              <a:t>, </a:t>
            </a:r>
          </a:p>
          <a:p>
            <a:pPr>
              <a:spcBef>
                <a:spcPct val="20000"/>
              </a:spcBef>
              <a:buFontTx/>
              <a:buNone/>
            </a:pPr>
            <a:r>
              <a:rPr lang="en-US" altLang="zh-CN" sz="2000">
                <a:solidFill>
                  <a:schemeClr val="accent2"/>
                </a:solidFill>
                <a:latin typeface="微软雅黑" panose="020B0503020204020204" pitchFamily="34" charset="-122"/>
                <a:ea typeface="微软雅黑" panose="020B0503020204020204" pitchFamily="34" charset="-122"/>
              </a:rPr>
              <a:t>   ALU</a:t>
            </a:r>
            <a:r>
              <a:rPr lang="zh-CN" altLang="en-US" sz="2000">
                <a:solidFill>
                  <a:schemeClr val="accent2"/>
                </a:solidFill>
                <a:latin typeface="微软雅黑" panose="020B0503020204020204" pitchFamily="34" charset="-122"/>
                <a:ea typeface="微软雅黑" panose="020B0503020204020204" pitchFamily="34" charset="-122"/>
              </a:rPr>
              <a:t>结果→</a:t>
            </a:r>
            <a:r>
              <a:rPr lang="en-US" altLang="zh-CN" sz="2000">
                <a:solidFill>
                  <a:schemeClr val="accent2"/>
                </a:solidFill>
                <a:latin typeface="微软雅黑" panose="020B0503020204020204" pitchFamily="34" charset="-122"/>
                <a:ea typeface="微软雅黑" panose="020B0503020204020204" pitchFamily="34" charset="-122"/>
              </a:rPr>
              <a:t>AC</a:t>
            </a:r>
            <a:r>
              <a:rPr lang="zh-CN" altLang="en-US" sz="2000">
                <a:solidFill>
                  <a:schemeClr val="accent2"/>
                </a:solidFill>
                <a:latin typeface="微软雅黑" panose="020B0503020204020204" pitchFamily="34" charset="-122"/>
                <a:ea typeface="微软雅黑" panose="020B0503020204020204" pitchFamily="34" charset="-122"/>
              </a:rPr>
              <a:t>，</a:t>
            </a:r>
          </a:p>
          <a:p>
            <a:pPr>
              <a:spcBef>
                <a:spcPct val="20000"/>
              </a:spcBef>
              <a:buFontTx/>
              <a:buNone/>
            </a:pPr>
            <a:r>
              <a:rPr lang="en-US" altLang="zh-CN" sz="2000">
                <a:solidFill>
                  <a:schemeClr val="accent2"/>
                </a:solidFill>
                <a:latin typeface="微软雅黑" panose="020B0503020204020204" pitchFamily="34" charset="-122"/>
                <a:ea typeface="微软雅黑" panose="020B0503020204020204" pitchFamily="34" charset="-122"/>
              </a:rPr>
              <a:t>   ALU</a:t>
            </a:r>
            <a:r>
              <a:rPr lang="zh-CN" altLang="en-US" sz="2000">
                <a:solidFill>
                  <a:schemeClr val="accent2"/>
                </a:solidFill>
                <a:latin typeface="微软雅黑" panose="020B0503020204020204" pitchFamily="34" charset="-122"/>
                <a:ea typeface="微软雅黑" panose="020B0503020204020204" pitchFamily="34" charset="-122"/>
              </a:rPr>
              <a:t>结果</a:t>
            </a:r>
            <a:r>
              <a:rPr lang="en-US" altLang="zh-CN" sz="2000">
                <a:solidFill>
                  <a:schemeClr val="accent2"/>
                </a:solidFill>
                <a:latin typeface="微软雅黑" panose="020B0503020204020204" pitchFamily="34" charset="-122"/>
                <a:ea typeface="微软雅黑" panose="020B0503020204020204" pitchFamily="34" charset="-122"/>
              </a:rPr>
              <a:t> </a:t>
            </a:r>
            <a:r>
              <a:rPr lang="zh-CN" altLang="en-US" sz="2000">
                <a:solidFill>
                  <a:schemeClr val="accent2"/>
                </a:solidFill>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 MBR,</a:t>
            </a:r>
          </a:p>
          <a:p>
            <a:pPr>
              <a:spcBef>
                <a:spcPct val="20000"/>
              </a:spcBef>
              <a:buFontTx/>
              <a:buNone/>
            </a:pPr>
            <a:r>
              <a:rPr lang="en-US" altLang="zh-CN" sz="2000">
                <a:solidFill>
                  <a:schemeClr val="accent2"/>
                </a:solidFill>
                <a:latin typeface="微软雅黑" panose="020B0503020204020204" pitchFamily="34" charset="-122"/>
                <a:ea typeface="微软雅黑" panose="020B0503020204020204" pitchFamily="34" charset="-122"/>
              </a:rPr>
              <a:t>   Write M</a:t>
            </a:r>
            <a:endParaRPr lang="zh-CN" altLang="en-US" sz="2000">
              <a:solidFill>
                <a:schemeClr val="accent2"/>
              </a:solidFill>
              <a:latin typeface="微软雅黑" panose="020B0503020204020204" pitchFamily="34" charset="-122"/>
              <a:ea typeface="微软雅黑" panose="020B0503020204020204" pitchFamily="34" charset="-122"/>
            </a:endParaRPr>
          </a:p>
        </p:txBody>
      </p:sp>
      <p:pic>
        <p:nvPicPr>
          <p:cNvPr id="63491" name="Picture 4">
            <a:extLst>
              <a:ext uri="{FF2B5EF4-FFF2-40B4-BE49-F238E27FC236}">
                <a16:creationId xmlns:a16="http://schemas.microsoft.com/office/drawing/2014/main" id="{F774CBF8-4C47-4C48-3B6A-7EA63BE8A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7413" y="850900"/>
            <a:ext cx="5716587" cy="560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ext Box 6">
            <a:extLst>
              <a:ext uri="{FF2B5EF4-FFF2-40B4-BE49-F238E27FC236}">
                <a16:creationId xmlns:a16="http://schemas.microsoft.com/office/drawing/2014/main" id="{9793FE3F-1778-D2EF-2512-8E19E316FC77}"/>
              </a:ext>
            </a:extLst>
          </p:cNvPr>
          <p:cNvSpPr txBox="1">
            <a:spLocks noChangeArrowheads="1"/>
          </p:cNvSpPr>
          <p:nvPr/>
        </p:nvSpPr>
        <p:spPr bwMode="auto">
          <a:xfrm>
            <a:off x="5508625" y="6402388"/>
            <a:ext cx="3395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800">
                <a:solidFill>
                  <a:srgbClr val="FF0000"/>
                </a:solidFill>
                <a:latin typeface="微软雅黑" panose="020B0503020204020204" pitchFamily="34" charset="-122"/>
                <a:ea typeface="微软雅黑" panose="020B0503020204020204" pitchFamily="34" charset="-122"/>
              </a:rPr>
              <a:t>IAS</a:t>
            </a:r>
            <a:r>
              <a:rPr lang="zh-CN" altLang="en-US" sz="1800">
                <a:solidFill>
                  <a:srgbClr val="FF0000"/>
                </a:solidFill>
                <a:latin typeface="微软雅黑" panose="020B0503020204020204" pitchFamily="34" charset="-122"/>
                <a:ea typeface="微软雅黑" panose="020B0503020204020204" pitchFamily="34" charset="-122"/>
              </a:rPr>
              <a:t>计算机</a:t>
            </a:r>
            <a:r>
              <a:rPr lang="zh-CN" altLang="en-US" sz="1800">
                <a:solidFill>
                  <a:srgbClr val="A50021"/>
                </a:solidFill>
                <a:latin typeface="微软雅黑" panose="020B0503020204020204" pitchFamily="34" charset="-122"/>
                <a:ea typeface="微软雅黑" panose="020B0503020204020204" pitchFamily="34" charset="-122"/>
              </a:rPr>
              <a:t>是现代计算机的原型</a:t>
            </a:r>
          </a:p>
        </p:txBody>
      </p:sp>
      <p:sp>
        <p:nvSpPr>
          <p:cNvPr id="399368" name="Text Box 8">
            <a:extLst>
              <a:ext uri="{FF2B5EF4-FFF2-40B4-BE49-F238E27FC236}">
                <a16:creationId xmlns:a16="http://schemas.microsoft.com/office/drawing/2014/main" id="{7257942A-C499-898C-CAD2-F3ECEA0AD0A1}"/>
              </a:ext>
            </a:extLst>
          </p:cNvPr>
          <p:cNvSpPr txBox="1">
            <a:spLocks noChangeArrowheads="1"/>
          </p:cNvSpPr>
          <p:nvPr/>
        </p:nvSpPr>
        <p:spPr bwMode="auto">
          <a:xfrm>
            <a:off x="6646863" y="76200"/>
            <a:ext cx="2293937" cy="1323975"/>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r>
              <a:rPr lang="en-US" altLang="zh-CN" sz="2000">
                <a:solidFill>
                  <a:schemeClr val="accent2"/>
                </a:solidFill>
                <a:latin typeface="微软雅黑" panose="020B0503020204020204" pitchFamily="34" charset="-122"/>
                <a:ea typeface="微软雅黑" panose="020B0503020204020204" pitchFamily="34" charset="-122"/>
              </a:rPr>
              <a:t>AC</a:t>
            </a:r>
            <a:r>
              <a:rPr lang="zh-CN" altLang="en-US" sz="2000">
                <a:solidFill>
                  <a:schemeClr val="accent2"/>
                </a:solidFill>
                <a:latin typeface="微软雅黑" panose="020B0503020204020204" pitchFamily="34" charset="-122"/>
                <a:ea typeface="微软雅黑" panose="020B0503020204020204" pitchFamily="34" charset="-122"/>
              </a:rPr>
              <a:t>：累加器</a:t>
            </a: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MQ</a:t>
            </a:r>
            <a:r>
              <a:rPr lang="zh-CN" altLang="en-US" sz="2000">
                <a:solidFill>
                  <a:schemeClr val="accent2"/>
                </a:solidFill>
                <a:latin typeface="微软雅黑" panose="020B0503020204020204" pitchFamily="34" charset="-122"/>
                <a:ea typeface="微软雅黑" panose="020B0503020204020204" pitchFamily="34" charset="-122"/>
              </a:rPr>
              <a:t>：乘商寄存器</a:t>
            </a: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PC</a:t>
            </a:r>
            <a:r>
              <a:rPr lang="zh-CN" altLang="en-US" sz="2000">
                <a:solidFill>
                  <a:schemeClr val="accent2"/>
                </a:solidFill>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IR</a:t>
            </a:r>
            <a:r>
              <a:rPr lang="zh-CN" altLang="en-US" sz="2000">
                <a:solidFill>
                  <a:schemeClr val="accent2"/>
                </a:solidFill>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ALU</a:t>
            </a:r>
            <a:r>
              <a:rPr lang="zh-CN" altLang="en-US" sz="2000">
                <a:solidFill>
                  <a:schemeClr val="accent2"/>
                </a:solidFill>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IBR</a:t>
            </a:r>
            <a:r>
              <a:rPr lang="zh-CN" altLang="en-US" sz="2000">
                <a:solidFill>
                  <a:schemeClr val="accent2"/>
                </a:solidFill>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MBR</a:t>
            </a:r>
            <a:r>
              <a:rPr lang="zh-CN" altLang="en-US" sz="2000">
                <a:solidFill>
                  <a:schemeClr val="accent2"/>
                </a:solidFill>
                <a:latin typeface="微软雅黑" panose="020B0503020204020204" pitchFamily="34" charset="-122"/>
                <a:ea typeface="微软雅黑" panose="020B0503020204020204" pitchFamily="34" charset="-122"/>
              </a:rPr>
              <a:t>：？</a:t>
            </a:r>
          </a:p>
        </p:txBody>
      </p:sp>
      <p:sp>
        <p:nvSpPr>
          <p:cNvPr id="63494" name="Text Box 9">
            <a:extLst>
              <a:ext uri="{FF2B5EF4-FFF2-40B4-BE49-F238E27FC236}">
                <a16:creationId xmlns:a16="http://schemas.microsoft.com/office/drawing/2014/main" id="{C0E221F4-FDFD-843C-BF36-18F8E8D1C7A5}"/>
              </a:ext>
            </a:extLst>
          </p:cNvPr>
          <p:cNvSpPr txBox="1">
            <a:spLocks noChangeArrowheads="1"/>
          </p:cNvSpPr>
          <p:nvPr/>
        </p:nvSpPr>
        <p:spPr bwMode="auto">
          <a:xfrm>
            <a:off x="6646863" y="5759450"/>
            <a:ext cx="22383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200">
                <a:solidFill>
                  <a:srgbClr val="006600"/>
                </a:solidFill>
                <a:latin typeface="微软雅黑" panose="020B0503020204020204" pitchFamily="34" charset="-122"/>
                <a:ea typeface="微软雅黑" panose="020B0503020204020204" pitchFamily="34" charset="-122"/>
              </a:rPr>
              <a:t>分散连接方式！</a:t>
            </a:r>
          </a:p>
        </p:txBody>
      </p:sp>
      <p:sp>
        <p:nvSpPr>
          <p:cNvPr id="63495" name="矩形 1">
            <a:extLst>
              <a:ext uri="{FF2B5EF4-FFF2-40B4-BE49-F238E27FC236}">
                <a16:creationId xmlns:a16="http://schemas.microsoft.com/office/drawing/2014/main" id="{6884682C-A0E7-2479-2807-553F5E44AD23}"/>
              </a:ext>
            </a:extLst>
          </p:cNvPr>
          <p:cNvSpPr>
            <a:spLocks noChangeArrowheads="1"/>
          </p:cNvSpPr>
          <p:nvPr/>
        </p:nvSpPr>
        <p:spPr bwMode="auto">
          <a:xfrm>
            <a:off x="115888" y="6380163"/>
            <a:ext cx="5370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800">
                <a:solidFill>
                  <a:srgbClr val="FF0000"/>
                </a:solidFill>
                <a:latin typeface="微软雅黑" panose="020B0503020204020204" pitchFamily="34" charset="-122"/>
                <a:ea typeface="微软雅黑" panose="020B0503020204020204" pitchFamily="34" charset="-122"/>
              </a:rPr>
              <a:t>the Institute for Advance Study at Princeton</a:t>
            </a:r>
            <a:endParaRPr lang="zh-CN" altLang="en-US" sz="18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9363">
                                            <p:txEl>
                                              <p:pRg st="2" end="2"/>
                                            </p:txEl>
                                          </p:spTgt>
                                        </p:tgtEl>
                                        <p:attrNameLst>
                                          <p:attrName>style.visibility</p:attrName>
                                        </p:attrNameLst>
                                      </p:cBhvr>
                                      <p:to>
                                        <p:strVal val="visible"/>
                                      </p:to>
                                    </p:set>
                                    <p:animEffect transition="in" filter="blinds(horizontal)">
                                      <p:cBhvr>
                                        <p:cTn id="7" dur="500"/>
                                        <p:tgtEl>
                                          <p:spTgt spid="39936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9363">
                                            <p:txEl>
                                              <p:pRg st="3" end="3"/>
                                            </p:txEl>
                                          </p:spTgt>
                                        </p:tgtEl>
                                        <p:attrNameLst>
                                          <p:attrName>style.visibility</p:attrName>
                                        </p:attrNameLst>
                                      </p:cBhvr>
                                      <p:to>
                                        <p:strVal val="visible"/>
                                      </p:to>
                                    </p:set>
                                    <p:animEffect transition="in" filter="blinds(horizontal)">
                                      <p:cBhvr>
                                        <p:cTn id="10" dur="500"/>
                                        <p:tgtEl>
                                          <p:spTgt spid="39936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9363">
                                            <p:txEl>
                                              <p:pRg st="4" end="4"/>
                                            </p:txEl>
                                          </p:spTgt>
                                        </p:tgtEl>
                                        <p:attrNameLst>
                                          <p:attrName>style.visibility</p:attrName>
                                        </p:attrNameLst>
                                      </p:cBhvr>
                                      <p:to>
                                        <p:strVal val="visible"/>
                                      </p:to>
                                    </p:set>
                                    <p:animEffect transition="in" filter="blinds(horizontal)">
                                      <p:cBhvr>
                                        <p:cTn id="13" dur="500"/>
                                        <p:tgtEl>
                                          <p:spTgt spid="399363">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99363">
                                            <p:txEl>
                                              <p:pRg st="6" end="6"/>
                                            </p:txEl>
                                          </p:spTgt>
                                        </p:tgtEl>
                                        <p:attrNameLst>
                                          <p:attrName>style.visibility</p:attrName>
                                        </p:attrNameLst>
                                      </p:cBhvr>
                                      <p:to>
                                        <p:strVal val="visible"/>
                                      </p:to>
                                    </p:set>
                                    <p:animEffect transition="in" filter="blinds(horizontal)">
                                      <p:cBhvr>
                                        <p:cTn id="18" dur="500"/>
                                        <p:tgtEl>
                                          <p:spTgt spid="399363">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99363">
                                            <p:txEl>
                                              <p:pRg st="7" end="7"/>
                                            </p:txEl>
                                          </p:spTgt>
                                        </p:tgtEl>
                                        <p:attrNameLst>
                                          <p:attrName>style.visibility</p:attrName>
                                        </p:attrNameLst>
                                      </p:cBhvr>
                                      <p:to>
                                        <p:strVal val="visible"/>
                                      </p:to>
                                    </p:set>
                                    <p:animEffect transition="in" filter="blinds(horizontal)">
                                      <p:cBhvr>
                                        <p:cTn id="21" dur="500"/>
                                        <p:tgtEl>
                                          <p:spTgt spid="39936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99363">
                                            <p:txEl>
                                              <p:pRg st="8" end="8"/>
                                            </p:txEl>
                                          </p:spTgt>
                                        </p:tgtEl>
                                        <p:attrNameLst>
                                          <p:attrName>style.visibility</p:attrName>
                                        </p:attrNameLst>
                                      </p:cBhvr>
                                      <p:to>
                                        <p:strVal val="visible"/>
                                      </p:to>
                                    </p:set>
                                    <p:animEffect transition="in" filter="blinds(horizontal)">
                                      <p:cBhvr>
                                        <p:cTn id="24" dur="500"/>
                                        <p:tgtEl>
                                          <p:spTgt spid="399363">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99363">
                                            <p:txEl>
                                              <p:pRg st="9" end="9"/>
                                            </p:txEl>
                                          </p:spTgt>
                                        </p:tgtEl>
                                        <p:attrNameLst>
                                          <p:attrName>style.visibility</p:attrName>
                                        </p:attrNameLst>
                                      </p:cBhvr>
                                      <p:to>
                                        <p:strVal val="visible"/>
                                      </p:to>
                                    </p:set>
                                    <p:animEffect transition="in" filter="blinds(horizontal)">
                                      <p:cBhvr>
                                        <p:cTn id="27" dur="500"/>
                                        <p:tgtEl>
                                          <p:spTgt spid="399363">
                                            <p:txEl>
                                              <p:pRg st="9" end="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99363">
                                            <p:txEl>
                                              <p:pRg st="10" end="10"/>
                                            </p:txEl>
                                          </p:spTgt>
                                        </p:tgtEl>
                                        <p:attrNameLst>
                                          <p:attrName>style.visibility</p:attrName>
                                        </p:attrNameLst>
                                      </p:cBhvr>
                                      <p:to>
                                        <p:strVal val="visible"/>
                                      </p:to>
                                    </p:set>
                                    <p:animEffect transition="in" filter="blinds(horizontal)">
                                      <p:cBhvr>
                                        <p:cTn id="30" dur="500"/>
                                        <p:tgtEl>
                                          <p:spTgt spid="399363">
                                            <p:txEl>
                                              <p:pRg st="10" end="10"/>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99363">
                                            <p:txEl>
                                              <p:pRg st="11" end="11"/>
                                            </p:txEl>
                                          </p:spTgt>
                                        </p:tgtEl>
                                        <p:attrNameLst>
                                          <p:attrName>style.visibility</p:attrName>
                                        </p:attrNameLst>
                                      </p:cBhvr>
                                      <p:to>
                                        <p:strVal val="visible"/>
                                      </p:to>
                                    </p:set>
                                    <p:animEffect transition="in" filter="blinds(horizontal)">
                                      <p:cBhvr>
                                        <p:cTn id="33" dur="500"/>
                                        <p:tgtEl>
                                          <p:spTgt spid="399363">
                                            <p:txEl>
                                              <p:pRg st="11" end="11"/>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99363">
                                            <p:txEl>
                                              <p:pRg st="12" end="12"/>
                                            </p:txEl>
                                          </p:spTgt>
                                        </p:tgtEl>
                                        <p:attrNameLst>
                                          <p:attrName>style.visibility</p:attrName>
                                        </p:attrNameLst>
                                      </p:cBhvr>
                                      <p:to>
                                        <p:strVal val="visible"/>
                                      </p:to>
                                    </p:set>
                                    <p:animEffect transition="in" filter="blinds(horizontal)">
                                      <p:cBhvr>
                                        <p:cTn id="36" dur="500"/>
                                        <p:tgtEl>
                                          <p:spTgt spid="399363">
                                            <p:txEl>
                                              <p:pRg st="12" end="12"/>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99363">
                                            <p:txEl>
                                              <p:pRg st="13" end="13"/>
                                            </p:txEl>
                                          </p:spTgt>
                                        </p:tgtEl>
                                        <p:attrNameLst>
                                          <p:attrName>style.visibility</p:attrName>
                                        </p:attrNameLst>
                                      </p:cBhvr>
                                      <p:to>
                                        <p:strVal val="visible"/>
                                      </p:to>
                                    </p:set>
                                    <p:animEffect transition="in" filter="blinds(horizontal)">
                                      <p:cBhvr>
                                        <p:cTn id="39" dur="500"/>
                                        <p:tgtEl>
                                          <p:spTgt spid="399363">
                                            <p:txEl>
                                              <p:pRg st="13" end="13"/>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99368"/>
                                        </p:tgtEl>
                                        <p:attrNameLst>
                                          <p:attrName>style.visibility</p:attrName>
                                        </p:attrNameLst>
                                      </p:cBhvr>
                                      <p:to>
                                        <p:strVal val="visible"/>
                                      </p:to>
                                    </p:set>
                                    <p:animEffect transition="in" filter="blinds(horizontal)">
                                      <p:cBhvr>
                                        <p:cTn id="44" dur="500"/>
                                        <p:tgtEl>
                                          <p:spTgt spid="399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30">
            <a:extLst>
              <a:ext uri="{FF2B5EF4-FFF2-40B4-BE49-F238E27FC236}">
                <a16:creationId xmlns:a16="http://schemas.microsoft.com/office/drawing/2014/main" id="{42B997C9-7436-6119-EA01-0C76AB2A5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463" y="0"/>
            <a:ext cx="5570537"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Rectangle 2">
            <a:extLst>
              <a:ext uri="{FF2B5EF4-FFF2-40B4-BE49-F238E27FC236}">
                <a16:creationId xmlns:a16="http://schemas.microsoft.com/office/drawing/2014/main" id="{3EACF8BC-D703-B48C-BD1D-913D52F8AC24}"/>
              </a:ext>
            </a:extLst>
          </p:cNvPr>
          <p:cNvSpPr>
            <a:spLocks noGrp="1" noChangeArrowheads="1"/>
          </p:cNvSpPr>
          <p:nvPr>
            <p:ph type="title"/>
          </p:nvPr>
        </p:nvSpPr>
        <p:spPr/>
        <p:txBody>
          <a:bodyPr/>
          <a:lstStyle/>
          <a:p>
            <a:r>
              <a:rPr lang="zh-CN" altLang="en-US">
                <a:ea typeface="宋体" panose="02010600030101010101" pitchFamily="2" charset="-122"/>
              </a:rPr>
              <a:t>单总线数据通路</a:t>
            </a:r>
            <a:endParaRPr lang="en-US" altLang="zh-CN">
              <a:ea typeface="宋体" panose="02010600030101010101" pitchFamily="2" charset="-122"/>
            </a:endParaRPr>
          </a:p>
        </p:txBody>
      </p:sp>
      <p:sp>
        <p:nvSpPr>
          <p:cNvPr id="398339" name="Rectangle 3">
            <a:extLst>
              <a:ext uri="{FF2B5EF4-FFF2-40B4-BE49-F238E27FC236}">
                <a16:creationId xmlns:a16="http://schemas.microsoft.com/office/drawing/2014/main" id="{602CE6C1-9D5C-28BF-8C04-E309F7757D29}"/>
              </a:ext>
            </a:extLst>
          </p:cNvPr>
          <p:cNvSpPr>
            <a:spLocks noGrp="1" noChangeArrowheads="1"/>
          </p:cNvSpPr>
          <p:nvPr>
            <p:ph idx="1"/>
          </p:nvPr>
        </p:nvSpPr>
        <p:spPr>
          <a:xfrm>
            <a:off x="7938" y="703263"/>
            <a:ext cx="4010025" cy="4592637"/>
          </a:xfrm>
        </p:spPr>
        <p:txBody>
          <a:bodyPr/>
          <a:lstStyle/>
          <a:p>
            <a:pPr>
              <a:spcBef>
                <a:spcPct val="10000"/>
              </a:spcBef>
              <a:buFontTx/>
              <a:buNone/>
            </a:pPr>
            <a:r>
              <a:rPr lang="zh-CN" altLang="en-US">
                <a:latin typeface="微软雅黑" panose="020B0503020204020204" pitchFamily="34" charset="-122"/>
                <a:ea typeface="微软雅黑" panose="020B0503020204020204" pitchFamily="34" charset="-122"/>
              </a:rPr>
              <a:t>     四种基本操作的时序</a:t>
            </a:r>
          </a:p>
          <a:p>
            <a:pPr lvl="1">
              <a:spcBef>
                <a:spcPct val="10000"/>
              </a:spcBef>
            </a:pPr>
            <a:r>
              <a:rPr lang="zh-CN" altLang="en-US">
                <a:latin typeface="微软雅黑" panose="020B0503020204020204" pitchFamily="34" charset="-122"/>
                <a:ea typeface="微软雅黑" panose="020B0503020204020204" pitchFamily="34" charset="-122"/>
              </a:rPr>
              <a:t>在寄存器之间传送数据 </a:t>
            </a:r>
          </a:p>
          <a:p>
            <a:pPr lvl="2">
              <a:spcBef>
                <a:spcPct val="10000"/>
              </a:spcBef>
              <a:buFontTx/>
              <a:buNone/>
            </a:pPr>
            <a:r>
              <a:rPr lang="en-US" altLang="zh-CN">
                <a:latin typeface="微软雅黑" panose="020B0503020204020204" pitchFamily="34" charset="-122"/>
                <a:ea typeface="微软雅黑" panose="020B0503020204020204" pitchFamily="34" charset="-122"/>
              </a:rPr>
              <a:t>R0out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Yin </a:t>
            </a:r>
          </a:p>
          <a:p>
            <a:pPr lvl="1">
              <a:spcBef>
                <a:spcPct val="10000"/>
              </a:spcBef>
            </a:pPr>
            <a:r>
              <a:rPr lang="zh-CN" altLang="en-US">
                <a:latin typeface="微软雅黑" panose="020B0503020204020204" pitchFamily="34" charset="-122"/>
                <a:ea typeface="微软雅黑" panose="020B0503020204020204" pitchFamily="34" charset="-122"/>
              </a:rPr>
              <a:t>完成算术、逻辑运算</a:t>
            </a:r>
          </a:p>
          <a:p>
            <a:pPr lvl="2">
              <a:spcBef>
                <a:spcPct val="10000"/>
              </a:spcBef>
              <a:buFontTx/>
              <a:buNone/>
            </a:pPr>
            <a:r>
              <a:rPr lang="en-US" altLang="zh-CN">
                <a:latin typeface="微软雅黑" panose="020B0503020204020204" pitchFamily="34" charset="-122"/>
                <a:ea typeface="微软雅黑" panose="020B0503020204020204" pitchFamily="34" charset="-122"/>
              </a:rPr>
              <a:t>R1out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Yin</a:t>
            </a:r>
          </a:p>
          <a:p>
            <a:pPr lvl="2">
              <a:spcBef>
                <a:spcPct val="10000"/>
              </a:spcBef>
              <a:buFontTx/>
              <a:buNone/>
            </a:pPr>
            <a:r>
              <a:rPr lang="en-US" altLang="zh-CN">
                <a:latin typeface="微软雅黑" panose="020B0503020204020204" pitchFamily="34" charset="-122"/>
                <a:ea typeface="微软雅黑" panose="020B0503020204020204" pitchFamily="34" charset="-122"/>
              </a:rPr>
              <a:t>R2out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Add</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Zin</a:t>
            </a:r>
          </a:p>
          <a:p>
            <a:pPr lvl="2">
              <a:spcBef>
                <a:spcPct val="10000"/>
              </a:spcBef>
              <a:buFontTx/>
              <a:buNone/>
            </a:pPr>
            <a:r>
              <a:rPr lang="en-US" altLang="zh-CN">
                <a:latin typeface="微软雅黑" panose="020B0503020204020204" pitchFamily="34" charset="-122"/>
                <a:ea typeface="微软雅黑" panose="020B0503020204020204" pitchFamily="34" charset="-122"/>
              </a:rPr>
              <a:t>Zout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R3in</a:t>
            </a:r>
          </a:p>
          <a:p>
            <a:pPr lvl="1">
              <a:spcBef>
                <a:spcPct val="10000"/>
              </a:spcBef>
            </a:pPr>
            <a:r>
              <a:rPr lang="zh-CN" altLang="en-US">
                <a:latin typeface="微软雅黑" panose="020B0503020204020204" pitchFamily="34" charset="-122"/>
                <a:ea typeface="微软雅黑" panose="020B0503020204020204" pitchFamily="34" charset="-122"/>
              </a:rPr>
              <a:t>从主存取字 </a:t>
            </a:r>
          </a:p>
          <a:p>
            <a:pPr lvl="2">
              <a:spcBef>
                <a:spcPct val="10000"/>
              </a:spcBef>
              <a:buFontTx/>
              <a:buNone/>
            </a:pPr>
            <a:r>
              <a:rPr lang="pt-BR" altLang="zh-CN">
                <a:latin typeface="微软雅黑" panose="020B0503020204020204" pitchFamily="34" charset="-122"/>
                <a:ea typeface="微软雅黑" panose="020B0503020204020204" pitchFamily="34" charset="-122"/>
              </a:rPr>
              <a:t>R1out</a:t>
            </a:r>
            <a:r>
              <a:rPr lang="zh-CN" altLang="pt-BR">
                <a:latin typeface="微软雅黑" panose="020B0503020204020204" pitchFamily="34" charset="-122"/>
                <a:ea typeface="微软雅黑" panose="020B0503020204020204" pitchFamily="34" charset="-122"/>
              </a:rPr>
              <a:t>，</a:t>
            </a:r>
            <a:r>
              <a:rPr lang="pt-BR" altLang="zh-CN">
                <a:latin typeface="微软雅黑" panose="020B0503020204020204" pitchFamily="34" charset="-122"/>
                <a:ea typeface="微软雅黑" panose="020B0503020204020204" pitchFamily="34" charset="-122"/>
              </a:rPr>
              <a:t>MARin</a:t>
            </a:r>
          </a:p>
          <a:p>
            <a:pPr lvl="2">
              <a:spcBef>
                <a:spcPct val="10000"/>
              </a:spcBef>
              <a:buFontTx/>
              <a:buNone/>
            </a:pPr>
            <a:r>
              <a:rPr lang="en-US" altLang="zh-CN">
                <a:latin typeface="微软雅黑" panose="020B0503020204020204" pitchFamily="34" charset="-122"/>
                <a:ea typeface="微软雅黑" panose="020B0503020204020204" pitchFamily="34" charset="-122"/>
              </a:rPr>
              <a:t>Read, </a:t>
            </a:r>
            <a:r>
              <a:rPr lang="en-US" altLang="zh-CN">
                <a:solidFill>
                  <a:srgbClr val="006600"/>
                </a:solidFill>
                <a:latin typeface="微软雅黑" panose="020B0503020204020204" pitchFamily="34" charset="-122"/>
                <a:ea typeface="微软雅黑" panose="020B0503020204020204" pitchFamily="34" charset="-122"/>
              </a:rPr>
              <a:t>WMFC</a:t>
            </a:r>
            <a:r>
              <a:rPr lang="zh-CN" altLang="en-US">
                <a:solidFill>
                  <a:srgbClr val="006600"/>
                </a:solidFill>
                <a:latin typeface="微软雅黑" panose="020B0503020204020204" pitchFamily="34" charset="-122"/>
                <a:ea typeface="微软雅黑" panose="020B0503020204020204" pitchFamily="34" charset="-122"/>
              </a:rPr>
              <a:t> </a:t>
            </a:r>
            <a:r>
              <a:rPr lang="en-US" altLang="zh-CN">
                <a:solidFill>
                  <a:srgbClr val="006600"/>
                </a:solidFill>
                <a:latin typeface="微软雅黑" panose="020B0503020204020204" pitchFamily="34" charset="-122"/>
                <a:ea typeface="微软雅黑" panose="020B0503020204020204" pitchFamily="34" charset="-122"/>
              </a:rPr>
              <a:t>(</a:t>
            </a:r>
            <a:r>
              <a:rPr lang="zh-CN" altLang="en-US">
                <a:solidFill>
                  <a:srgbClr val="006600"/>
                </a:solidFill>
                <a:latin typeface="微软雅黑" panose="020B0503020204020204" pitchFamily="34" charset="-122"/>
                <a:ea typeface="微软雅黑" panose="020B0503020204020204" pitchFamily="34" charset="-122"/>
              </a:rPr>
              <a:t>等待</a:t>
            </a:r>
            <a:r>
              <a:rPr lang="en-US" altLang="zh-CN">
                <a:solidFill>
                  <a:srgbClr val="006600"/>
                </a:solidFill>
                <a:latin typeface="微软雅黑" panose="020B0503020204020204" pitchFamily="34" charset="-122"/>
                <a:ea typeface="微软雅黑" panose="020B0503020204020204" pitchFamily="34" charset="-122"/>
              </a:rPr>
              <a:t>MFC)</a:t>
            </a:r>
            <a:endParaRPr lang="zh-CN" altLang="en-US">
              <a:solidFill>
                <a:srgbClr val="006600"/>
              </a:solidFill>
              <a:latin typeface="微软雅黑" panose="020B0503020204020204" pitchFamily="34" charset="-122"/>
              <a:ea typeface="微软雅黑" panose="020B0503020204020204" pitchFamily="34" charset="-122"/>
            </a:endParaRPr>
          </a:p>
          <a:p>
            <a:pPr lvl="2">
              <a:spcBef>
                <a:spcPct val="10000"/>
              </a:spcBef>
              <a:buFontTx/>
              <a:buNone/>
            </a:pPr>
            <a:r>
              <a:rPr lang="en-US" altLang="zh-CN">
                <a:latin typeface="微软雅黑" panose="020B0503020204020204" pitchFamily="34" charset="-122"/>
                <a:ea typeface="微软雅黑" panose="020B0503020204020204" pitchFamily="34" charset="-122"/>
              </a:rPr>
              <a:t>MDRout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R2in </a:t>
            </a:r>
          </a:p>
          <a:p>
            <a:pPr lvl="1">
              <a:spcBef>
                <a:spcPct val="10000"/>
              </a:spcBef>
            </a:pPr>
            <a:r>
              <a:rPr lang="zh-CN" altLang="en-US">
                <a:latin typeface="微软雅黑" panose="020B0503020204020204" pitchFamily="34" charset="-122"/>
                <a:ea typeface="微软雅黑" panose="020B0503020204020204" pitchFamily="34" charset="-122"/>
              </a:rPr>
              <a:t>写字到主存</a:t>
            </a:r>
          </a:p>
          <a:p>
            <a:pPr lvl="2">
              <a:spcBef>
                <a:spcPct val="10000"/>
              </a:spcBef>
              <a:buFontTx/>
              <a:buNone/>
            </a:pPr>
            <a:r>
              <a:rPr lang="pt-BR" altLang="zh-CN">
                <a:latin typeface="微软雅黑" panose="020B0503020204020204" pitchFamily="34" charset="-122"/>
                <a:ea typeface="微软雅黑" panose="020B0503020204020204" pitchFamily="34" charset="-122"/>
              </a:rPr>
              <a:t>R1out</a:t>
            </a:r>
            <a:r>
              <a:rPr lang="zh-CN" altLang="pt-BR">
                <a:latin typeface="微软雅黑" panose="020B0503020204020204" pitchFamily="34" charset="-122"/>
                <a:ea typeface="微软雅黑" panose="020B0503020204020204" pitchFamily="34" charset="-122"/>
              </a:rPr>
              <a:t>，</a:t>
            </a:r>
            <a:r>
              <a:rPr lang="pt-BR" altLang="zh-CN">
                <a:latin typeface="微软雅黑" panose="020B0503020204020204" pitchFamily="34" charset="-122"/>
                <a:ea typeface="微软雅黑" panose="020B0503020204020204" pitchFamily="34" charset="-122"/>
              </a:rPr>
              <a:t>MARin</a:t>
            </a:r>
          </a:p>
          <a:p>
            <a:pPr lvl="2">
              <a:spcBef>
                <a:spcPct val="10000"/>
              </a:spcBef>
              <a:buFontTx/>
              <a:buNone/>
            </a:pPr>
            <a:r>
              <a:rPr lang="en-US" altLang="zh-CN">
                <a:latin typeface="微软雅黑" panose="020B0503020204020204" pitchFamily="34" charset="-122"/>
                <a:ea typeface="微软雅黑" panose="020B0503020204020204" pitchFamily="34" charset="-122"/>
              </a:rPr>
              <a:t>R2out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MDRin</a:t>
            </a:r>
            <a:r>
              <a:rPr lang="zh-CN" altLang="en-US">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p>
            <a:pPr lvl="2">
              <a:spcBef>
                <a:spcPct val="10000"/>
              </a:spcBef>
              <a:buFontTx/>
              <a:buNone/>
            </a:pPr>
            <a:r>
              <a:rPr lang="en-US" altLang="zh-CN">
                <a:latin typeface="微软雅黑" panose="020B0503020204020204" pitchFamily="34" charset="-122"/>
                <a:ea typeface="微软雅黑" panose="020B0503020204020204" pitchFamily="34" charset="-122"/>
              </a:rPr>
              <a:t>Write,</a:t>
            </a:r>
            <a:r>
              <a:rPr lang="en-US" altLang="zh-CN">
                <a:solidFill>
                  <a:schemeClr val="accent2"/>
                </a:solidFill>
                <a:latin typeface="微软雅黑" panose="020B0503020204020204" pitchFamily="34" charset="-122"/>
                <a:ea typeface="微软雅黑" panose="020B0503020204020204" pitchFamily="34" charset="-122"/>
              </a:rPr>
              <a:t> </a:t>
            </a:r>
            <a:r>
              <a:rPr lang="en-US" altLang="zh-CN">
                <a:solidFill>
                  <a:srgbClr val="006600"/>
                </a:solidFill>
                <a:latin typeface="微软雅黑" panose="020B0503020204020204" pitchFamily="34" charset="-122"/>
                <a:ea typeface="微软雅黑" panose="020B0503020204020204" pitchFamily="34" charset="-122"/>
              </a:rPr>
              <a:t>WMFC</a:t>
            </a:r>
            <a:endParaRPr lang="zh-CN" altLang="en-US">
              <a:solidFill>
                <a:srgbClr val="006600"/>
              </a:solidFill>
              <a:latin typeface="微软雅黑" panose="020B0503020204020204" pitchFamily="34" charset="-122"/>
              <a:ea typeface="微软雅黑" panose="020B0503020204020204" pitchFamily="34" charset="-122"/>
            </a:endParaRPr>
          </a:p>
        </p:txBody>
      </p:sp>
      <p:pic>
        <p:nvPicPr>
          <p:cNvPr id="64516" name="Picture 4">
            <a:extLst>
              <a:ext uri="{FF2B5EF4-FFF2-40B4-BE49-F238E27FC236}">
                <a16:creationId xmlns:a16="http://schemas.microsoft.com/office/drawing/2014/main" id="{03800C56-F3F3-386F-2649-3AB95C2F6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463" y="0"/>
            <a:ext cx="5570537"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6">
            <a:extLst>
              <a:ext uri="{FF2B5EF4-FFF2-40B4-BE49-F238E27FC236}">
                <a16:creationId xmlns:a16="http://schemas.microsoft.com/office/drawing/2014/main" id="{0F064B48-A2C2-9759-B806-53D61F1DF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088" y="4408488"/>
            <a:ext cx="4506912"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7">
            <a:extLst>
              <a:ext uri="{FF2B5EF4-FFF2-40B4-BE49-F238E27FC236}">
                <a16:creationId xmlns:a16="http://schemas.microsoft.com/office/drawing/2014/main" id="{8F0B63C9-DE08-1B0F-4D4E-A4BAEC8692BC}"/>
              </a:ext>
            </a:extLst>
          </p:cNvPr>
          <p:cNvSpPr txBox="1">
            <a:spLocks noChangeArrowheads="1"/>
          </p:cNvSpPr>
          <p:nvPr/>
        </p:nvSpPr>
        <p:spPr bwMode="auto">
          <a:xfrm>
            <a:off x="3448050" y="1381125"/>
            <a:ext cx="1057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endParaRPr lang="zh-CN" altLang="en-US">
              <a:latin typeface="Times New Roman" panose="02020603050405020304" pitchFamily="18" charset="0"/>
              <a:ea typeface="宋体" panose="02010600030101010101" pitchFamily="2" charset="-122"/>
            </a:endParaRPr>
          </a:p>
        </p:txBody>
      </p:sp>
      <p:sp>
        <p:nvSpPr>
          <p:cNvPr id="64519" name="Rectangle 8">
            <a:extLst>
              <a:ext uri="{FF2B5EF4-FFF2-40B4-BE49-F238E27FC236}">
                <a16:creationId xmlns:a16="http://schemas.microsoft.com/office/drawing/2014/main" id="{F9FEDC9F-ABDC-5B0C-3A52-138DDFD20DA8}"/>
              </a:ext>
            </a:extLst>
          </p:cNvPr>
          <p:cNvSpPr>
            <a:spLocks noChangeArrowheads="1"/>
          </p:cNvSpPr>
          <p:nvPr/>
        </p:nvSpPr>
        <p:spPr bwMode="auto">
          <a:xfrm>
            <a:off x="1873250" y="2790825"/>
            <a:ext cx="218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nchor="ctr">
            <a:spAutoFit/>
          </a:bodyPr>
          <a:lstStyle/>
          <a:p>
            <a:pPr eaLnBrk="0" hangingPunct="0"/>
            <a:r>
              <a:rPr lang="en-US" altLang="zh-CN" sz="1800">
                <a:solidFill>
                  <a:schemeClr val="accent1"/>
                </a:solidFill>
                <a:latin typeface="微软雅黑" panose="020B0503020204020204" pitchFamily="34" charset="-122"/>
                <a:ea typeface="微软雅黑" panose="020B0503020204020204" pitchFamily="34" charset="-122"/>
              </a:rPr>
              <a:t>R[R2]←M[R[R1]]</a:t>
            </a:r>
            <a:r>
              <a:rPr lang="en-US" altLang="zh-CN">
                <a:latin typeface="微软雅黑" panose="020B0503020204020204" pitchFamily="34" charset="-122"/>
                <a:ea typeface="微软雅黑" panose="020B0503020204020204" pitchFamily="34" charset="-122"/>
              </a:rPr>
              <a:t> </a:t>
            </a:r>
          </a:p>
        </p:txBody>
      </p:sp>
      <p:sp>
        <p:nvSpPr>
          <p:cNvPr id="64520" name="Rectangle 9">
            <a:extLst>
              <a:ext uri="{FF2B5EF4-FFF2-40B4-BE49-F238E27FC236}">
                <a16:creationId xmlns:a16="http://schemas.microsoft.com/office/drawing/2014/main" id="{89DBCCCA-8590-33FD-0A1D-4025D7923114}"/>
              </a:ext>
            </a:extLst>
          </p:cNvPr>
          <p:cNvSpPr>
            <a:spLocks noChangeArrowheads="1"/>
          </p:cNvSpPr>
          <p:nvPr/>
        </p:nvSpPr>
        <p:spPr bwMode="auto">
          <a:xfrm>
            <a:off x="1876425" y="4013200"/>
            <a:ext cx="2324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nchor="ctr">
            <a:spAutoFit/>
          </a:bodyPr>
          <a:lstStyle/>
          <a:p>
            <a:pPr eaLnBrk="0" hangingPunct="0"/>
            <a:r>
              <a:rPr lang="en-US" altLang="zh-CN" sz="1800">
                <a:solidFill>
                  <a:schemeClr val="accent1"/>
                </a:solidFill>
                <a:latin typeface="微软雅黑" panose="020B0503020204020204" pitchFamily="34" charset="-122"/>
                <a:ea typeface="微软雅黑" panose="020B0503020204020204" pitchFamily="34" charset="-122"/>
              </a:rPr>
              <a:t>M[R[R1]] ← R[R2]</a:t>
            </a:r>
          </a:p>
        </p:txBody>
      </p:sp>
      <p:sp>
        <p:nvSpPr>
          <p:cNvPr id="398346" name="Text Box 10">
            <a:extLst>
              <a:ext uri="{FF2B5EF4-FFF2-40B4-BE49-F238E27FC236}">
                <a16:creationId xmlns:a16="http://schemas.microsoft.com/office/drawing/2014/main" id="{CB8081DA-4EFB-F81A-86BA-3680611F17CC}"/>
              </a:ext>
            </a:extLst>
          </p:cNvPr>
          <p:cNvSpPr txBox="1">
            <a:spLocks noChangeArrowheads="1"/>
          </p:cNvSpPr>
          <p:nvPr/>
        </p:nvSpPr>
        <p:spPr bwMode="auto">
          <a:xfrm>
            <a:off x="220663" y="5257800"/>
            <a:ext cx="4241800" cy="1589088"/>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20000"/>
              </a:spcBef>
            </a:pPr>
            <a:r>
              <a:rPr lang="en-US" altLang="zh-CN" sz="1800">
                <a:solidFill>
                  <a:srgbClr val="009900"/>
                </a:solidFill>
                <a:latin typeface="微软雅黑" panose="020B0503020204020204" pitchFamily="34" charset="-122"/>
                <a:ea typeface="微软雅黑" panose="020B0503020204020204" pitchFamily="34" charset="-122"/>
              </a:rPr>
              <a:t>CPU</a:t>
            </a:r>
            <a:r>
              <a:rPr lang="zh-CN" altLang="en-US" sz="1800">
                <a:solidFill>
                  <a:srgbClr val="009900"/>
                </a:solidFill>
                <a:latin typeface="微软雅黑" panose="020B0503020204020204" pitchFamily="34" charset="-122"/>
                <a:ea typeface="微软雅黑" panose="020B0503020204020204" pitchFamily="34" charset="-122"/>
              </a:rPr>
              <a:t>访存有两种通信方式</a:t>
            </a:r>
          </a:p>
          <a:p>
            <a:pPr eaLnBrk="0" hangingPunct="0">
              <a:spcBef>
                <a:spcPct val="20000"/>
              </a:spcBef>
            </a:pPr>
            <a:r>
              <a:rPr lang="zh-CN" altLang="en-US" sz="1800">
                <a:solidFill>
                  <a:srgbClr val="FF0000"/>
                </a:solidFill>
                <a:latin typeface="微软雅黑" panose="020B0503020204020204" pitchFamily="34" charset="-122"/>
                <a:ea typeface="微软雅黑" panose="020B0503020204020204" pitchFamily="34" charset="-122"/>
              </a:rPr>
              <a:t>早期：</a:t>
            </a:r>
            <a:r>
              <a:rPr lang="zh-CN" altLang="en-US" sz="1800">
                <a:latin typeface="微软雅黑" panose="020B0503020204020204" pitchFamily="34" charset="-122"/>
                <a:ea typeface="微软雅黑" panose="020B0503020204020204" pitchFamily="34" charset="-122"/>
              </a:rPr>
              <a:t>直接访问</a:t>
            </a:r>
            <a:r>
              <a:rPr lang="en-US" altLang="zh-CN" sz="1800">
                <a:latin typeface="微软雅黑" panose="020B0503020204020204" pitchFamily="34" charset="-122"/>
                <a:ea typeface="微软雅黑" panose="020B0503020204020204" pitchFamily="34" charset="-122"/>
              </a:rPr>
              <a:t>MM,  </a:t>
            </a:r>
            <a:r>
              <a:rPr lang="zh-CN" altLang="en-US" sz="1800">
                <a:latin typeface="微软雅黑" panose="020B0503020204020204" pitchFamily="34" charset="-122"/>
                <a:ea typeface="微软雅黑" panose="020B0503020204020204" pitchFamily="34" charset="-122"/>
              </a:rPr>
              <a:t>“异步”方式，用</a:t>
            </a:r>
            <a:r>
              <a:rPr lang="en-US" altLang="zh-CN" sz="1800">
                <a:latin typeface="微软雅黑" panose="020B0503020204020204" pitchFamily="34" charset="-122"/>
                <a:ea typeface="微软雅黑" panose="020B0503020204020204" pitchFamily="34" charset="-122"/>
              </a:rPr>
              <a:t>MFC</a:t>
            </a:r>
            <a:r>
              <a:rPr lang="zh-CN" altLang="en-US" sz="1800">
                <a:latin typeface="微软雅黑" panose="020B0503020204020204" pitchFamily="34" charset="-122"/>
                <a:ea typeface="微软雅黑" panose="020B0503020204020204" pitchFamily="34" charset="-122"/>
              </a:rPr>
              <a:t>应答信号；</a:t>
            </a:r>
            <a:endParaRPr lang="en-US" altLang="zh-CN" sz="1800">
              <a:latin typeface="微软雅黑" panose="020B0503020204020204" pitchFamily="34" charset="-122"/>
              <a:ea typeface="微软雅黑" panose="020B0503020204020204" pitchFamily="34" charset="-122"/>
            </a:endParaRPr>
          </a:p>
          <a:p>
            <a:pPr eaLnBrk="0" hangingPunct="0">
              <a:spcBef>
                <a:spcPct val="20000"/>
              </a:spcBef>
            </a:pPr>
            <a:r>
              <a:rPr lang="zh-CN" altLang="en-US" sz="1800">
                <a:solidFill>
                  <a:srgbClr val="FF0000"/>
                </a:solidFill>
                <a:latin typeface="微软雅黑" panose="020B0503020204020204" pitchFamily="34" charset="-122"/>
                <a:ea typeface="微软雅黑" panose="020B0503020204020204" pitchFamily="34" charset="-122"/>
              </a:rPr>
              <a:t>现在：</a:t>
            </a:r>
            <a:r>
              <a:rPr lang="zh-CN" altLang="en-US" sz="1800">
                <a:latin typeface="微软雅黑" panose="020B0503020204020204" pitchFamily="34" charset="-122"/>
                <a:ea typeface="微软雅黑" panose="020B0503020204020204" pitchFamily="34" charset="-122"/>
              </a:rPr>
              <a:t>先</a:t>
            </a:r>
            <a:r>
              <a:rPr lang="en-US" altLang="zh-CN" sz="1800">
                <a:latin typeface="微软雅黑" panose="020B0503020204020204" pitchFamily="34" charset="-122"/>
                <a:ea typeface="微软雅黑" panose="020B0503020204020204" pitchFamily="34" charset="-122"/>
              </a:rPr>
              <a:t>Cache</a:t>
            </a:r>
            <a:r>
              <a:rPr lang="zh-CN" altLang="en-US" sz="1800">
                <a:latin typeface="微软雅黑" panose="020B0503020204020204" pitchFamily="34" charset="-122"/>
                <a:ea typeface="微软雅黑" panose="020B0503020204020204" pitchFamily="34" charset="-122"/>
              </a:rPr>
              <a:t>后</a:t>
            </a:r>
            <a:r>
              <a:rPr lang="en-US" altLang="zh-CN" sz="1800">
                <a:latin typeface="微软雅黑" panose="020B0503020204020204" pitchFamily="34" charset="-122"/>
                <a:ea typeface="微软雅黑" panose="020B0503020204020204" pitchFamily="34" charset="-122"/>
              </a:rPr>
              <a:t>MM</a:t>
            </a:r>
            <a:r>
              <a:rPr lang="zh-CN" altLang="en-US" sz="1800">
                <a:latin typeface="微软雅黑" panose="020B0503020204020204" pitchFamily="34" charset="-122"/>
                <a:ea typeface="微软雅黑" panose="020B0503020204020204" pitchFamily="34" charset="-122"/>
              </a:rPr>
              <a:t>，“同步”方式，无需应答信号。</a:t>
            </a:r>
            <a:endParaRPr lang="en-US" altLang="zh-CN" sz="1800">
              <a:latin typeface="微软雅黑" panose="020B0503020204020204" pitchFamily="34" charset="-122"/>
              <a:ea typeface="微软雅黑" panose="020B0503020204020204" pitchFamily="34" charset="-122"/>
            </a:endParaRPr>
          </a:p>
        </p:txBody>
      </p:sp>
      <p:sp>
        <p:nvSpPr>
          <p:cNvPr id="398347" name="Text Box 11">
            <a:extLst>
              <a:ext uri="{FF2B5EF4-FFF2-40B4-BE49-F238E27FC236}">
                <a16:creationId xmlns:a16="http://schemas.microsoft.com/office/drawing/2014/main" id="{CF9C1EDA-1BB5-DA7F-1F9A-24829EBAC39B}"/>
              </a:ext>
            </a:extLst>
          </p:cNvPr>
          <p:cNvSpPr txBox="1">
            <a:spLocks noChangeArrowheads="1"/>
          </p:cNvSpPr>
          <p:nvPr/>
        </p:nvSpPr>
        <p:spPr bwMode="auto">
          <a:xfrm>
            <a:off x="4462463" y="5454650"/>
            <a:ext cx="4579937" cy="1290638"/>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10000"/>
              </a:spcBef>
            </a:pPr>
            <a:r>
              <a:rPr lang="zh-CN" altLang="en-US" sz="1900">
                <a:solidFill>
                  <a:schemeClr val="accent1"/>
                </a:solidFill>
                <a:latin typeface="微软雅黑" panose="020B0503020204020204" pitchFamily="34" charset="-122"/>
                <a:ea typeface="微软雅黑" panose="020B0503020204020204" pitchFamily="34" charset="-122"/>
              </a:rPr>
              <a:t>问题：时钟周期的宽度如何确定？</a:t>
            </a:r>
          </a:p>
          <a:p>
            <a:pPr eaLnBrk="0" hangingPunct="0">
              <a:spcBef>
                <a:spcPct val="10000"/>
              </a:spcBef>
            </a:pPr>
            <a:r>
              <a:rPr lang="zh-CN" altLang="en-US" sz="1900">
                <a:solidFill>
                  <a:schemeClr val="accent1"/>
                </a:solidFill>
                <a:latin typeface="微软雅黑" panose="020B0503020204020204" pitchFamily="34" charset="-122"/>
                <a:ea typeface="微软雅黑" panose="020B0503020204020204" pitchFamily="34" charset="-122"/>
              </a:rPr>
              <a:t> 以</a:t>
            </a:r>
            <a:r>
              <a:rPr lang="en-US" altLang="zh-CN" sz="1900">
                <a:solidFill>
                  <a:schemeClr val="accent1"/>
                </a:solidFill>
                <a:latin typeface="微软雅黑" panose="020B0503020204020204" pitchFamily="34" charset="-122"/>
                <a:ea typeface="微软雅黑" panose="020B0503020204020204" pitchFamily="34" charset="-122"/>
              </a:rPr>
              <a:t>“Riout,OP,Zin”</a:t>
            </a:r>
            <a:r>
              <a:rPr lang="zh-CN" altLang="en-US" sz="1900">
                <a:solidFill>
                  <a:schemeClr val="accent1"/>
                </a:solidFill>
                <a:latin typeface="微软雅黑" panose="020B0503020204020204" pitchFamily="34" charset="-122"/>
                <a:ea typeface="微软雅黑" panose="020B0503020204020204" pitchFamily="34" charset="-122"/>
              </a:rPr>
              <a:t>所花时间来确定还是以 “</a:t>
            </a:r>
            <a:r>
              <a:rPr lang="en-US" altLang="zh-CN" sz="1900">
                <a:solidFill>
                  <a:schemeClr val="accent1"/>
                </a:solidFill>
                <a:latin typeface="微软雅黑" panose="020B0503020204020204" pitchFamily="34" charset="-122"/>
                <a:ea typeface="微软雅黑" panose="020B0503020204020204" pitchFamily="34" charset="-122"/>
              </a:rPr>
              <a:t>Read/Write</a:t>
            </a:r>
            <a:r>
              <a:rPr lang="zh-CN" altLang="en-US" sz="1900">
                <a:solidFill>
                  <a:schemeClr val="accent1"/>
                </a:solidFill>
                <a:latin typeface="微软雅黑" panose="020B0503020204020204" pitchFamily="34" charset="-122"/>
                <a:ea typeface="微软雅黑" panose="020B0503020204020204" pitchFamily="34" charset="-122"/>
              </a:rPr>
              <a:t>”所花时间来确定？ 以上四种操作各需要几个时钟周期？</a:t>
            </a:r>
          </a:p>
        </p:txBody>
      </p:sp>
      <p:sp>
        <p:nvSpPr>
          <p:cNvPr id="398348" name="Text Box 12">
            <a:extLst>
              <a:ext uri="{FF2B5EF4-FFF2-40B4-BE49-F238E27FC236}">
                <a16:creationId xmlns:a16="http://schemas.microsoft.com/office/drawing/2014/main" id="{BF6DDBBA-3F1C-177F-1CFC-C5192F7EDA05}"/>
              </a:ext>
            </a:extLst>
          </p:cNvPr>
          <p:cNvSpPr txBox="1">
            <a:spLocks noChangeArrowheads="1"/>
          </p:cNvSpPr>
          <p:nvPr/>
        </p:nvSpPr>
        <p:spPr bwMode="auto">
          <a:xfrm>
            <a:off x="3698875" y="981075"/>
            <a:ext cx="104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800">
                <a:latin typeface="微软雅黑" panose="020B0503020204020204" pitchFamily="34" charset="-122"/>
                <a:ea typeface="微软雅黑" panose="020B0503020204020204" pitchFamily="34" charset="-122"/>
              </a:rPr>
              <a:t>1Cycle?</a:t>
            </a:r>
          </a:p>
        </p:txBody>
      </p:sp>
      <p:sp>
        <p:nvSpPr>
          <p:cNvPr id="398349" name="Text Box 13">
            <a:extLst>
              <a:ext uri="{FF2B5EF4-FFF2-40B4-BE49-F238E27FC236}">
                <a16:creationId xmlns:a16="http://schemas.microsoft.com/office/drawing/2014/main" id="{12979E36-AC19-1E91-DBEF-0E2345C07699}"/>
              </a:ext>
            </a:extLst>
          </p:cNvPr>
          <p:cNvSpPr txBox="1">
            <a:spLocks noChangeArrowheads="1"/>
          </p:cNvSpPr>
          <p:nvPr/>
        </p:nvSpPr>
        <p:spPr bwMode="auto">
          <a:xfrm>
            <a:off x="2963863" y="1636713"/>
            <a:ext cx="1201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800">
                <a:latin typeface="微软雅黑" panose="020B0503020204020204" pitchFamily="34" charset="-122"/>
                <a:ea typeface="微软雅黑" panose="020B0503020204020204" pitchFamily="34" charset="-122"/>
              </a:rPr>
              <a:t>3Cycles?</a:t>
            </a:r>
          </a:p>
        </p:txBody>
      </p:sp>
      <p:sp>
        <p:nvSpPr>
          <p:cNvPr id="398351" name="Text Box 15">
            <a:extLst>
              <a:ext uri="{FF2B5EF4-FFF2-40B4-BE49-F238E27FC236}">
                <a16:creationId xmlns:a16="http://schemas.microsoft.com/office/drawing/2014/main" id="{72699859-D984-E415-EAF6-F574929A2A84}"/>
              </a:ext>
            </a:extLst>
          </p:cNvPr>
          <p:cNvSpPr txBox="1">
            <a:spLocks noChangeArrowheads="1"/>
          </p:cNvSpPr>
          <p:nvPr/>
        </p:nvSpPr>
        <p:spPr bwMode="auto">
          <a:xfrm>
            <a:off x="2895600" y="3133725"/>
            <a:ext cx="127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800">
                <a:latin typeface="微软雅黑" panose="020B0503020204020204" pitchFamily="34" charset="-122"/>
                <a:ea typeface="微软雅黑" panose="020B0503020204020204" pitchFamily="34" charset="-122"/>
              </a:rPr>
              <a:t>3Cycles?</a:t>
            </a:r>
          </a:p>
        </p:txBody>
      </p:sp>
      <p:sp>
        <p:nvSpPr>
          <p:cNvPr id="398352" name="Text Box 16">
            <a:extLst>
              <a:ext uri="{FF2B5EF4-FFF2-40B4-BE49-F238E27FC236}">
                <a16:creationId xmlns:a16="http://schemas.microsoft.com/office/drawing/2014/main" id="{FBDF7EEA-4930-ED35-1360-E91CB26D893E}"/>
              </a:ext>
            </a:extLst>
          </p:cNvPr>
          <p:cNvSpPr txBox="1">
            <a:spLocks noChangeArrowheads="1"/>
          </p:cNvSpPr>
          <p:nvPr/>
        </p:nvSpPr>
        <p:spPr bwMode="auto">
          <a:xfrm>
            <a:off x="3049588" y="4314825"/>
            <a:ext cx="1150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800">
                <a:latin typeface="微软雅黑" panose="020B0503020204020204" pitchFamily="34" charset="-122"/>
                <a:ea typeface="微软雅黑" panose="020B0503020204020204" pitchFamily="34" charset="-122"/>
              </a:rPr>
              <a:t>3Cycles?</a:t>
            </a:r>
          </a:p>
        </p:txBody>
      </p:sp>
      <p:grpSp>
        <p:nvGrpSpPr>
          <p:cNvPr id="398355" name="Group 19">
            <a:extLst>
              <a:ext uri="{FF2B5EF4-FFF2-40B4-BE49-F238E27FC236}">
                <a16:creationId xmlns:a16="http://schemas.microsoft.com/office/drawing/2014/main" id="{32B4DDB3-59AF-1A89-D8BE-63ABE4CE7B7A}"/>
              </a:ext>
            </a:extLst>
          </p:cNvPr>
          <p:cNvGrpSpPr>
            <a:grpSpLocks/>
          </p:cNvGrpSpPr>
          <p:nvPr/>
        </p:nvGrpSpPr>
        <p:grpSpPr bwMode="auto">
          <a:xfrm>
            <a:off x="2554288" y="3686175"/>
            <a:ext cx="990600" cy="1912938"/>
            <a:chOff x="1440" y="2187"/>
            <a:chExt cx="721" cy="939"/>
          </a:xfrm>
        </p:grpSpPr>
        <p:sp>
          <p:nvSpPr>
            <p:cNvPr id="64528" name="Line 17">
              <a:extLst>
                <a:ext uri="{FF2B5EF4-FFF2-40B4-BE49-F238E27FC236}">
                  <a16:creationId xmlns:a16="http://schemas.microsoft.com/office/drawing/2014/main" id="{35228127-12BF-4F70-8B61-AF20F640D7E0}"/>
                </a:ext>
              </a:extLst>
            </p:cNvPr>
            <p:cNvSpPr>
              <a:spLocks noChangeShapeType="1"/>
            </p:cNvSpPr>
            <p:nvPr/>
          </p:nvSpPr>
          <p:spPr bwMode="auto">
            <a:xfrm flipH="1" flipV="1">
              <a:off x="1440" y="2886"/>
              <a:ext cx="556" cy="240"/>
            </a:xfrm>
            <a:prstGeom prst="line">
              <a:avLst/>
            </a:prstGeom>
            <a:noFill/>
            <a:ln w="50800">
              <a:solidFill>
                <a:srgbClr val="FE9AA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29" name="Line 18">
              <a:extLst>
                <a:ext uri="{FF2B5EF4-FFF2-40B4-BE49-F238E27FC236}">
                  <a16:creationId xmlns:a16="http://schemas.microsoft.com/office/drawing/2014/main" id="{4D84D44A-5879-4FF8-8AFD-2DA89177AB99}"/>
                </a:ext>
              </a:extLst>
            </p:cNvPr>
            <p:cNvSpPr>
              <a:spLocks noChangeShapeType="1"/>
            </p:cNvSpPr>
            <p:nvPr/>
          </p:nvSpPr>
          <p:spPr bwMode="auto">
            <a:xfrm flipH="1" flipV="1">
              <a:off x="1864" y="2187"/>
              <a:ext cx="297" cy="939"/>
            </a:xfrm>
            <a:prstGeom prst="line">
              <a:avLst/>
            </a:prstGeom>
            <a:noFill/>
            <a:ln w="50800">
              <a:solidFill>
                <a:srgbClr val="FE9AA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8356" name="Text Box 20">
            <a:extLst>
              <a:ext uri="{FF2B5EF4-FFF2-40B4-BE49-F238E27FC236}">
                <a16:creationId xmlns:a16="http://schemas.microsoft.com/office/drawing/2014/main" id="{9E18E6C1-97D1-4E60-E9F6-9C524AE6028B}"/>
              </a:ext>
            </a:extLst>
          </p:cNvPr>
          <p:cNvSpPr txBox="1">
            <a:spLocks noChangeArrowheads="1"/>
          </p:cNvSpPr>
          <p:nvPr/>
        </p:nvSpPr>
        <p:spPr bwMode="auto">
          <a:xfrm>
            <a:off x="4059238" y="3554413"/>
            <a:ext cx="22018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800">
                <a:solidFill>
                  <a:srgbClr val="006600"/>
                </a:solidFill>
                <a:latin typeface="微软雅黑" panose="020B0503020204020204" pitchFamily="34" charset="-122"/>
                <a:ea typeface="微软雅黑" panose="020B0503020204020204" pitchFamily="34" charset="-122"/>
              </a:rPr>
              <a:t>Read/Write</a:t>
            </a:r>
            <a:r>
              <a:rPr lang="zh-CN" altLang="en-US" sz="1800">
                <a:solidFill>
                  <a:srgbClr val="006600"/>
                </a:solidFill>
                <a:latin typeface="微软雅黑" panose="020B0503020204020204" pitchFamily="34" charset="-122"/>
                <a:ea typeface="微软雅黑" panose="020B0503020204020204" pitchFamily="34" charset="-122"/>
              </a:rPr>
              <a:t>时间更长，故以此为准！</a:t>
            </a:r>
          </a:p>
        </p:txBody>
      </p:sp>
      <p:sp>
        <p:nvSpPr>
          <p:cNvPr id="64531" name="Rectangle 21">
            <a:extLst>
              <a:ext uri="{FF2B5EF4-FFF2-40B4-BE49-F238E27FC236}">
                <a16:creationId xmlns:a16="http://schemas.microsoft.com/office/drawing/2014/main" id="{9BD8EA7F-E4EC-5905-FBF4-C777A11D8261}"/>
              </a:ext>
            </a:extLst>
          </p:cNvPr>
          <p:cNvSpPr>
            <a:spLocks noChangeArrowheads="1"/>
          </p:cNvSpPr>
          <p:nvPr/>
        </p:nvSpPr>
        <p:spPr bwMode="auto">
          <a:xfrm>
            <a:off x="6680200" y="2362200"/>
            <a:ext cx="101600" cy="88900"/>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64532" name="Rectangle 22">
            <a:extLst>
              <a:ext uri="{FF2B5EF4-FFF2-40B4-BE49-F238E27FC236}">
                <a16:creationId xmlns:a16="http://schemas.microsoft.com/office/drawing/2014/main" id="{7878863E-EA55-8056-CB34-2AD3C2034193}"/>
              </a:ext>
            </a:extLst>
          </p:cNvPr>
          <p:cNvSpPr>
            <a:spLocks noChangeArrowheads="1"/>
          </p:cNvSpPr>
          <p:nvPr/>
        </p:nvSpPr>
        <p:spPr bwMode="auto">
          <a:xfrm>
            <a:off x="6681788" y="2516188"/>
            <a:ext cx="101600" cy="88900"/>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398359" name="Text Box 23">
            <a:extLst>
              <a:ext uri="{FF2B5EF4-FFF2-40B4-BE49-F238E27FC236}">
                <a16:creationId xmlns:a16="http://schemas.microsoft.com/office/drawing/2014/main" id="{46D24C85-3AF8-2109-3943-0F332AC2D314}"/>
              </a:ext>
            </a:extLst>
          </p:cNvPr>
          <p:cNvSpPr txBox="1">
            <a:spLocks noChangeArrowheads="1"/>
          </p:cNvSpPr>
          <p:nvPr/>
        </p:nvSpPr>
        <p:spPr bwMode="auto">
          <a:xfrm>
            <a:off x="5310188" y="4900613"/>
            <a:ext cx="3398837" cy="369887"/>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1800">
                <a:solidFill>
                  <a:srgbClr val="FF0000"/>
                </a:solidFill>
                <a:latin typeface="微软雅黑" panose="020B0503020204020204" pitchFamily="34" charset="-122"/>
                <a:ea typeface="微软雅黑" panose="020B0503020204020204" pitchFamily="34" charset="-122"/>
              </a:rPr>
              <a:t>OP: </a:t>
            </a:r>
            <a:r>
              <a:rPr lang="en-US" altLang="zh-CN" sz="1800">
                <a:solidFill>
                  <a:schemeClr val="accent2"/>
                </a:solidFill>
                <a:latin typeface="微软雅黑" panose="020B0503020204020204" pitchFamily="34" charset="-122"/>
                <a:ea typeface="微软雅黑" panose="020B0503020204020204" pitchFamily="34" charset="-122"/>
              </a:rPr>
              <a:t>Add</a:t>
            </a:r>
            <a:r>
              <a:rPr lang="zh-CN" altLang="en-US" sz="1800">
                <a:solidFill>
                  <a:schemeClr val="accent2"/>
                </a:solidFill>
                <a:latin typeface="微软雅黑" panose="020B0503020204020204" pitchFamily="34" charset="-122"/>
                <a:ea typeface="微软雅黑" panose="020B0503020204020204" pitchFamily="34" charset="-122"/>
              </a:rPr>
              <a:t>、</a:t>
            </a:r>
            <a:r>
              <a:rPr lang="en-US" altLang="zh-CN" sz="1800">
                <a:solidFill>
                  <a:schemeClr val="accent2"/>
                </a:solidFill>
                <a:latin typeface="微软雅黑" panose="020B0503020204020204" pitchFamily="34" charset="-122"/>
                <a:ea typeface="微软雅黑" panose="020B0503020204020204" pitchFamily="34" charset="-122"/>
              </a:rPr>
              <a:t>Sub</a:t>
            </a:r>
            <a:r>
              <a:rPr lang="zh-CN" altLang="en-US" sz="1800">
                <a:solidFill>
                  <a:schemeClr val="accent2"/>
                </a:solidFill>
                <a:latin typeface="微软雅黑" panose="020B0503020204020204" pitchFamily="34" charset="-122"/>
                <a:ea typeface="微软雅黑" panose="020B0503020204020204" pitchFamily="34" charset="-122"/>
              </a:rPr>
              <a:t>、</a:t>
            </a:r>
            <a:r>
              <a:rPr lang="en-US" altLang="zh-CN" sz="1800">
                <a:solidFill>
                  <a:schemeClr val="accent2"/>
                </a:solidFill>
                <a:latin typeface="微软雅黑" panose="020B0503020204020204" pitchFamily="34" charset="-122"/>
                <a:ea typeface="微软雅黑" panose="020B0503020204020204" pitchFamily="34" charset="-122"/>
              </a:rPr>
              <a:t>And</a:t>
            </a:r>
            <a:r>
              <a:rPr lang="zh-CN" altLang="en-US" sz="1800">
                <a:solidFill>
                  <a:schemeClr val="accent2"/>
                </a:solidFill>
                <a:latin typeface="微软雅黑" panose="020B0503020204020204" pitchFamily="34" charset="-122"/>
                <a:ea typeface="微软雅黑" panose="020B0503020204020204" pitchFamily="34" charset="-122"/>
              </a:rPr>
              <a:t>、</a:t>
            </a:r>
            <a:r>
              <a:rPr lang="en-US" altLang="zh-CN" sz="1800">
                <a:solidFill>
                  <a:schemeClr val="accent2"/>
                </a:solidFill>
                <a:latin typeface="微软雅黑" panose="020B0503020204020204" pitchFamily="34" charset="-122"/>
                <a:ea typeface="微软雅黑" panose="020B0503020204020204" pitchFamily="34" charset="-122"/>
              </a:rPr>
              <a:t>Or </a:t>
            </a:r>
            <a:r>
              <a:rPr lang="zh-CN" altLang="en-US" sz="1800">
                <a:solidFill>
                  <a:schemeClr val="accent2"/>
                </a:solidFill>
                <a:latin typeface="微软雅黑" panose="020B0503020204020204" pitchFamily="34" charset="-122"/>
                <a:ea typeface="微软雅黑" panose="020B0503020204020204" pitchFamily="34" charset="-122"/>
              </a:rPr>
              <a:t>等</a:t>
            </a:r>
          </a:p>
        </p:txBody>
      </p:sp>
      <p:sp>
        <p:nvSpPr>
          <p:cNvPr id="64534" name="Rectangle 24">
            <a:extLst>
              <a:ext uri="{FF2B5EF4-FFF2-40B4-BE49-F238E27FC236}">
                <a16:creationId xmlns:a16="http://schemas.microsoft.com/office/drawing/2014/main" id="{61399205-C096-73A6-761D-3373E1933ECB}"/>
              </a:ext>
            </a:extLst>
          </p:cNvPr>
          <p:cNvSpPr>
            <a:spLocks noChangeArrowheads="1"/>
          </p:cNvSpPr>
          <p:nvPr/>
        </p:nvSpPr>
        <p:spPr bwMode="auto">
          <a:xfrm>
            <a:off x="6985000" y="1892300"/>
            <a:ext cx="977900" cy="406400"/>
          </a:xfrm>
          <a:prstGeom prst="rect">
            <a:avLst/>
          </a:prstGeom>
          <a:solidFill>
            <a:schemeClr val="accent1">
              <a:alpha val="12941"/>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64535" name="Rectangle 25">
            <a:extLst>
              <a:ext uri="{FF2B5EF4-FFF2-40B4-BE49-F238E27FC236}">
                <a16:creationId xmlns:a16="http://schemas.microsoft.com/office/drawing/2014/main" id="{D9210113-9F6A-36D3-94CF-A69CE5A096C2}"/>
              </a:ext>
            </a:extLst>
          </p:cNvPr>
          <p:cNvSpPr>
            <a:spLocks noChangeArrowheads="1"/>
          </p:cNvSpPr>
          <p:nvPr/>
        </p:nvSpPr>
        <p:spPr bwMode="auto">
          <a:xfrm>
            <a:off x="6999288" y="3684588"/>
            <a:ext cx="977900" cy="406400"/>
          </a:xfrm>
          <a:prstGeom prst="rect">
            <a:avLst/>
          </a:prstGeom>
          <a:solidFill>
            <a:schemeClr val="accent1">
              <a:alpha val="12941"/>
            </a:schemeClr>
          </a:solidFill>
          <a:ln>
            <a:noFill/>
          </a:ln>
          <a:extLst>
            <a:ext uri="{91240B29-F687-4F45-9708-019B960494DF}">
              <a14:hiddenLine xmlns:a14="http://schemas.microsoft.com/office/drawing/2010/main" w="508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64536" name="AutoShape 26">
            <a:extLst>
              <a:ext uri="{FF2B5EF4-FFF2-40B4-BE49-F238E27FC236}">
                <a16:creationId xmlns:a16="http://schemas.microsoft.com/office/drawing/2014/main" id="{8A8522D2-2459-D710-DFA1-C444F46D9B92}"/>
              </a:ext>
            </a:extLst>
          </p:cNvPr>
          <p:cNvSpPr>
            <a:spLocks/>
          </p:cNvSpPr>
          <p:nvPr/>
        </p:nvSpPr>
        <p:spPr bwMode="auto">
          <a:xfrm>
            <a:off x="8064500" y="355600"/>
            <a:ext cx="177800" cy="1016000"/>
          </a:xfrm>
          <a:prstGeom prst="rightBrace">
            <a:avLst>
              <a:gd name="adj1" fmla="val 47513"/>
              <a:gd name="adj2" fmla="val 50000"/>
            </a:avLst>
          </a:prstGeom>
          <a:noFill/>
          <a:ln w="1905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64537" name="Text Box 27">
            <a:extLst>
              <a:ext uri="{FF2B5EF4-FFF2-40B4-BE49-F238E27FC236}">
                <a16:creationId xmlns:a16="http://schemas.microsoft.com/office/drawing/2014/main" id="{C7ED11F4-C8C4-4F8F-DEC4-27453D5364C7}"/>
              </a:ext>
            </a:extLst>
          </p:cNvPr>
          <p:cNvSpPr txBox="1">
            <a:spLocks noChangeArrowheads="1"/>
          </p:cNvSpPr>
          <p:nvPr/>
        </p:nvSpPr>
        <p:spPr bwMode="auto">
          <a:xfrm>
            <a:off x="8224838" y="234950"/>
            <a:ext cx="5461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a:latin typeface="微软雅黑" panose="020B0503020204020204" pitchFamily="34" charset="-122"/>
                <a:ea typeface="微软雅黑" panose="020B0503020204020204" pitchFamily="34" charset="-122"/>
              </a:rPr>
              <a:t>通用寄存器</a:t>
            </a:r>
          </a:p>
        </p:txBody>
      </p:sp>
      <p:sp>
        <p:nvSpPr>
          <p:cNvPr id="64538" name="Text Box 28">
            <a:extLst>
              <a:ext uri="{FF2B5EF4-FFF2-40B4-BE49-F238E27FC236}">
                <a16:creationId xmlns:a16="http://schemas.microsoft.com/office/drawing/2014/main" id="{266AC0FC-DCB8-CA6F-8C62-4020848A07CA}"/>
              </a:ext>
            </a:extLst>
          </p:cNvPr>
          <p:cNvSpPr txBox="1">
            <a:spLocks noChangeArrowheads="1"/>
          </p:cNvSpPr>
          <p:nvPr/>
        </p:nvSpPr>
        <p:spPr bwMode="auto">
          <a:xfrm>
            <a:off x="3530600" y="306388"/>
            <a:ext cx="1717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006600"/>
                </a:solidFill>
                <a:latin typeface="微软雅黑" panose="020B0503020204020204" pitchFamily="34" charset="-122"/>
                <a:ea typeface="微软雅黑" panose="020B0503020204020204" pitchFamily="34" charset="-122"/>
              </a:rPr>
              <a:t>总线连接方式</a:t>
            </a:r>
          </a:p>
        </p:txBody>
      </p:sp>
      <p:sp>
        <p:nvSpPr>
          <p:cNvPr id="64539" name="Text Box 29">
            <a:extLst>
              <a:ext uri="{FF2B5EF4-FFF2-40B4-BE49-F238E27FC236}">
                <a16:creationId xmlns:a16="http://schemas.microsoft.com/office/drawing/2014/main" id="{6AE0EB30-2BB4-6D54-E673-7998696FA293}"/>
              </a:ext>
            </a:extLst>
          </p:cNvPr>
          <p:cNvSpPr txBox="1">
            <a:spLocks noChangeArrowheads="1"/>
          </p:cNvSpPr>
          <p:nvPr/>
        </p:nvSpPr>
        <p:spPr bwMode="auto">
          <a:xfrm>
            <a:off x="6286500" y="4313238"/>
            <a:ext cx="1063625" cy="336550"/>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a:latin typeface="黑体" panose="02010609060101010101" pitchFamily="49" charset="-122"/>
                <a:ea typeface="黑体" panose="02010609060101010101" pitchFamily="49" charset="-122"/>
              </a:rPr>
              <a:t>内总线</a:t>
            </a:r>
          </a:p>
        </p:txBody>
      </p:sp>
      <p:sp>
        <p:nvSpPr>
          <p:cNvPr id="398367" name="Text Box 31">
            <a:extLst>
              <a:ext uri="{FF2B5EF4-FFF2-40B4-BE49-F238E27FC236}">
                <a16:creationId xmlns:a16="http://schemas.microsoft.com/office/drawing/2014/main" id="{C46B620B-785F-7E8D-0B55-927AE2E4D741}"/>
              </a:ext>
            </a:extLst>
          </p:cNvPr>
          <p:cNvSpPr txBox="1">
            <a:spLocks noChangeArrowheads="1"/>
          </p:cNvSpPr>
          <p:nvPr/>
        </p:nvSpPr>
        <p:spPr bwMode="auto">
          <a:xfrm>
            <a:off x="6257925" y="4270375"/>
            <a:ext cx="1063625" cy="336550"/>
          </a:xfrm>
          <a:prstGeom prst="rect">
            <a:avLst/>
          </a:prstGeom>
          <a:solidFill>
            <a:schemeClr val="bg1"/>
          </a:solidFill>
          <a:ln>
            <a:noFill/>
          </a:ln>
          <a:effectLst/>
          <a:extLs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defRPr/>
            </a:pPr>
            <a:r>
              <a:rPr lang="zh-CN" altLang="en-US">
                <a:solidFill>
                  <a:schemeClr val="accent1"/>
                </a:solidFill>
                <a:effectLst>
                  <a:outerShdw blurRad="38100" dist="38100" dir="2700000" algn="tl">
                    <a:srgbClr val="C0C0C0"/>
                  </a:outerShdw>
                </a:effectLst>
                <a:latin typeface="黑体" panose="02010609060101010101" pitchFamily="49" charset="-122"/>
                <a:ea typeface="黑体" panose="02010609060101010101" pitchFamily="49" charset="-122"/>
              </a:rPr>
              <a:t>内总线</a:t>
            </a:r>
          </a:p>
        </p:txBody>
      </p:sp>
      <p:sp>
        <p:nvSpPr>
          <p:cNvPr id="398370" name="Text Box 34">
            <a:extLst>
              <a:ext uri="{FF2B5EF4-FFF2-40B4-BE49-F238E27FC236}">
                <a16:creationId xmlns:a16="http://schemas.microsoft.com/office/drawing/2014/main" id="{755F066F-30E6-B4D3-546C-068375561474}"/>
              </a:ext>
            </a:extLst>
          </p:cNvPr>
          <p:cNvSpPr txBox="1">
            <a:spLocks noChangeArrowheads="1"/>
          </p:cNvSpPr>
          <p:nvPr/>
        </p:nvSpPr>
        <p:spPr bwMode="auto">
          <a:xfrm>
            <a:off x="3530600" y="2266950"/>
            <a:ext cx="817563" cy="336550"/>
          </a:xfrm>
          <a:prstGeom prst="rect">
            <a:avLst/>
          </a:prstGeom>
          <a:solidFill>
            <a:schemeClr val="bg1"/>
          </a:solidFill>
          <a:ln>
            <a:noFill/>
          </a:ln>
          <a:effectLst/>
          <a:extLs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defRPr/>
            </a:pPr>
            <a:r>
              <a:rPr lang="zh-CN" altLang="en-US">
                <a:solidFill>
                  <a:schemeClr val="accent1"/>
                </a:solidFill>
                <a:effectLst>
                  <a:outerShdw blurRad="38100" dist="38100" dir="2700000" algn="tl">
                    <a:srgbClr val="C0C0C0"/>
                  </a:outerShdw>
                </a:effectLst>
                <a:latin typeface="黑体" panose="02010609060101010101" pitchFamily="49" charset="-122"/>
                <a:ea typeface="黑体" panose="02010609060101010101" pitchFamily="49" charset="-122"/>
              </a:rPr>
              <a:t>外总线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8339">
                                            <p:txEl>
                                              <p:pRg st="2" end="2"/>
                                            </p:txEl>
                                          </p:spTgt>
                                        </p:tgtEl>
                                        <p:attrNameLst>
                                          <p:attrName>style.visibility</p:attrName>
                                        </p:attrNameLst>
                                      </p:cBhvr>
                                      <p:to>
                                        <p:strVal val="visible"/>
                                      </p:to>
                                    </p:set>
                                    <p:animEffect transition="in" filter="blinds(horizontal)">
                                      <p:cBhvr>
                                        <p:cTn id="7" dur="500"/>
                                        <p:tgtEl>
                                          <p:spTgt spid="39833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8339">
                                            <p:txEl>
                                              <p:pRg st="4" end="4"/>
                                            </p:txEl>
                                          </p:spTgt>
                                        </p:tgtEl>
                                        <p:attrNameLst>
                                          <p:attrName>style.visibility</p:attrName>
                                        </p:attrNameLst>
                                      </p:cBhvr>
                                      <p:to>
                                        <p:strVal val="visible"/>
                                      </p:to>
                                    </p:set>
                                    <p:animEffect transition="in" filter="blinds(horizontal)">
                                      <p:cBhvr>
                                        <p:cTn id="12" dur="500"/>
                                        <p:tgtEl>
                                          <p:spTgt spid="398339">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98339">
                                            <p:txEl>
                                              <p:pRg st="5" end="5"/>
                                            </p:txEl>
                                          </p:spTgt>
                                        </p:tgtEl>
                                        <p:attrNameLst>
                                          <p:attrName>style.visibility</p:attrName>
                                        </p:attrNameLst>
                                      </p:cBhvr>
                                      <p:to>
                                        <p:strVal val="visible"/>
                                      </p:to>
                                    </p:set>
                                    <p:animEffect transition="in" filter="blinds(horizontal)">
                                      <p:cBhvr>
                                        <p:cTn id="15" dur="500"/>
                                        <p:tgtEl>
                                          <p:spTgt spid="398339">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98339">
                                            <p:txEl>
                                              <p:pRg st="6" end="6"/>
                                            </p:txEl>
                                          </p:spTgt>
                                        </p:tgtEl>
                                        <p:attrNameLst>
                                          <p:attrName>style.visibility</p:attrName>
                                        </p:attrNameLst>
                                      </p:cBhvr>
                                      <p:to>
                                        <p:strVal val="visible"/>
                                      </p:to>
                                    </p:set>
                                    <p:animEffect transition="in" filter="blinds(horizontal)">
                                      <p:cBhvr>
                                        <p:cTn id="18" dur="500"/>
                                        <p:tgtEl>
                                          <p:spTgt spid="398339">
                                            <p:txEl>
                                              <p:pRg st="6" end="6"/>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98339">
                                            <p:txEl>
                                              <p:pRg st="8" end="8"/>
                                            </p:txEl>
                                          </p:spTgt>
                                        </p:tgtEl>
                                        <p:attrNameLst>
                                          <p:attrName>style.visibility</p:attrName>
                                        </p:attrNameLst>
                                      </p:cBhvr>
                                      <p:to>
                                        <p:strVal val="visible"/>
                                      </p:to>
                                    </p:set>
                                    <p:animEffect transition="in" filter="blinds(horizontal)">
                                      <p:cBhvr>
                                        <p:cTn id="23" dur="500"/>
                                        <p:tgtEl>
                                          <p:spTgt spid="398339">
                                            <p:txEl>
                                              <p:pRg st="8" end="8"/>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98339">
                                            <p:txEl>
                                              <p:pRg st="9" end="9"/>
                                            </p:txEl>
                                          </p:spTgt>
                                        </p:tgtEl>
                                        <p:attrNameLst>
                                          <p:attrName>style.visibility</p:attrName>
                                        </p:attrNameLst>
                                      </p:cBhvr>
                                      <p:to>
                                        <p:strVal val="visible"/>
                                      </p:to>
                                    </p:set>
                                    <p:animEffect transition="in" filter="blinds(horizontal)">
                                      <p:cBhvr>
                                        <p:cTn id="26" dur="500"/>
                                        <p:tgtEl>
                                          <p:spTgt spid="398339">
                                            <p:txEl>
                                              <p:pRg st="9" end="9"/>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98339">
                                            <p:txEl>
                                              <p:pRg st="10" end="10"/>
                                            </p:txEl>
                                          </p:spTgt>
                                        </p:tgtEl>
                                        <p:attrNameLst>
                                          <p:attrName>style.visibility</p:attrName>
                                        </p:attrNameLst>
                                      </p:cBhvr>
                                      <p:to>
                                        <p:strVal val="visible"/>
                                      </p:to>
                                    </p:set>
                                    <p:animEffect transition="in" filter="blinds(horizontal)">
                                      <p:cBhvr>
                                        <p:cTn id="29" dur="500"/>
                                        <p:tgtEl>
                                          <p:spTgt spid="398339">
                                            <p:txEl>
                                              <p:pRg st="10" end="1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398339">
                                            <p:txEl>
                                              <p:pRg st="12" end="12"/>
                                            </p:txEl>
                                          </p:spTgt>
                                        </p:tgtEl>
                                        <p:attrNameLst>
                                          <p:attrName>style.visibility</p:attrName>
                                        </p:attrNameLst>
                                      </p:cBhvr>
                                      <p:to>
                                        <p:strVal val="visible"/>
                                      </p:to>
                                    </p:set>
                                    <p:animEffect transition="in" filter="blinds(horizontal)">
                                      <p:cBhvr>
                                        <p:cTn id="34" dur="500"/>
                                        <p:tgtEl>
                                          <p:spTgt spid="398339">
                                            <p:txEl>
                                              <p:pRg st="12" end="12"/>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98339">
                                            <p:txEl>
                                              <p:pRg st="13" end="13"/>
                                            </p:txEl>
                                          </p:spTgt>
                                        </p:tgtEl>
                                        <p:attrNameLst>
                                          <p:attrName>style.visibility</p:attrName>
                                        </p:attrNameLst>
                                      </p:cBhvr>
                                      <p:to>
                                        <p:strVal val="visible"/>
                                      </p:to>
                                    </p:set>
                                    <p:animEffect transition="in" filter="blinds(horizontal)">
                                      <p:cBhvr>
                                        <p:cTn id="37" dur="500"/>
                                        <p:tgtEl>
                                          <p:spTgt spid="398339">
                                            <p:txEl>
                                              <p:pRg st="13" end="13"/>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98339">
                                            <p:txEl>
                                              <p:pRg st="14" end="14"/>
                                            </p:txEl>
                                          </p:spTgt>
                                        </p:tgtEl>
                                        <p:attrNameLst>
                                          <p:attrName>style.visibility</p:attrName>
                                        </p:attrNameLst>
                                      </p:cBhvr>
                                      <p:to>
                                        <p:strVal val="visible"/>
                                      </p:to>
                                    </p:set>
                                    <p:animEffect transition="in" filter="blinds(horizontal)">
                                      <p:cBhvr>
                                        <p:cTn id="40" dur="500"/>
                                        <p:tgtEl>
                                          <p:spTgt spid="398339">
                                            <p:txEl>
                                              <p:pRg st="14" end="14"/>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98346"/>
                                        </p:tgtEl>
                                        <p:attrNameLst>
                                          <p:attrName>style.visibility</p:attrName>
                                        </p:attrNameLst>
                                      </p:cBhvr>
                                      <p:to>
                                        <p:strVal val="visible"/>
                                      </p:to>
                                    </p:set>
                                    <p:animEffect transition="in" filter="blinds(horizontal)">
                                      <p:cBhvr>
                                        <p:cTn id="45" dur="500"/>
                                        <p:tgtEl>
                                          <p:spTgt spid="39834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398355"/>
                                        </p:tgtEl>
                                        <p:attrNameLst>
                                          <p:attrName>style.visibility</p:attrName>
                                        </p:attrNameLst>
                                      </p:cBhvr>
                                      <p:to>
                                        <p:strVal val="visible"/>
                                      </p:to>
                                    </p:set>
                                    <p:animEffect transition="in" filter="blinds(horizontal)">
                                      <p:cBhvr>
                                        <p:cTn id="50" dur="500"/>
                                        <p:tgtEl>
                                          <p:spTgt spid="39835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98347"/>
                                        </p:tgtEl>
                                        <p:attrNameLst>
                                          <p:attrName>style.visibility</p:attrName>
                                        </p:attrNameLst>
                                      </p:cBhvr>
                                      <p:to>
                                        <p:strVal val="visible"/>
                                      </p:to>
                                    </p:set>
                                    <p:animEffect transition="in" filter="blinds(horizontal)">
                                      <p:cBhvr>
                                        <p:cTn id="55" dur="500"/>
                                        <p:tgtEl>
                                          <p:spTgt spid="39834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98359"/>
                                        </p:tgtEl>
                                        <p:attrNameLst>
                                          <p:attrName>style.visibility</p:attrName>
                                        </p:attrNameLst>
                                      </p:cBhvr>
                                      <p:to>
                                        <p:strVal val="visible"/>
                                      </p:to>
                                    </p:set>
                                    <p:animEffect transition="in" filter="blinds(horizontal)">
                                      <p:cBhvr>
                                        <p:cTn id="60" dur="500"/>
                                        <p:tgtEl>
                                          <p:spTgt spid="39835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398356"/>
                                        </p:tgtEl>
                                        <p:attrNameLst>
                                          <p:attrName>style.visibility</p:attrName>
                                        </p:attrNameLst>
                                      </p:cBhvr>
                                      <p:to>
                                        <p:strVal val="visible"/>
                                      </p:to>
                                    </p:set>
                                    <p:animEffect transition="in" filter="blinds(horizontal)">
                                      <p:cBhvr>
                                        <p:cTn id="65" dur="500"/>
                                        <p:tgtEl>
                                          <p:spTgt spid="39835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398348"/>
                                        </p:tgtEl>
                                        <p:attrNameLst>
                                          <p:attrName>style.visibility</p:attrName>
                                        </p:attrNameLst>
                                      </p:cBhvr>
                                      <p:to>
                                        <p:strVal val="visible"/>
                                      </p:to>
                                    </p:set>
                                    <p:animEffect transition="in" filter="blinds(horizontal)">
                                      <p:cBhvr>
                                        <p:cTn id="70" dur="500"/>
                                        <p:tgtEl>
                                          <p:spTgt spid="398348"/>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98349"/>
                                        </p:tgtEl>
                                        <p:attrNameLst>
                                          <p:attrName>style.visibility</p:attrName>
                                        </p:attrNameLst>
                                      </p:cBhvr>
                                      <p:to>
                                        <p:strVal val="visible"/>
                                      </p:to>
                                    </p:set>
                                    <p:animEffect transition="in" filter="blinds(horizontal)">
                                      <p:cBhvr>
                                        <p:cTn id="73" dur="500"/>
                                        <p:tgtEl>
                                          <p:spTgt spid="398349"/>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98351"/>
                                        </p:tgtEl>
                                        <p:attrNameLst>
                                          <p:attrName>style.visibility</p:attrName>
                                        </p:attrNameLst>
                                      </p:cBhvr>
                                      <p:to>
                                        <p:strVal val="visible"/>
                                      </p:to>
                                    </p:set>
                                    <p:animEffect transition="in" filter="blinds(horizontal)">
                                      <p:cBhvr>
                                        <p:cTn id="76" dur="500"/>
                                        <p:tgtEl>
                                          <p:spTgt spid="398351"/>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98352"/>
                                        </p:tgtEl>
                                        <p:attrNameLst>
                                          <p:attrName>style.visibility</p:attrName>
                                        </p:attrNameLst>
                                      </p:cBhvr>
                                      <p:to>
                                        <p:strVal val="visible"/>
                                      </p:to>
                                    </p:set>
                                    <p:animEffect transition="in" filter="blinds(horizontal)">
                                      <p:cBhvr>
                                        <p:cTn id="79" dur="500"/>
                                        <p:tgtEl>
                                          <p:spTgt spid="398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6" grpId="0" animBg="1"/>
      <p:bldP spid="398347" grpId="0" animBg="1"/>
      <p:bldP spid="398348" grpId="0"/>
      <p:bldP spid="398349" grpId="0"/>
      <p:bldP spid="398351" grpId="0"/>
      <p:bldP spid="398352" grpId="0"/>
      <p:bldP spid="398356" grpId="0"/>
      <p:bldP spid="39835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E9A300A0-5B4C-BD06-86DC-611D90EB6762}"/>
              </a:ext>
            </a:extLst>
          </p:cNvPr>
          <p:cNvSpPr>
            <a:spLocks noGrp="1" noChangeArrowheads="1"/>
          </p:cNvSpPr>
          <p:nvPr>
            <p:ph type="title"/>
          </p:nvPr>
        </p:nvSpPr>
        <p:spPr/>
        <p:txBody>
          <a:bodyPr/>
          <a:lstStyle/>
          <a:p>
            <a:r>
              <a:rPr lang="zh-CN" altLang="en-US">
                <a:ea typeface="宋体" panose="02010600030101010101" pitchFamily="2" charset="-122"/>
              </a:rPr>
              <a:t>三总线数据通路</a:t>
            </a:r>
          </a:p>
        </p:txBody>
      </p:sp>
      <p:sp>
        <p:nvSpPr>
          <p:cNvPr id="397315" name="Rectangle 3">
            <a:extLst>
              <a:ext uri="{FF2B5EF4-FFF2-40B4-BE49-F238E27FC236}">
                <a16:creationId xmlns:a16="http://schemas.microsoft.com/office/drawing/2014/main" id="{8A336E0B-EF68-5228-6FAC-739E22CB85F8}"/>
              </a:ext>
            </a:extLst>
          </p:cNvPr>
          <p:cNvSpPr>
            <a:spLocks noGrp="1" noChangeArrowheads="1"/>
          </p:cNvSpPr>
          <p:nvPr>
            <p:ph idx="1"/>
          </p:nvPr>
        </p:nvSpPr>
        <p:spPr>
          <a:xfrm>
            <a:off x="203200" y="679450"/>
            <a:ext cx="5027613" cy="4691063"/>
          </a:xfrm>
        </p:spPr>
        <p:txBody>
          <a:bodyPr/>
          <a:lstStyle/>
          <a:p>
            <a:r>
              <a:rPr lang="zh-CN" altLang="en-US">
                <a:latin typeface="微软雅黑" panose="020B0503020204020204" pitchFamily="34" charset="-122"/>
                <a:ea typeface="微软雅黑" panose="020B0503020204020204" pitchFamily="34" charset="-122"/>
              </a:rPr>
              <a:t>单总线中一个时钟内只允许传一个数据，因而指令执行效率很低</a:t>
            </a:r>
          </a:p>
          <a:p>
            <a:r>
              <a:rPr lang="zh-CN" altLang="en-US">
                <a:latin typeface="微软雅黑" panose="020B0503020204020204" pitchFamily="34" charset="-122"/>
                <a:ea typeface="微软雅黑" panose="020B0503020204020204" pitchFamily="34" charset="-122"/>
              </a:rPr>
              <a:t>可采用多总线方式，同时在多个总线上传送不同数据，提高效率</a:t>
            </a:r>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例如：三总线数据通路</a:t>
            </a:r>
          </a:p>
          <a:p>
            <a:pPr lvl="1"/>
            <a:r>
              <a:rPr lang="zh-CN" altLang="en-US">
                <a:latin typeface="微软雅黑" panose="020B0503020204020204" pitchFamily="34" charset="-122"/>
                <a:ea typeface="微软雅黑" panose="020B0503020204020204" pitchFamily="34" charset="-122"/>
              </a:rPr>
              <a:t>总线</a:t>
            </a:r>
            <a:r>
              <a:rPr lang="en-US" altLang="zh-CN">
                <a:latin typeface="微软雅黑" panose="020B0503020204020204" pitchFamily="34" charset="-122"/>
                <a:ea typeface="微软雅黑" panose="020B0503020204020204" pitchFamily="34" charset="-122"/>
              </a:rPr>
              <a:t>A</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B</a:t>
            </a:r>
            <a:r>
              <a:rPr lang="zh-CN" altLang="en-US">
                <a:latin typeface="微软雅黑" panose="020B0503020204020204" pitchFamily="34" charset="-122"/>
                <a:ea typeface="微软雅黑" panose="020B0503020204020204" pitchFamily="34" charset="-122"/>
              </a:rPr>
              <a:t>分别传送两个源操作数，总线</a:t>
            </a:r>
            <a:r>
              <a:rPr lang="en-US" altLang="zh-CN">
                <a:latin typeface="微软雅黑" panose="020B0503020204020204" pitchFamily="34" charset="-122"/>
                <a:ea typeface="微软雅黑" panose="020B0503020204020204" pitchFamily="34" charset="-122"/>
              </a:rPr>
              <a:t>C</a:t>
            </a:r>
            <a:r>
              <a:rPr lang="zh-CN" altLang="en-US">
                <a:latin typeface="微软雅黑" panose="020B0503020204020204" pitchFamily="34" charset="-122"/>
                <a:ea typeface="微软雅黑" panose="020B0503020204020204" pitchFamily="34" charset="-122"/>
              </a:rPr>
              <a:t>传送结果</a:t>
            </a:r>
          </a:p>
          <a:p>
            <a:pPr lvl="1"/>
            <a:r>
              <a:rPr lang="zh-CN" altLang="en-US">
                <a:latin typeface="微软雅黑" panose="020B0503020204020204" pitchFamily="34" charset="-122"/>
                <a:ea typeface="微软雅黑" panose="020B0503020204020204" pitchFamily="34" charset="-122"/>
              </a:rPr>
              <a:t>单总线中的暂存器</a:t>
            </a:r>
            <a:r>
              <a:rPr lang="en-US" altLang="zh-CN">
                <a:latin typeface="微软雅黑" panose="020B0503020204020204" pitchFamily="34" charset="-122"/>
                <a:ea typeface="微软雅黑" panose="020B0503020204020204" pitchFamily="34" charset="-122"/>
              </a:rPr>
              <a:t>Y</a:t>
            </a:r>
            <a:r>
              <a:rPr lang="zh-CN" altLang="en-US">
                <a:latin typeface="微软雅黑" panose="020B0503020204020204" pitchFamily="34" charset="-122"/>
                <a:ea typeface="微软雅黑" panose="020B0503020204020204" pitchFamily="34" charset="-122"/>
              </a:rPr>
              <a:t>和</a:t>
            </a:r>
            <a:r>
              <a:rPr lang="en-US" altLang="zh-CN">
                <a:latin typeface="微软雅黑" panose="020B0503020204020204" pitchFamily="34" charset="-122"/>
                <a:ea typeface="微软雅黑" panose="020B0503020204020204" pitchFamily="34" charset="-122"/>
              </a:rPr>
              <a:t>Z</a:t>
            </a:r>
            <a:r>
              <a:rPr lang="zh-CN" altLang="en-US">
                <a:latin typeface="微软雅黑" panose="020B0503020204020204" pitchFamily="34" charset="-122"/>
                <a:ea typeface="微软雅黑" panose="020B0503020204020204" pitchFamily="34" charset="-122"/>
              </a:rPr>
              <a:t>在此可取消，</a:t>
            </a:r>
            <a:r>
              <a:rPr lang="en-US" altLang="zh-CN">
                <a:latin typeface="微软雅黑" panose="020B0503020204020204" pitchFamily="34" charset="-122"/>
                <a:ea typeface="微软雅黑" panose="020B0503020204020204" pitchFamily="34" charset="-122"/>
              </a:rPr>
              <a:t>Why</a:t>
            </a:r>
            <a:r>
              <a:rPr lang="zh-CN" altLang="en-US">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p>
            <a:pPr lvl="1"/>
            <a:endParaRPr lang="zh-CN" altLang="en-US">
              <a:latin typeface="微软雅黑" panose="020B0503020204020204" pitchFamily="34" charset="-122"/>
              <a:ea typeface="微软雅黑" panose="020B0503020204020204" pitchFamily="34" charset="-122"/>
            </a:endParaRPr>
          </a:p>
          <a:p>
            <a:pPr lvl="1"/>
            <a:r>
              <a:rPr lang="zh-CN" altLang="en-US">
                <a:latin typeface="微软雅黑" panose="020B0503020204020204" pitchFamily="34" charset="-122"/>
                <a:ea typeface="微软雅黑" panose="020B0503020204020204" pitchFamily="34" charset="-122"/>
              </a:rPr>
              <a:t>采用双口通用寄存器组</a:t>
            </a:r>
          </a:p>
          <a:p>
            <a:pPr lvl="1"/>
            <a:r>
              <a:rPr lang="zh-CN" altLang="en-US">
                <a:latin typeface="微软雅黑" panose="020B0503020204020204" pitchFamily="34" charset="-122"/>
                <a:ea typeface="微软雅黑" panose="020B0503020204020204" pitchFamily="34" charset="-122"/>
              </a:rPr>
              <a:t>如何实现： </a:t>
            </a:r>
            <a:r>
              <a:rPr lang="en-US" altLang="zh-CN">
                <a:latin typeface="微软雅黑" panose="020B0503020204020204" pitchFamily="34" charset="-122"/>
                <a:ea typeface="微软雅黑" panose="020B0503020204020204" pitchFamily="34" charset="-122"/>
              </a:rPr>
              <a:t>R[R3] ←R[R1] op R[R2]</a:t>
            </a:r>
          </a:p>
          <a:p>
            <a:pPr lvl="2">
              <a:spcBef>
                <a:spcPct val="15000"/>
              </a:spcBef>
              <a:buFontTx/>
              <a:buNone/>
            </a:pPr>
            <a:r>
              <a:rPr lang="pt-BR" altLang="zh-CN">
                <a:latin typeface="微软雅黑" panose="020B0503020204020204" pitchFamily="34" charset="-122"/>
                <a:ea typeface="微软雅黑" panose="020B0503020204020204" pitchFamily="34" charset="-122"/>
              </a:rPr>
              <a:t>R1outA</a:t>
            </a:r>
            <a:r>
              <a:rPr lang="zh-CN" altLang="pt-BR">
                <a:latin typeface="微软雅黑" panose="020B0503020204020204" pitchFamily="34" charset="-122"/>
                <a:ea typeface="微软雅黑" panose="020B0503020204020204" pitchFamily="34" charset="-122"/>
              </a:rPr>
              <a:t>，</a:t>
            </a:r>
            <a:r>
              <a:rPr lang="pt-BR" altLang="zh-CN">
                <a:latin typeface="微软雅黑" panose="020B0503020204020204" pitchFamily="34" charset="-122"/>
                <a:ea typeface="微软雅黑" panose="020B0503020204020204" pitchFamily="34" charset="-122"/>
              </a:rPr>
              <a:t>R2outB</a:t>
            </a:r>
            <a:r>
              <a:rPr lang="zh-CN" altLang="pt-BR">
                <a:latin typeface="微软雅黑" panose="020B0503020204020204" pitchFamily="34" charset="-122"/>
                <a:ea typeface="微软雅黑" panose="020B0503020204020204" pitchFamily="34" charset="-122"/>
              </a:rPr>
              <a:t>，</a:t>
            </a:r>
            <a:r>
              <a:rPr lang="pt-BR" altLang="zh-CN">
                <a:latin typeface="微软雅黑" panose="020B0503020204020204" pitchFamily="34" charset="-122"/>
                <a:ea typeface="微软雅黑" panose="020B0503020204020204" pitchFamily="34" charset="-122"/>
              </a:rPr>
              <a:t>op</a:t>
            </a:r>
            <a:r>
              <a:rPr lang="zh-CN" altLang="pt-BR">
                <a:latin typeface="微软雅黑" panose="020B0503020204020204" pitchFamily="34" charset="-122"/>
                <a:ea typeface="微软雅黑" panose="020B0503020204020204" pitchFamily="34" charset="-122"/>
              </a:rPr>
              <a:t>，</a:t>
            </a:r>
            <a:r>
              <a:rPr lang="pt-BR" altLang="zh-CN">
                <a:latin typeface="微软雅黑" panose="020B0503020204020204" pitchFamily="34" charset="-122"/>
                <a:ea typeface="微软雅黑" panose="020B0503020204020204" pitchFamily="34" charset="-122"/>
              </a:rPr>
              <a:t>R3inC</a:t>
            </a:r>
          </a:p>
          <a:p>
            <a:pPr lvl="2">
              <a:spcBef>
                <a:spcPct val="15000"/>
              </a:spcBef>
              <a:buFontTx/>
              <a:buNone/>
            </a:pPr>
            <a:r>
              <a:rPr lang="zh-CN" altLang="pt-BR">
                <a:latin typeface="微软雅黑" panose="020B0503020204020204" pitchFamily="34" charset="-122"/>
                <a:ea typeface="微软雅黑" panose="020B0503020204020204" pitchFamily="34" charset="-122"/>
              </a:rPr>
              <a:t>只要一个时钟周期（节拍）即可！</a:t>
            </a:r>
            <a:endParaRPr lang="zh-CN" altLang="en-US">
              <a:latin typeface="微软雅黑" panose="020B0503020204020204" pitchFamily="34" charset="-122"/>
              <a:ea typeface="微软雅黑" panose="020B0503020204020204" pitchFamily="34" charset="-122"/>
            </a:endParaRPr>
          </a:p>
        </p:txBody>
      </p:sp>
      <p:pic>
        <p:nvPicPr>
          <p:cNvPr id="65539" name="Picture 4">
            <a:extLst>
              <a:ext uri="{FF2B5EF4-FFF2-40B4-BE49-F238E27FC236}">
                <a16:creationId xmlns:a16="http://schemas.microsoft.com/office/drawing/2014/main" id="{42754B28-6ECE-C95B-3E97-89D9C8A60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100" y="242888"/>
            <a:ext cx="3644900" cy="596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7317" name="Rectangle 5">
            <a:extLst>
              <a:ext uri="{FF2B5EF4-FFF2-40B4-BE49-F238E27FC236}">
                <a16:creationId xmlns:a16="http://schemas.microsoft.com/office/drawing/2014/main" id="{628AB289-C26E-B728-3770-141BCD21D70A}"/>
              </a:ext>
            </a:extLst>
          </p:cNvPr>
          <p:cNvSpPr>
            <a:spLocks noChangeArrowheads="1"/>
          </p:cNvSpPr>
          <p:nvPr/>
        </p:nvSpPr>
        <p:spPr bwMode="auto">
          <a:xfrm>
            <a:off x="28575" y="5546725"/>
            <a:ext cx="55737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nchor="ctr">
            <a:spAutoFit/>
          </a:bodyPr>
          <a:lstStyle/>
          <a:p>
            <a:pPr eaLnBrk="0" hangingPunct="0"/>
            <a:r>
              <a:rPr lang="zh-CN" altLang="en-US" sz="1800">
                <a:solidFill>
                  <a:schemeClr val="accent1"/>
                </a:solidFill>
                <a:latin typeface="微软雅黑" panose="020B0503020204020204" pitchFamily="34" charset="-122"/>
                <a:ea typeface="微软雅黑" panose="020B0503020204020204" pitchFamily="34" charset="-122"/>
              </a:rPr>
              <a:t>目前大都采用流水线方式执行指令，单总线或三总线的总线式数据通路很难实现指令流水执行。</a:t>
            </a:r>
          </a:p>
          <a:p>
            <a:pPr eaLnBrk="0" hangingPunct="0"/>
            <a:r>
              <a:rPr lang="zh-CN" altLang="en-US">
                <a:latin typeface="Times New Roman" panose="02020603050405020304" pitchFamily="18" charset="0"/>
                <a:ea typeface="宋体" panose="02010600030101010101" pitchFamily="2" charset="-122"/>
              </a:rPr>
              <a:t> </a:t>
            </a:r>
            <a:endParaRPr lang="zh-CN" altLang="en-US">
              <a:solidFill>
                <a:schemeClr val="accent1"/>
              </a:solidFill>
              <a:latin typeface="Times New Roman" panose="02020603050405020304" pitchFamily="18" charset="0"/>
              <a:ea typeface="宋体" panose="02010600030101010101" pitchFamily="2" charset="-122"/>
            </a:endParaRPr>
          </a:p>
        </p:txBody>
      </p:sp>
      <p:sp>
        <p:nvSpPr>
          <p:cNvPr id="397318" name="Text Box 6">
            <a:extLst>
              <a:ext uri="{FF2B5EF4-FFF2-40B4-BE49-F238E27FC236}">
                <a16:creationId xmlns:a16="http://schemas.microsoft.com/office/drawing/2014/main" id="{5433BEEB-0CB0-4ADE-C6A2-3FF37569BF94}"/>
              </a:ext>
            </a:extLst>
          </p:cNvPr>
          <p:cNvSpPr txBox="1">
            <a:spLocks noChangeArrowheads="1"/>
          </p:cNvSpPr>
          <p:nvPr/>
        </p:nvSpPr>
        <p:spPr bwMode="auto">
          <a:xfrm>
            <a:off x="8178800" y="3638550"/>
            <a:ext cx="333375" cy="385763"/>
          </a:xfrm>
          <a:prstGeom prst="rect">
            <a:avLst/>
          </a:prstGeom>
          <a:solidFill>
            <a:srgbClr val="FF0000"/>
          </a:solidFill>
          <a:ln w="19050">
            <a:solidFill>
              <a:srgbClr val="006600"/>
            </a:solidFill>
            <a:miter lim="800000"/>
            <a:headEnd/>
            <a:tailEnd/>
          </a:ln>
        </p:spPr>
        <p:txBody>
          <a:bodyPr>
            <a:spAutoFit/>
          </a:bodyPr>
          <a:lstStyle/>
          <a:p>
            <a:pPr eaLnBrk="0" hangingPunct="0">
              <a:spcBef>
                <a:spcPct val="50000"/>
              </a:spcBef>
            </a:pPr>
            <a:r>
              <a:rPr lang="en-US" altLang="zh-CN" sz="1800">
                <a:solidFill>
                  <a:schemeClr val="bg1"/>
                </a:solidFill>
                <a:latin typeface="Times New Roman" panose="02020603050405020304" pitchFamily="18" charset="0"/>
                <a:ea typeface="宋体" panose="02010600030101010101" pitchFamily="2" charset="-122"/>
              </a:rPr>
              <a:t>Z</a:t>
            </a:r>
          </a:p>
        </p:txBody>
      </p:sp>
      <p:sp>
        <p:nvSpPr>
          <p:cNvPr id="397319" name="Text Box 7">
            <a:extLst>
              <a:ext uri="{FF2B5EF4-FFF2-40B4-BE49-F238E27FC236}">
                <a16:creationId xmlns:a16="http://schemas.microsoft.com/office/drawing/2014/main" id="{2EC7E188-87B9-4121-2C98-68D1B671FB94}"/>
              </a:ext>
            </a:extLst>
          </p:cNvPr>
          <p:cNvSpPr txBox="1">
            <a:spLocks noChangeArrowheads="1"/>
          </p:cNvSpPr>
          <p:nvPr/>
        </p:nvSpPr>
        <p:spPr bwMode="auto">
          <a:xfrm>
            <a:off x="6716713" y="3246438"/>
            <a:ext cx="333375" cy="385762"/>
          </a:xfrm>
          <a:prstGeom prst="rect">
            <a:avLst/>
          </a:prstGeom>
          <a:solidFill>
            <a:schemeClr val="accent1"/>
          </a:solidFill>
          <a:ln w="19050">
            <a:solidFill>
              <a:srgbClr val="006600"/>
            </a:solidFill>
            <a:miter lim="800000"/>
            <a:headEnd/>
            <a:tailEnd/>
          </a:ln>
        </p:spPr>
        <p:txBody>
          <a:bodyPr>
            <a:spAutoFit/>
          </a:bodyPr>
          <a:lstStyle/>
          <a:p>
            <a:pPr eaLnBrk="0" hangingPunct="0">
              <a:spcBef>
                <a:spcPct val="50000"/>
              </a:spcBef>
            </a:pPr>
            <a:r>
              <a:rPr lang="en-US" altLang="zh-CN" sz="1800">
                <a:solidFill>
                  <a:schemeClr val="bg1"/>
                </a:solidFill>
                <a:latin typeface="Times New Roman" panose="02020603050405020304" pitchFamily="18" charset="0"/>
                <a:ea typeface="黑体" panose="02010609060101010101" pitchFamily="49" charset="-122"/>
              </a:rPr>
              <a:t>Y</a:t>
            </a:r>
          </a:p>
        </p:txBody>
      </p:sp>
      <p:sp>
        <p:nvSpPr>
          <p:cNvPr id="397321" name="Text Box 9">
            <a:extLst>
              <a:ext uri="{FF2B5EF4-FFF2-40B4-BE49-F238E27FC236}">
                <a16:creationId xmlns:a16="http://schemas.microsoft.com/office/drawing/2014/main" id="{878787F1-064D-E95D-B18B-5AE43A666BED}"/>
              </a:ext>
            </a:extLst>
          </p:cNvPr>
          <p:cNvSpPr txBox="1">
            <a:spLocks noChangeArrowheads="1"/>
          </p:cNvSpPr>
          <p:nvPr/>
        </p:nvSpPr>
        <p:spPr bwMode="auto">
          <a:xfrm>
            <a:off x="1733550" y="6302375"/>
            <a:ext cx="6915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latin typeface="微软雅黑" panose="020B0503020204020204" pitchFamily="34" charset="-122"/>
                <a:ea typeface="微软雅黑" panose="020B0503020204020204" pitchFamily="34" charset="-122"/>
              </a:rPr>
              <a:t>以下以</a:t>
            </a:r>
            <a:r>
              <a:rPr lang="en-US" altLang="zh-CN" sz="2000">
                <a:latin typeface="微软雅黑" panose="020B0503020204020204" pitchFamily="34" charset="-122"/>
                <a:ea typeface="微软雅黑" panose="020B0503020204020204" pitchFamily="34" charset="-122"/>
              </a:rPr>
              <a:t>RISC-V</a:t>
            </a:r>
            <a:r>
              <a:rPr lang="zh-CN" altLang="en-US" sz="2000">
                <a:latin typeface="微软雅黑" panose="020B0503020204020204" pitchFamily="34" charset="-122"/>
                <a:ea typeface="微软雅黑" panose="020B0503020204020204" pitchFamily="34" charset="-122"/>
              </a:rPr>
              <a:t>指令系统为例介绍非总线式</a:t>
            </a: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的设计。</a:t>
            </a:r>
          </a:p>
        </p:txBody>
      </p:sp>
      <p:sp>
        <p:nvSpPr>
          <p:cNvPr id="397322" name="Text Box 10">
            <a:extLst>
              <a:ext uri="{FF2B5EF4-FFF2-40B4-BE49-F238E27FC236}">
                <a16:creationId xmlns:a16="http://schemas.microsoft.com/office/drawing/2014/main" id="{9E5E786B-946C-6F12-EF0F-658FD3DF9A36}"/>
              </a:ext>
            </a:extLst>
          </p:cNvPr>
          <p:cNvSpPr txBox="1">
            <a:spLocks noChangeArrowheads="1"/>
          </p:cNvSpPr>
          <p:nvPr/>
        </p:nvSpPr>
        <p:spPr bwMode="auto">
          <a:xfrm>
            <a:off x="2124075" y="3317875"/>
            <a:ext cx="33750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800">
                <a:solidFill>
                  <a:schemeClr val="accent1"/>
                </a:solidFill>
                <a:latin typeface="微软雅黑" panose="020B0503020204020204" pitchFamily="34" charset="-122"/>
                <a:ea typeface="微软雅黑" panose="020B0503020204020204" pitchFamily="34" charset="-122"/>
              </a:rPr>
              <a:t>三个总线各自传不同的数据，不会发生冲突，故无需</a:t>
            </a:r>
            <a:r>
              <a:rPr lang="en-US" altLang="zh-CN" sz="1800">
                <a:solidFill>
                  <a:schemeClr val="accent1"/>
                </a:solidFill>
                <a:latin typeface="微软雅黑" panose="020B0503020204020204" pitchFamily="34" charset="-122"/>
                <a:ea typeface="微软雅黑" panose="020B0503020204020204" pitchFamily="34" charset="-122"/>
              </a:rPr>
              <a:t>Y</a:t>
            </a:r>
            <a:r>
              <a:rPr lang="zh-CN" altLang="en-US" sz="1800">
                <a:solidFill>
                  <a:schemeClr val="accent1"/>
                </a:solidFill>
                <a:latin typeface="微软雅黑" panose="020B0503020204020204" pitchFamily="34" charset="-122"/>
                <a:ea typeface="微软雅黑" panose="020B0503020204020204" pitchFamily="34" charset="-122"/>
              </a:rPr>
              <a:t>和</a:t>
            </a:r>
            <a:r>
              <a:rPr lang="en-US" altLang="zh-CN" sz="1800">
                <a:solidFill>
                  <a:schemeClr val="accent1"/>
                </a:solidFill>
                <a:latin typeface="微软雅黑" panose="020B0503020204020204" pitchFamily="34" charset="-122"/>
                <a:ea typeface="微软雅黑" panose="020B0503020204020204" pitchFamily="34" charset="-122"/>
              </a:rPr>
              <a:t>Z</a:t>
            </a:r>
          </a:p>
        </p:txBody>
      </p:sp>
      <p:sp>
        <p:nvSpPr>
          <p:cNvPr id="65545" name="Text Box 11">
            <a:extLst>
              <a:ext uri="{FF2B5EF4-FFF2-40B4-BE49-F238E27FC236}">
                <a16:creationId xmlns:a16="http://schemas.microsoft.com/office/drawing/2014/main" id="{462154CA-28A1-6533-36A3-F743375D6A20}"/>
              </a:ext>
            </a:extLst>
          </p:cNvPr>
          <p:cNvSpPr txBox="1">
            <a:spLocks noChangeArrowheads="1"/>
          </p:cNvSpPr>
          <p:nvPr/>
        </p:nvSpPr>
        <p:spPr bwMode="auto">
          <a:xfrm>
            <a:off x="7048500" y="2133600"/>
            <a:ext cx="1168400" cy="320675"/>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lIns="0" rIns="0">
            <a:spAutoFit/>
          </a:bodyPr>
          <a:lstStyle/>
          <a:p>
            <a:pPr eaLnBrk="0" hangingPunct="0">
              <a:spcBef>
                <a:spcPct val="50000"/>
              </a:spcBef>
            </a:pPr>
            <a:r>
              <a:rPr lang="zh-CN" altLang="en-US" sz="1500">
                <a:solidFill>
                  <a:schemeClr val="accent1"/>
                </a:solidFill>
                <a:latin typeface="微软雅黑" panose="020B0503020204020204" pitchFamily="34" charset="-122"/>
                <a:ea typeface="微软雅黑" panose="020B0503020204020204" pitchFamily="34" charset="-122"/>
              </a:rPr>
              <a:t>通用寄存器组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7315">
                                            <p:txEl>
                                              <p:pRg st="3" end="3"/>
                                            </p:txEl>
                                          </p:spTgt>
                                        </p:tgtEl>
                                        <p:attrNameLst>
                                          <p:attrName>style.visibility</p:attrName>
                                        </p:attrNameLst>
                                      </p:cBhvr>
                                      <p:to>
                                        <p:strVal val="visible"/>
                                      </p:to>
                                    </p:set>
                                    <p:animEffect transition="in" filter="blinds(horizontal)">
                                      <p:cBhvr>
                                        <p:cTn id="7" dur="500"/>
                                        <p:tgtEl>
                                          <p:spTgt spid="397315">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7315">
                                            <p:txEl>
                                              <p:pRg st="4" end="4"/>
                                            </p:txEl>
                                          </p:spTgt>
                                        </p:tgtEl>
                                        <p:attrNameLst>
                                          <p:attrName>style.visibility</p:attrName>
                                        </p:attrNameLst>
                                      </p:cBhvr>
                                      <p:to>
                                        <p:strVal val="visible"/>
                                      </p:to>
                                    </p:set>
                                    <p:animEffect transition="in" filter="blinds(horizontal)">
                                      <p:cBhvr>
                                        <p:cTn id="12" dur="500"/>
                                        <p:tgtEl>
                                          <p:spTgt spid="397315">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97322">
                                            <p:txEl>
                                              <p:pRg st="0" end="0"/>
                                            </p:txEl>
                                          </p:spTgt>
                                        </p:tgtEl>
                                        <p:attrNameLst>
                                          <p:attrName>style.visibility</p:attrName>
                                        </p:attrNameLst>
                                      </p:cBhvr>
                                      <p:to>
                                        <p:strVal val="visible"/>
                                      </p:to>
                                    </p:set>
                                    <p:animEffect transition="in" filter="blinds(horizontal)">
                                      <p:cBhvr>
                                        <p:cTn id="17" dur="500"/>
                                        <p:tgtEl>
                                          <p:spTgt spid="39732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grpId="0" nodeType="clickEffect">
                                  <p:stCondLst>
                                    <p:cond delay="0"/>
                                  </p:stCondLst>
                                  <p:childTnLst>
                                    <p:animEffect transition="out" filter="blinds(horizontal)">
                                      <p:cBhvr>
                                        <p:cTn id="21" dur="500"/>
                                        <p:tgtEl>
                                          <p:spTgt spid="397319"/>
                                        </p:tgtEl>
                                      </p:cBhvr>
                                    </p:animEffect>
                                    <p:set>
                                      <p:cBhvr>
                                        <p:cTn id="22" dur="1" fill="hold">
                                          <p:stCondLst>
                                            <p:cond delay="499"/>
                                          </p:stCondLst>
                                        </p:cTn>
                                        <p:tgtEl>
                                          <p:spTgt spid="397319"/>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397318"/>
                                        </p:tgtEl>
                                      </p:cBhvr>
                                    </p:animEffect>
                                    <p:set>
                                      <p:cBhvr>
                                        <p:cTn id="25" dur="1" fill="hold">
                                          <p:stCondLst>
                                            <p:cond delay="499"/>
                                          </p:stCondLst>
                                        </p:cTn>
                                        <p:tgtEl>
                                          <p:spTgt spid="397318"/>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97315">
                                            <p:txEl>
                                              <p:pRg st="6" end="6"/>
                                            </p:txEl>
                                          </p:spTgt>
                                        </p:tgtEl>
                                        <p:attrNameLst>
                                          <p:attrName>style.visibility</p:attrName>
                                        </p:attrNameLst>
                                      </p:cBhvr>
                                      <p:to>
                                        <p:strVal val="visible"/>
                                      </p:to>
                                    </p:set>
                                    <p:animEffect transition="in" filter="blinds(horizontal)">
                                      <p:cBhvr>
                                        <p:cTn id="30" dur="500"/>
                                        <p:tgtEl>
                                          <p:spTgt spid="397315">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97315">
                                            <p:txEl>
                                              <p:pRg st="7" end="7"/>
                                            </p:txEl>
                                          </p:spTgt>
                                        </p:tgtEl>
                                        <p:attrNameLst>
                                          <p:attrName>style.visibility</p:attrName>
                                        </p:attrNameLst>
                                      </p:cBhvr>
                                      <p:to>
                                        <p:strVal val="visible"/>
                                      </p:to>
                                    </p:set>
                                    <p:animEffect transition="in" filter="blinds(horizontal)">
                                      <p:cBhvr>
                                        <p:cTn id="35" dur="500"/>
                                        <p:tgtEl>
                                          <p:spTgt spid="397315">
                                            <p:txEl>
                                              <p:pRg st="7" end="7"/>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97315">
                                            <p:txEl>
                                              <p:pRg st="8" end="8"/>
                                            </p:txEl>
                                          </p:spTgt>
                                        </p:tgtEl>
                                        <p:attrNameLst>
                                          <p:attrName>style.visibility</p:attrName>
                                        </p:attrNameLst>
                                      </p:cBhvr>
                                      <p:to>
                                        <p:strVal val="visible"/>
                                      </p:to>
                                    </p:set>
                                    <p:animEffect transition="in" filter="blinds(horizontal)">
                                      <p:cBhvr>
                                        <p:cTn id="40" dur="500"/>
                                        <p:tgtEl>
                                          <p:spTgt spid="397315">
                                            <p:txEl>
                                              <p:pRg st="8" end="8"/>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397315">
                                            <p:txEl>
                                              <p:pRg st="9" end="9"/>
                                            </p:txEl>
                                          </p:spTgt>
                                        </p:tgtEl>
                                        <p:attrNameLst>
                                          <p:attrName>style.visibility</p:attrName>
                                        </p:attrNameLst>
                                      </p:cBhvr>
                                      <p:to>
                                        <p:strVal val="visible"/>
                                      </p:to>
                                    </p:set>
                                    <p:animEffect transition="in" filter="blinds(horizontal)">
                                      <p:cBhvr>
                                        <p:cTn id="45" dur="500"/>
                                        <p:tgtEl>
                                          <p:spTgt spid="397315">
                                            <p:txEl>
                                              <p:pRg st="9" end="9"/>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97317"/>
                                        </p:tgtEl>
                                        <p:attrNameLst>
                                          <p:attrName>style.visibility</p:attrName>
                                        </p:attrNameLst>
                                      </p:cBhvr>
                                      <p:to>
                                        <p:strVal val="visible"/>
                                      </p:to>
                                    </p:set>
                                    <p:animEffect transition="in" filter="blinds(horizontal)">
                                      <p:cBhvr>
                                        <p:cTn id="50" dur="500"/>
                                        <p:tgtEl>
                                          <p:spTgt spid="39731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97321"/>
                                        </p:tgtEl>
                                        <p:attrNameLst>
                                          <p:attrName>style.visibility</p:attrName>
                                        </p:attrNameLst>
                                      </p:cBhvr>
                                      <p:to>
                                        <p:strVal val="visible"/>
                                      </p:to>
                                    </p:set>
                                    <p:animEffect transition="in" filter="blinds(horizontal)">
                                      <p:cBhvr>
                                        <p:cTn id="55" dur="500"/>
                                        <p:tgtEl>
                                          <p:spTgt spid="397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7" grpId="0"/>
      <p:bldP spid="397318" grpId="0" animBg="1"/>
      <p:bldP spid="397319" grpId="0" animBg="1"/>
      <p:bldP spid="3973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976F17F5-973B-F446-266F-66C82823575B}"/>
              </a:ext>
            </a:extLst>
          </p:cNvPr>
          <p:cNvSpPr>
            <a:spLocks noGrp="1" noChangeArrowheads="1"/>
          </p:cNvSpPr>
          <p:nvPr>
            <p:ph type="title"/>
          </p:nvPr>
        </p:nvSpPr>
        <p:spPr>
          <a:xfrm>
            <a:off x="444500" y="174625"/>
            <a:ext cx="7499350" cy="422275"/>
          </a:xfrm>
        </p:spPr>
        <p:txBody>
          <a:bodyPr/>
          <a:lstStyle/>
          <a:p>
            <a:r>
              <a:rPr lang="zh-CN" altLang="en-US">
                <a:ea typeface="宋体" panose="02010600030101010101" pitchFamily="2" charset="-122"/>
              </a:rPr>
              <a:t>组成指令功能的四种基本操作</a:t>
            </a:r>
          </a:p>
        </p:txBody>
      </p:sp>
      <p:sp>
        <p:nvSpPr>
          <p:cNvPr id="392195" name="Rectangle 3">
            <a:extLst>
              <a:ext uri="{FF2B5EF4-FFF2-40B4-BE49-F238E27FC236}">
                <a16:creationId xmlns:a16="http://schemas.microsoft.com/office/drawing/2014/main" id="{56985D5B-5C9B-36E8-86AC-055C95492689}"/>
              </a:ext>
            </a:extLst>
          </p:cNvPr>
          <p:cNvSpPr>
            <a:spLocks noGrp="1" noChangeArrowheads="1"/>
          </p:cNvSpPr>
          <p:nvPr>
            <p:ph idx="1"/>
          </p:nvPr>
        </p:nvSpPr>
        <p:spPr>
          <a:xfrm>
            <a:off x="342900" y="739775"/>
            <a:ext cx="8559800" cy="5670550"/>
          </a:xfrm>
        </p:spPr>
        <p:txBody>
          <a:bodyPr/>
          <a:lstStyle/>
          <a:p>
            <a:pPr>
              <a:lnSpc>
                <a:spcPct val="115000"/>
              </a:lnSpc>
              <a:spcBef>
                <a:spcPct val="25000"/>
              </a:spcBef>
            </a:pPr>
            <a:r>
              <a:rPr lang="zh-CN" altLang="en-US" sz="2000">
                <a:latin typeface="微软雅黑" panose="020B0503020204020204" pitchFamily="34" charset="-122"/>
                <a:ea typeface="微软雅黑" panose="020B0503020204020204" pitchFamily="34" charset="-122"/>
              </a:rPr>
              <a:t>每条指令的功能总是由以下</a:t>
            </a:r>
            <a:r>
              <a:rPr lang="zh-CN" altLang="en-US" sz="2000">
                <a:solidFill>
                  <a:srgbClr val="FF0000"/>
                </a:solidFill>
                <a:latin typeface="微软雅黑" panose="020B0503020204020204" pitchFamily="34" charset="-122"/>
                <a:ea typeface="微软雅黑" panose="020B0503020204020204" pitchFamily="34" charset="-122"/>
              </a:rPr>
              <a:t>四种基本操作的组合</a:t>
            </a:r>
            <a:r>
              <a:rPr lang="zh-CN" altLang="en-US" sz="2000">
                <a:latin typeface="微软雅黑" panose="020B0503020204020204" pitchFamily="34" charset="-122"/>
                <a:ea typeface="微软雅黑" panose="020B0503020204020204" pitchFamily="34" charset="-122"/>
              </a:rPr>
              <a:t>来实现：</a:t>
            </a:r>
          </a:p>
          <a:p>
            <a:pPr lvl="1">
              <a:lnSpc>
                <a:spcPct val="115000"/>
              </a:lnSpc>
              <a:spcBef>
                <a:spcPct val="25000"/>
              </a:spcBef>
              <a:buFontTx/>
              <a:buNone/>
            </a:pPr>
            <a:r>
              <a:rPr lang="zh-CN" altLang="en-US" sz="1900">
                <a:latin typeface="微软雅黑" panose="020B0503020204020204" pitchFamily="34" charset="-122"/>
                <a:ea typeface="微软雅黑" panose="020B0503020204020204" pitchFamily="34" charset="-122"/>
              </a:rPr>
              <a:t>读取某一主存单元的内容，并将其装入某个寄存器</a:t>
            </a:r>
            <a:r>
              <a:rPr lang="zh-CN" altLang="en-US" sz="1900">
                <a:solidFill>
                  <a:srgbClr val="993300"/>
                </a:solidFill>
                <a:latin typeface="微软雅黑" panose="020B0503020204020204" pitchFamily="34" charset="-122"/>
                <a:ea typeface="微软雅黑" panose="020B0503020204020204" pitchFamily="34" charset="-122"/>
              </a:rPr>
              <a:t>（取指， 取数）</a:t>
            </a:r>
          </a:p>
          <a:p>
            <a:pPr lvl="1">
              <a:lnSpc>
                <a:spcPct val="115000"/>
              </a:lnSpc>
              <a:spcBef>
                <a:spcPct val="25000"/>
              </a:spcBef>
              <a:buFontTx/>
              <a:buNone/>
            </a:pPr>
            <a:r>
              <a:rPr lang="zh-CN" altLang="en-US" sz="1900">
                <a:latin typeface="微软雅黑" panose="020B0503020204020204" pitchFamily="34" charset="-122"/>
                <a:ea typeface="微软雅黑" panose="020B0503020204020204" pitchFamily="34" charset="-122"/>
              </a:rPr>
              <a:t>把一个数据从某个寄存器存入给定的主存单元中</a:t>
            </a:r>
            <a:r>
              <a:rPr lang="zh-CN" altLang="en-US" sz="1900">
                <a:solidFill>
                  <a:srgbClr val="993300"/>
                </a:solidFill>
                <a:latin typeface="微软雅黑" panose="020B0503020204020204" pitchFamily="34" charset="-122"/>
                <a:ea typeface="微软雅黑" panose="020B0503020204020204" pitchFamily="34" charset="-122"/>
              </a:rPr>
              <a:t>（存结果）</a:t>
            </a:r>
          </a:p>
          <a:p>
            <a:pPr lvl="1">
              <a:lnSpc>
                <a:spcPct val="115000"/>
              </a:lnSpc>
              <a:spcBef>
                <a:spcPct val="25000"/>
              </a:spcBef>
              <a:buFontTx/>
              <a:buNone/>
            </a:pPr>
            <a:r>
              <a:rPr lang="zh-CN" altLang="en-US" sz="1900">
                <a:latin typeface="微软雅黑" panose="020B0503020204020204" pitchFamily="34" charset="-122"/>
                <a:ea typeface="微软雅黑" panose="020B0503020204020204" pitchFamily="34" charset="-122"/>
              </a:rPr>
              <a:t>把一个数据从某个寄存器送到另一个寄存器或者</a:t>
            </a:r>
            <a:r>
              <a:rPr lang="en-US" altLang="zh-CN" sz="1900">
                <a:latin typeface="微软雅黑" panose="020B0503020204020204" pitchFamily="34" charset="-122"/>
                <a:ea typeface="微软雅黑" panose="020B0503020204020204" pitchFamily="34" charset="-122"/>
              </a:rPr>
              <a:t>ALU</a:t>
            </a:r>
            <a:r>
              <a:rPr lang="zh-CN" altLang="en-US" sz="1900">
                <a:solidFill>
                  <a:srgbClr val="993300"/>
                </a:solidFill>
                <a:latin typeface="微软雅黑" panose="020B0503020204020204" pitchFamily="34" charset="-122"/>
                <a:ea typeface="微软雅黑" panose="020B0503020204020204" pitchFamily="34" charset="-122"/>
              </a:rPr>
              <a:t>（取数，存结果）</a:t>
            </a:r>
          </a:p>
          <a:p>
            <a:pPr lvl="1">
              <a:lnSpc>
                <a:spcPct val="115000"/>
              </a:lnSpc>
              <a:spcBef>
                <a:spcPct val="25000"/>
              </a:spcBef>
              <a:buFontTx/>
              <a:buNone/>
            </a:pPr>
            <a:r>
              <a:rPr lang="zh-CN" altLang="en-US" sz="1900">
                <a:latin typeface="微软雅黑" panose="020B0503020204020204" pitchFamily="34" charset="-122"/>
                <a:ea typeface="微软雅黑" panose="020B0503020204020204" pitchFamily="34" charset="-122"/>
              </a:rPr>
              <a:t>进行算术或逻辑运算</a:t>
            </a:r>
            <a:r>
              <a:rPr lang="zh-CN" altLang="en-US" sz="1900">
                <a:solidFill>
                  <a:srgbClr val="993300"/>
                </a:solidFill>
                <a:latin typeface="微软雅黑" panose="020B0503020204020204" pitchFamily="34" charset="-122"/>
                <a:ea typeface="微软雅黑" panose="020B0503020204020204" pitchFamily="34" charset="-122"/>
              </a:rPr>
              <a:t>（</a:t>
            </a:r>
            <a:r>
              <a:rPr lang="en-US" altLang="zh-CN" sz="1900">
                <a:solidFill>
                  <a:srgbClr val="993300"/>
                </a:solidFill>
                <a:latin typeface="微软雅黑" panose="020B0503020204020204" pitchFamily="34" charset="-122"/>
                <a:ea typeface="微软雅黑" panose="020B0503020204020204" pitchFamily="34" charset="-122"/>
              </a:rPr>
              <a:t>PC+1</a:t>
            </a:r>
            <a:r>
              <a:rPr lang="zh-CN" altLang="en-US" sz="1900">
                <a:solidFill>
                  <a:srgbClr val="993300"/>
                </a:solidFill>
                <a:latin typeface="微软雅黑" panose="020B0503020204020204" pitchFamily="34" charset="-122"/>
                <a:ea typeface="微软雅黑" panose="020B0503020204020204" pitchFamily="34" charset="-122"/>
              </a:rPr>
              <a:t>，计算地址，运算）</a:t>
            </a:r>
          </a:p>
          <a:p>
            <a:pPr>
              <a:lnSpc>
                <a:spcPct val="115000"/>
              </a:lnSpc>
              <a:spcBef>
                <a:spcPct val="25000"/>
              </a:spcBef>
            </a:pPr>
            <a:r>
              <a:rPr lang="zh-CN" altLang="en-US" sz="2000">
                <a:latin typeface="微软雅黑" panose="020B0503020204020204" pitchFamily="34" charset="-122"/>
                <a:ea typeface="微软雅黑" panose="020B0503020204020204" pitchFamily="34" charset="-122"/>
              </a:rPr>
              <a:t>操作功能可形式化描述</a:t>
            </a:r>
          </a:p>
          <a:p>
            <a:pPr lvl="1">
              <a:lnSpc>
                <a:spcPct val="115000"/>
              </a:lnSpc>
              <a:spcBef>
                <a:spcPct val="25000"/>
              </a:spcBef>
              <a:buFontTx/>
              <a:buNone/>
            </a:pPr>
            <a:r>
              <a:rPr lang="zh-CN" altLang="en-US" sz="2000">
                <a:latin typeface="微软雅黑" panose="020B0503020204020204" pitchFamily="34" charset="-122"/>
                <a:ea typeface="微软雅黑" panose="020B0503020204020204" pitchFamily="34" charset="-122"/>
              </a:rPr>
              <a:t>描述语言称为寄存器传送语言</a:t>
            </a:r>
            <a:r>
              <a:rPr lang="en-US" altLang="zh-CN" sz="2000">
                <a:latin typeface="微软雅黑" panose="020B0503020204020204" pitchFamily="34" charset="-122"/>
                <a:ea typeface="微软雅黑" panose="020B0503020204020204" pitchFamily="34" charset="-122"/>
              </a:rPr>
              <a:t>RTL (Register Transfer Language)</a:t>
            </a:r>
            <a:endParaRPr lang="zh-CN" altLang="en-US" sz="2000">
              <a:latin typeface="微软雅黑" panose="020B0503020204020204" pitchFamily="34" charset="-122"/>
              <a:ea typeface="微软雅黑" panose="020B0503020204020204" pitchFamily="34" charset="-122"/>
            </a:endParaRPr>
          </a:p>
          <a:p>
            <a:pPr lvl="1">
              <a:lnSpc>
                <a:spcPct val="115000"/>
              </a:lnSpc>
              <a:spcBef>
                <a:spcPct val="25000"/>
              </a:spcBef>
              <a:buFontTx/>
              <a:buNone/>
            </a:pPr>
            <a:r>
              <a:rPr lang="zh-CN" altLang="en-US" sz="2000">
                <a:latin typeface="微软雅黑" panose="020B0503020204020204" pitchFamily="34" charset="-122"/>
                <a:ea typeface="微软雅黑" panose="020B0503020204020204" pitchFamily="34" charset="-122"/>
              </a:rPr>
              <a:t>教材所用的</a:t>
            </a:r>
            <a:r>
              <a:rPr lang="en-US" altLang="zh-CN" sz="2000">
                <a:latin typeface="微软雅黑" panose="020B0503020204020204" pitchFamily="34" charset="-122"/>
                <a:ea typeface="微软雅黑" panose="020B0503020204020204" pitchFamily="34" charset="-122"/>
              </a:rPr>
              <a:t>RTL</a:t>
            </a:r>
            <a:r>
              <a:rPr lang="zh-CN" altLang="en-US" sz="2000">
                <a:latin typeface="微软雅黑" panose="020B0503020204020204" pitchFamily="34" charset="-122"/>
                <a:ea typeface="微软雅黑" panose="020B0503020204020204" pitchFamily="34" charset="-122"/>
              </a:rPr>
              <a:t>规定如下：</a:t>
            </a:r>
          </a:p>
          <a:p>
            <a:pPr lvl="2">
              <a:lnSpc>
                <a:spcPct val="115000"/>
              </a:lnSpc>
              <a:spcBef>
                <a:spcPct val="25000"/>
              </a:spcBef>
              <a:buFontTx/>
              <a:buNone/>
            </a:pPr>
            <a:r>
              <a:rPr lang="zh-CN" altLang="en-US">
                <a:latin typeface="微软雅黑" panose="020B0503020204020204" pitchFamily="34" charset="-122"/>
                <a:ea typeface="微软雅黑" panose="020B0503020204020204" pitchFamily="34" charset="-122"/>
              </a:rPr>
              <a:t>用</a:t>
            </a:r>
            <a:r>
              <a:rPr lang="en-US" altLang="zh-CN">
                <a:latin typeface="微软雅黑" panose="020B0503020204020204" pitchFamily="34" charset="-122"/>
                <a:ea typeface="微软雅黑" panose="020B0503020204020204" pitchFamily="34" charset="-122"/>
              </a:rPr>
              <a:t>R[r]</a:t>
            </a:r>
            <a:r>
              <a:rPr lang="zh-CN" altLang="en-US">
                <a:latin typeface="微软雅黑" panose="020B0503020204020204" pitchFamily="34" charset="-122"/>
                <a:ea typeface="微软雅黑" panose="020B0503020204020204" pitchFamily="34" charset="-122"/>
              </a:rPr>
              <a:t>表示寄存器</a:t>
            </a:r>
            <a:r>
              <a:rPr lang="en-US" altLang="zh-CN">
                <a:latin typeface="微软雅黑" panose="020B0503020204020204" pitchFamily="34" charset="-122"/>
                <a:ea typeface="微软雅黑" panose="020B0503020204020204" pitchFamily="34" charset="-122"/>
              </a:rPr>
              <a:t>r</a:t>
            </a:r>
            <a:r>
              <a:rPr lang="zh-CN" altLang="en-US">
                <a:latin typeface="微软雅黑" panose="020B0503020204020204" pitchFamily="34" charset="-122"/>
                <a:ea typeface="微软雅黑" panose="020B0503020204020204" pitchFamily="34" charset="-122"/>
              </a:rPr>
              <a:t>的内容；用</a:t>
            </a:r>
            <a:r>
              <a:rPr lang="en-US" altLang="zh-CN">
                <a:latin typeface="微软雅黑" panose="020B0503020204020204" pitchFamily="34" charset="-122"/>
                <a:ea typeface="微软雅黑" panose="020B0503020204020204" pitchFamily="34" charset="-122"/>
              </a:rPr>
              <a:t>M[addr]</a:t>
            </a:r>
            <a:r>
              <a:rPr lang="zh-CN" altLang="en-US">
                <a:latin typeface="微软雅黑" panose="020B0503020204020204" pitchFamily="34" charset="-122"/>
                <a:ea typeface="微软雅黑" panose="020B0503020204020204" pitchFamily="34" charset="-122"/>
              </a:rPr>
              <a:t>表示主存单元</a:t>
            </a:r>
            <a:r>
              <a:rPr lang="en-US" altLang="zh-CN">
                <a:latin typeface="微软雅黑" panose="020B0503020204020204" pitchFamily="34" charset="-122"/>
                <a:ea typeface="微软雅黑" panose="020B0503020204020204" pitchFamily="34" charset="-122"/>
              </a:rPr>
              <a:t>addr</a:t>
            </a:r>
            <a:r>
              <a:rPr lang="zh-CN" altLang="en-US">
                <a:latin typeface="微软雅黑" panose="020B0503020204020204" pitchFamily="34" charset="-122"/>
                <a:ea typeface="微软雅黑" panose="020B0503020204020204" pitchFamily="34" charset="-122"/>
              </a:rPr>
              <a:t>的内容；</a:t>
            </a:r>
          </a:p>
          <a:p>
            <a:pPr lvl="2">
              <a:lnSpc>
                <a:spcPct val="115000"/>
              </a:lnSpc>
              <a:spcBef>
                <a:spcPct val="25000"/>
              </a:spcBef>
              <a:buFontTx/>
              <a:buNone/>
            </a:pPr>
            <a:r>
              <a:rPr lang="en-US" altLang="zh-CN">
                <a:latin typeface="微软雅黑" panose="020B0503020204020204" pitchFamily="34" charset="-122"/>
                <a:ea typeface="微软雅黑" panose="020B0503020204020204" pitchFamily="34" charset="-122"/>
              </a:rPr>
              <a:t>PC</a:t>
            </a:r>
            <a:r>
              <a:rPr lang="zh-CN" altLang="en-US">
                <a:latin typeface="微软雅黑" panose="020B0503020204020204" pitchFamily="34" charset="-122"/>
                <a:ea typeface="微软雅黑" panose="020B0503020204020204" pitchFamily="34" charset="-122"/>
              </a:rPr>
              <a:t>直接用</a:t>
            </a:r>
            <a:r>
              <a:rPr lang="en-US" altLang="zh-CN">
                <a:latin typeface="微软雅黑" panose="020B0503020204020204" pitchFamily="34" charset="-122"/>
                <a:ea typeface="微软雅黑" panose="020B0503020204020204" pitchFamily="34" charset="-122"/>
              </a:rPr>
              <a:t>PC</a:t>
            </a:r>
            <a:r>
              <a:rPr lang="zh-CN" altLang="en-US">
                <a:latin typeface="微软雅黑" panose="020B0503020204020204" pitchFamily="34" charset="-122"/>
                <a:ea typeface="微软雅黑" panose="020B0503020204020204" pitchFamily="34" charset="-122"/>
              </a:rPr>
              <a:t>表示其内容，即</a:t>
            </a:r>
            <a:r>
              <a:rPr lang="en-US" altLang="zh-CN">
                <a:latin typeface="微软雅黑" panose="020B0503020204020204" pitchFamily="34" charset="-122"/>
                <a:ea typeface="微软雅黑" panose="020B0503020204020204" pitchFamily="34" charset="-122"/>
              </a:rPr>
              <a:t>M[PC]</a:t>
            </a:r>
            <a:r>
              <a:rPr lang="zh-CN" altLang="en-US">
                <a:latin typeface="微软雅黑" panose="020B0503020204020204" pitchFamily="34" charset="-122"/>
                <a:ea typeface="微软雅黑" panose="020B0503020204020204" pitchFamily="34" charset="-122"/>
              </a:rPr>
              <a:t>表示</a:t>
            </a:r>
            <a:r>
              <a:rPr lang="en-US" altLang="zh-CN">
                <a:latin typeface="微软雅黑" panose="020B0503020204020204" pitchFamily="34" charset="-122"/>
                <a:ea typeface="微软雅黑" panose="020B0503020204020204" pitchFamily="34" charset="-122"/>
              </a:rPr>
              <a:t>PC</a:t>
            </a:r>
            <a:r>
              <a:rPr lang="zh-CN" altLang="en-US">
                <a:latin typeface="微软雅黑" panose="020B0503020204020204" pitchFamily="34" charset="-122"/>
                <a:ea typeface="微软雅黑" panose="020B0503020204020204" pitchFamily="34" charset="-122"/>
              </a:rPr>
              <a:t>所指内存单元内容；</a:t>
            </a:r>
            <a:endParaRPr lang="en-US" altLang="zh-CN">
              <a:latin typeface="微软雅黑" panose="020B0503020204020204" pitchFamily="34" charset="-122"/>
              <a:ea typeface="微软雅黑" panose="020B0503020204020204" pitchFamily="34" charset="-122"/>
            </a:endParaRPr>
          </a:p>
          <a:p>
            <a:pPr lvl="2">
              <a:lnSpc>
                <a:spcPct val="115000"/>
              </a:lnSpc>
              <a:spcBef>
                <a:spcPct val="25000"/>
              </a:spcBef>
              <a:buFontTx/>
              <a:buNone/>
            </a:pPr>
            <a:r>
              <a:rPr lang="en-US" altLang="zh-CN">
                <a:latin typeface="微软雅黑" panose="020B0503020204020204" pitchFamily="34" charset="-122"/>
                <a:ea typeface="微软雅黑" panose="020B0503020204020204" pitchFamily="34" charset="-122"/>
              </a:rPr>
              <a:t>SEXT[imm]</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ZEXT[imm]</a:t>
            </a:r>
            <a:r>
              <a:rPr lang="zh-CN" altLang="en-US">
                <a:latin typeface="微软雅黑" panose="020B0503020204020204" pitchFamily="34" charset="-122"/>
                <a:ea typeface="微软雅黑" panose="020B0503020204020204" pitchFamily="34" charset="-122"/>
              </a:rPr>
              <a:t>分别表示对</a:t>
            </a:r>
            <a:r>
              <a:rPr lang="en-US" altLang="zh-CN">
                <a:latin typeface="微软雅黑" panose="020B0503020204020204" pitchFamily="34" charset="-122"/>
                <a:ea typeface="微软雅黑" panose="020B0503020204020204" pitchFamily="34" charset="-122"/>
              </a:rPr>
              <a:t>imm</a:t>
            </a:r>
            <a:r>
              <a:rPr lang="zh-CN" altLang="en-US">
                <a:latin typeface="微软雅黑" panose="020B0503020204020204" pitchFamily="34" charset="-122"/>
                <a:ea typeface="微软雅黑" panose="020B0503020204020204" pitchFamily="34" charset="-122"/>
              </a:rPr>
              <a:t>进行符号扩展、零扩展；</a:t>
            </a:r>
            <a:endParaRPr lang="en-US" altLang="zh-CN">
              <a:latin typeface="微软雅黑" panose="020B0503020204020204" pitchFamily="34" charset="-122"/>
              <a:ea typeface="微软雅黑" panose="020B0503020204020204" pitchFamily="34" charset="-122"/>
            </a:endParaRPr>
          </a:p>
          <a:p>
            <a:pPr lvl="2">
              <a:lnSpc>
                <a:spcPct val="115000"/>
              </a:lnSpc>
              <a:spcBef>
                <a:spcPct val="25000"/>
              </a:spcBef>
              <a:buFontTx/>
              <a:buNone/>
            </a:pPr>
            <a:r>
              <a:rPr lang="zh-CN" altLang="en-US">
                <a:latin typeface="微软雅黑" panose="020B0503020204020204" pitchFamily="34" charset="-122"/>
                <a:ea typeface="微软雅黑" panose="020B0503020204020204" pitchFamily="34" charset="-122"/>
              </a:rPr>
              <a:t>传送方向用“←”表示，传送源在右，传送目的在左。</a:t>
            </a:r>
          </a:p>
          <a:p>
            <a:pPr lvl="2">
              <a:lnSpc>
                <a:spcPct val="115000"/>
              </a:lnSpc>
              <a:spcBef>
                <a:spcPct val="25000"/>
              </a:spcBef>
              <a:buFontTx/>
              <a:buNone/>
            </a:pPr>
            <a:r>
              <a:rPr lang="en-US" altLang="zh-CN" sz="2000">
                <a:solidFill>
                  <a:srgbClr val="008000"/>
                </a:solidFill>
                <a:latin typeface="微软雅黑" panose="020B0503020204020204" pitchFamily="34" charset="-122"/>
                <a:ea typeface="微软雅黑" panose="020B0503020204020204" pitchFamily="34" charset="-122"/>
              </a:rPr>
              <a:t>R[x8] </a:t>
            </a:r>
            <a:r>
              <a:rPr lang="zh-CN" altLang="en-US" sz="2000">
                <a:solidFill>
                  <a:srgbClr val="008000"/>
                </a:solidFill>
                <a:latin typeface="微软雅黑" panose="020B0503020204020204" pitchFamily="34" charset="-122"/>
                <a:ea typeface="微软雅黑" panose="020B0503020204020204" pitchFamily="34" charset="-122"/>
              </a:rPr>
              <a:t>← </a:t>
            </a:r>
            <a:r>
              <a:rPr lang="en-US" altLang="zh-CN" sz="2000">
                <a:solidFill>
                  <a:srgbClr val="008000"/>
                </a:solidFill>
                <a:latin typeface="微软雅黑" panose="020B0503020204020204" pitchFamily="34" charset="-122"/>
                <a:ea typeface="微软雅黑" panose="020B0503020204020204" pitchFamily="34" charset="-122"/>
              </a:rPr>
              <a:t>M[R[x9]+SEXT[imm12]]</a:t>
            </a:r>
            <a:r>
              <a:rPr lang="zh-CN" altLang="en-US" sz="2000">
                <a:solidFill>
                  <a:srgbClr val="008000"/>
                </a:solidFill>
                <a:latin typeface="微软雅黑" panose="020B0503020204020204" pitchFamily="34" charset="-122"/>
                <a:ea typeface="微软雅黑" panose="020B0503020204020204" pitchFamily="34" charset="-122"/>
              </a:rPr>
              <a:t>的含义是：</a:t>
            </a:r>
            <a:r>
              <a:rPr lang="zh-CN" altLang="en-US" sz="2000">
                <a:solidFill>
                  <a:srgbClr val="0070C0"/>
                </a:solidFill>
                <a:latin typeface="微软雅黑" panose="020B0503020204020204" pitchFamily="34" charset="-122"/>
                <a:ea typeface="微软雅黑" panose="020B0503020204020204" pitchFamily="34" charset="-122"/>
              </a:rPr>
              <a:t>将寄存器</a:t>
            </a:r>
            <a:r>
              <a:rPr lang="en-US" altLang="zh-CN" sz="2000">
                <a:solidFill>
                  <a:srgbClr val="0070C0"/>
                </a:solidFill>
                <a:latin typeface="微软雅黑" panose="020B0503020204020204" pitchFamily="34" charset="-122"/>
                <a:ea typeface="微软雅黑" panose="020B0503020204020204" pitchFamily="34" charset="-122"/>
              </a:rPr>
              <a:t>x9</a:t>
            </a:r>
            <a:r>
              <a:rPr lang="zh-CN" altLang="en-US" sz="2000">
                <a:solidFill>
                  <a:srgbClr val="0070C0"/>
                </a:solidFill>
                <a:latin typeface="微软雅黑" panose="020B0503020204020204" pitchFamily="34" charset="-122"/>
                <a:ea typeface="微软雅黑" panose="020B0503020204020204" pitchFamily="34" charset="-122"/>
              </a:rPr>
              <a:t>的内容加</a:t>
            </a:r>
            <a:r>
              <a:rPr lang="en-US" altLang="zh-CN" sz="2000">
                <a:solidFill>
                  <a:srgbClr val="0070C0"/>
                </a:solidFill>
                <a:latin typeface="微软雅黑" panose="020B0503020204020204" pitchFamily="34" charset="-122"/>
                <a:ea typeface="微软雅黑" panose="020B0503020204020204" pitchFamily="34" charset="-122"/>
              </a:rPr>
              <a:t>imm12</a:t>
            </a:r>
            <a:r>
              <a:rPr lang="zh-CN" altLang="en-US" sz="2000">
                <a:solidFill>
                  <a:srgbClr val="0070C0"/>
                </a:solidFill>
                <a:latin typeface="微软雅黑" panose="020B0503020204020204" pitchFamily="34" charset="-122"/>
                <a:ea typeface="微软雅黑" panose="020B0503020204020204" pitchFamily="34" charset="-122"/>
              </a:rPr>
              <a:t>（符号扩展）得到的内存地址中的内容送寄存器</a:t>
            </a:r>
            <a:r>
              <a:rPr lang="en-US" altLang="zh-CN" sz="2000">
                <a:solidFill>
                  <a:srgbClr val="0070C0"/>
                </a:solidFill>
                <a:latin typeface="微软雅黑" panose="020B0503020204020204" pitchFamily="34" charset="-122"/>
                <a:ea typeface="微软雅黑" panose="020B0503020204020204" pitchFamily="34" charset="-122"/>
              </a:rPr>
              <a:t>x8</a:t>
            </a:r>
            <a:r>
              <a:rPr lang="zh-CN" altLang="en-US" sz="2000">
                <a:solidFill>
                  <a:srgbClr val="0070C0"/>
                </a:solidFill>
                <a:latin typeface="微软雅黑" panose="020B0503020204020204" pitchFamily="34" charset="-122"/>
                <a:ea typeface="微软雅黑" panose="020B0503020204020204" pitchFamily="34" charset="-122"/>
              </a:rPr>
              <a:t>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2195">
                                            <p:txEl>
                                              <p:pRg st="1" end="1"/>
                                            </p:txEl>
                                          </p:spTgt>
                                        </p:tgtEl>
                                        <p:attrNameLst>
                                          <p:attrName>style.visibility</p:attrName>
                                        </p:attrNameLst>
                                      </p:cBhvr>
                                      <p:to>
                                        <p:strVal val="visible"/>
                                      </p:to>
                                    </p:set>
                                    <p:animEffect transition="in" filter="blinds(horizontal)">
                                      <p:cBhvr>
                                        <p:cTn id="7" dur="500"/>
                                        <p:tgtEl>
                                          <p:spTgt spid="3921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2195">
                                            <p:txEl>
                                              <p:pRg st="2" end="2"/>
                                            </p:txEl>
                                          </p:spTgt>
                                        </p:tgtEl>
                                        <p:attrNameLst>
                                          <p:attrName>style.visibility</p:attrName>
                                        </p:attrNameLst>
                                      </p:cBhvr>
                                      <p:to>
                                        <p:strVal val="visible"/>
                                      </p:to>
                                    </p:set>
                                    <p:animEffect transition="in" filter="blinds(horizontal)">
                                      <p:cBhvr>
                                        <p:cTn id="12" dur="500"/>
                                        <p:tgtEl>
                                          <p:spTgt spid="39219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92195">
                                            <p:txEl>
                                              <p:pRg st="3" end="3"/>
                                            </p:txEl>
                                          </p:spTgt>
                                        </p:tgtEl>
                                        <p:attrNameLst>
                                          <p:attrName>style.visibility</p:attrName>
                                        </p:attrNameLst>
                                      </p:cBhvr>
                                      <p:to>
                                        <p:strVal val="visible"/>
                                      </p:to>
                                    </p:set>
                                    <p:animEffect transition="in" filter="blinds(horizontal)">
                                      <p:cBhvr>
                                        <p:cTn id="17" dur="500"/>
                                        <p:tgtEl>
                                          <p:spTgt spid="39219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92195">
                                            <p:txEl>
                                              <p:pRg st="4" end="4"/>
                                            </p:txEl>
                                          </p:spTgt>
                                        </p:tgtEl>
                                        <p:attrNameLst>
                                          <p:attrName>style.visibility</p:attrName>
                                        </p:attrNameLst>
                                      </p:cBhvr>
                                      <p:to>
                                        <p:strVal val="visible"/>
                                      </p:to>
                                    </p:set>
                                    <p:animEffect transition="in" filter="blinds(horizontal)">
                                      <p:cBhvr>
                                        <p:cTn id="22" dur="500"/>
                                        <p:tgtEl>
                                          <p:spTgt spid="39219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92195">
                                            <p:txEl>
                                              <p:pRg st="6" end="6"/>
                                            </p:txEl>
                                          </p:spTgt>
                                        </p:tgtEl>
                                        <p:attrNameLst>
                                          <p:attrName>style.visibility</p:attrName>
                                        </p:attrNameLst>
                                      </p:cBhvr>
                                      <p:to>
                                        <p:strVal val="visible"/>
                                      </p:to>
                                    </p:set>
                                    <p:animEffect transition="in" filter="blinds(horizontal)">
                                      <p:cBhvr>
                                        <p:cTn id="27" dur="500"/>
                                        <p:tgtEl>
                                          <p:spTgt spid="39219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92195">
                                            <p:txEl>
                                              <p:pRg st="7" end="7"/>
                                            </p:txEl>
                                          </p:spTgt>
                                        </p:tgtEl>
                                        <p:attrNameLst>
                                          <p:attrName>style.visibility</p:attrName>
                                        </p:attrNameLst>
                                      </p:cBhvr>
                                      <p:to>
                                        <p:strVal val="visible"/>
                                      </p:to>
                                    </p:set>
                                    <p:animEffect transition="in" filter="blinds(horizontal)">
                                      <p:cBhvr>
                                        <p:cTn id="32" dur="500"/>
                                        <p:tgtEl>
                                          <p:spTgt spid="39219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92195">
                                            <p:txEl>
                                              <p:pRg st="8" end="8"/>
                                            </p:txEl>
                                          </p:spTgt>
                                        </p:tgtEl>
                                        <p:attrNameLst>
                                          <p:attrName>style.visibility</p:attrName>
                                        </p:attrNameLst>
                                      </p:cBhvr>
                                      <p:to>
                                        <p:strVal val="visible"/>
                                      </p:to>
                                    </p:set>
                                    <p:animEffect transition="in" filter="blinds(horizontal)">
                                      <p:cBhvr>
                                        <p:cTn id="37" dur="500"/>
                                        <p:tgtEl>
                                          <p:spTgt spid="392195">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92195">
                                            <p:txEl>
                                              <p:pRg st="9" end="9"/>
                                            </p:txEl>
                                          </p:spTgt>
                                        </p:tgtEl>
                                        <p:attrNameLst>
                                          <p:attrName>style.visibility</p:attrName>
                                        </p:attrNameLst>
                                      </p:cBhvr>
                                      <p:to>
                                        <p:strVal val="visible"/>
                                      </p:to>
                                    </p:set>
                                    <p:animEffect transition="in" filter="blinds(horizontal)">
                                      <p:cBhvr>
                                        <p:cTn id="42" dur="500"/>
                                        <p:tgtEl>
                                          <p:spTgt spid="392195">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92195">
                                            <p:txEl>
                                              <p:pRg st="10" end="10"/>
                                            </p:txEl>
                                          </p:spTgt>
                                        </p:tgtEl>
                                        <p:attrNameLst>
                                          <p:attrName>style.visibility</p:attrName>
                                        </p:attrNameLst>
                                      </p:cBhvr>
                                      <p:to>
                                        <p:strVal val="visible"/>
                                      </p:to>
                                    </p:set>
                                    <p:animEffect transition="in" filter="blinds(horizontal)">
                                      <p:cBhvr>
                                        <p:cTn id="47" dur="500"/>
                                        <p:tgtEl>
                                          <p:spTgt spid="392195">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92195">
                                            <p:txEl>
                                              <p:pRg st="11" end="11"/>
                                            </p:txEl>
                                          </p:spTgt>
                                        </p:tgtEl>
                                        <p:attrNameLst>
                                          <p:attrName>style.visibility</p:attrName>
                                        </p:attrNameLst>
                                      </p:cBhvr>
                                      <p:to>
                                        <p:strVal val="visible"/>
                                      </p:to>
                                    </p:set>
                                    <p:animEffect transition="in" filter="blinds(horizontal)">
                                      <p:cBhvr>
                                        <p:cTn id="52" dur="500"/>
                                        <p:tgtEl>
                                          <p:spTgt spid="392195">
                                            <p:txEl>
                                              <p:pRg st="11" end="1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92195">
                                            <p:txEl>
                                              <p:pRg st="12" end="12"/>
                                            </p:txEl>
                                          </p:spTgt>
                                        </p:tgtEl>
                                        <p:attrNameLst>
                                          <p:attrName>style.visibility</p:attrName>
                                        </p:attrNameLst>
                                      </p:cBhvr>
                                      <p:to>
                                        <p:strVal val="visible"/>
                                      </p:to>
                                    </p:set>
                                    <p:animEffect transition="in" filter="blinds(horizontal)">
                                      <p:cBhvr>
                                        <p:cTn id="57" dur="500"/>
                                        <p:tgtEl>
                                          <p:spTgt spid="39219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9F3CAB6A-FC5E-4B16-98B8-4F83A46FAB6E}"/>
              </a:ext>
            </a:extLst>
          </p:cNvPr>
          <p:cNvSpPr>
            <a:spLocks noGrp="1" noChangeArrowheads="1"/>
          </p:cNvSpPr>
          <p:nvPr>
            <p:ph type="title"/>
          </p:nvPr>
        </p:nvSpPr>
        <p:spPr>
          <a:xfrm>
            <a:off x="1112838" y="185738"/>
            <a:ext cx="7129462" cy="422275"/>
          </a:xfrm>
        </p:spPr>
        <p:txBody>
          <a:bodyPr/>
          <a:lstStyle/>
          <a:p>
            <a:r>
              <a:rPr lang="zh-CN" altLang="en-US">
                <a:ea typeface="宋体" panose="02010600030101010101" pitchFamily="2" charset="-122"/>
              </a:rPr>
              <a:t>设计处理器的步骤</a:t>
            </a:r>
            <a:endParaRPr lang="en-US" altLang="zh-CN">
              <a:ea typeface="宋体" panose="02010600030101010101" pitchFamily="2" charset="-122"/>
            </a:endParaRPr>
          </a:p>
        </p:txBody>
      </p:sp>
      <p:sp>
        <p:nvSpPr>
          <p:cNvPr id="181251" name="Rectangle 3">
            <a:extLst>
              <a:ext uri="{FF2B5EF4-FFF2-40B4-BE49-F238E27FC236}">
                <a16:creationId xmlns:a16="http://schemas.microsoft.com/office/drawing/2014/main" id="{F6E294A4-1194-2D6F-6537-3B6A52113B2D}"/>
              </a:ext>
            </a:extLst>
          </p:cNvPr>
          <p:cNvSpPr>
            <a:spLocks noGrp="1" noChangeArrowheads="1"/>
          </p:cNvSpPr>
          <p:nvPr>
            <p:ph idx="1"/>
          </p:nvPr>
        </p:nvSpPr>
        <p:spPr>
          <a:xfrm>
            <a:off x="266700" y="1374775"/>
            <a:ext cx="8408988" cy="2882900"/>
          </a:xfrm>
        </p:spPr>
        <p:txBody>
          <a:bodyPr/>
          <a:lstStyle/>
          <a:p>
            <a:pPr>
              <a:buFontTx/>
              <a:buNone/>
            </a:pPr>
            <a:r>
              <a:rPr lang="zh-CN" altLang="en-US" sz="2000">
                <a:latin typeface="微软雅黑" panose="020B0503020204020204" pitchFamily="34" charset="-122"/>
                <a:ea typeface="微软雅黑" panose="020B0503020204020204" pitchFamily="34" charset="-122"/>
              </a:rPr>
              <a:t>第一步：分析每条指令的功能，并用</a:t>
            </a:r>
            <a:r>
              <a:rPr lang="en-US" altLang="zh-CN" sz="2000">
                <a:latin typeface="微软雅黑" panose="020B0503020204020204" pitchFamily="34" charset="-122"/>
                <a:ea typeface="微软雅黑" panose="020B0503020204020204" pitchFamily="34" charset="-122"/>
              </a:rPr>
              <a:t>RTL(Register Transfer Language)  </a:t>
            </a:r>
          </a:p>
          <a:p>
            <a:pPr>
              <a:buFontTx/>
              <a:buNone/>
            </a:pPr>
            <a:r>
              <a:rPr lang="zh-CN" altLang="en-US" sz="2000">
                <a:latin typeface="微软雅黑" panose="020B0503020204020204" pitchFamily="34" charset="-122"/>
                <a:ea typeface="微软雅黑" panose="020B0503020204020204" pitchFamily="34" charset="-122"/>
              </a:rPr>
              <a:t>              来表示。</a:t>
            </a:r>
          </a:p>
          <a:p>
            <a:pPr>
              <a:buFontTx/>
              <a:buNone/>
            </a:pPr>
            <a:r>
              <a:rPr lang="zh-CN" altLang="en-US" sz="2000">
                <a:latin typeface="微软雅黑" panose="020B0503020204020204" pitchFamily="34" charset="-122"/>
                <a:ea typeface="微软雅黑" panose="020B0503020204020204" pitchFamily="34" charset="-122"/>
              </a:rPr>
              <a:t>第二步：根据指令的功能给出所需的元件，并考虑如何将他们互连。</a:t>
            </a:r>
          </a:p>
          <a:p>
            <a:pPr>
              <a:buFontTx/>
              <a:buNone/>
            </a:pPr>
            <a:r>
              <a:rPr lang="zh-CN" altLang="en-US" sz="2000">
                <a:latin typeface="微软雅黑" panose="020B0503020204020204" pitchFamily="34" charset="-122"/>
                <a:ea typeface="微软雅黑" panose="020B0503020204020204" pitchFamily="34" charset="-122"/>
              </a:rPr>
              <a:t>第三步：确定每个元件所需控制信号的取值。</a:t>
            </a:r>
          </a:p>
          <a:p>
            <a:pPr>
              <a:lnSpc>
                <a:spcPct val="115000"/>
              </a:lnSpc>
              <a:buFontTx/>
              <a:buNone/>
            </a:pPr>
            <a:r>
              <a:rPr lang="zh-CN" altLang="en-US" sz="2000">
                <a:latin typeface="微软雅黑" panose="020B0503020204020204" pitchFamily="34" charset="-122"/>
                <a:ea typeface="微软雅黑" panose="020B0503020204020204" pitchFamily="34" charset="-122"/>
              </a:rPr>
              <a:t>第四步：汇总所有指令所涉及到的控制信号，生成一张反映指令与控制信    	  号之间关系的表。</a:t>
            </a:r>
          </a:p>
          <a:p>
            <a:pPr>
              <a:lnSpc>
                <a:spcPct val="115000"/>
              </a:lnSpc>
              <a:buFontTx/>
              <a:buNone/>
            </a:pPr>
            <a:r>
              <a:rPr lang="zh-CN" altLang="en-US" sz="2000">
                <a:latin typeface="微软雅黑" panose="020B0503020204020204" pitchFamily="34" charset="-122"/>
                <a:ea typeface="微软雅黑" panose="020B0503020204020204" pitchFamily="34" charset="-122"/>
              </a:rPr>
              <a:t>第五步：根据表得到每个控制信号的逻辑表达式，据此设计控制器电路。</a:t>
            </a:r>
          </a:p>
        </p:txBody>
      </p:sp>
      <p:sp>
        <p:nvSpPr>
          <p:cNvPr id="181252" name="Text Box 4">
            <a:extLst>
              <a:ext uri="{FF2B5EF4-FFF2-40B4-BE49-F238E27FC236}">
                <a16:creationId xmlns:a16="http://schemas.microsoft.com/office/drawing/2014/main" id="{C79A37C6-846C-625B-ECDF-71DC624C7918}"/>
              </a:ext>
            </a:extLst>
          </p:cNvPr>
          <p:cNvSpPr txBox="1">
            <a:spLocks noChangeArrowheads="1"/>
          </p:cNvSpPr>
          <p:nvPr/>
        </p:nvSpPr>
        <p:spPr bwMode="auto">
          <a:xfrm>
            <a:off x="500063" y="4538663"/>
            <a:ext cx="7532687"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spcBef>
                <a:spcPct val="50000"/>
              </a:spcBef>
              <a:buClr>
                <a:schemeClr val="accent2"/>
              </a:buClr>
              <a:buSzPct val="75000"/>
              <a:buFont typeface="Wingdings" panose="05000000000000000000" pitchFamily="2" charset="2"/>
              <a:buChar char="u"/>
            </a:pPr>
            <a:r>
              <a:rPr lang="zh-CN" altLang="en-US" sz="2000">
                <a:solidFill>
                  <a:srgbClr val="0000FF"/>
                </a:solidFill>
                <a:latin typeface="Times New Roman" panose="02020603050405020304" pitchFamily="18" charset="0"/>
                <a:ea typeface="宋体" panose="02010600030101010101" pitchFamily="2" charset="-122"/>
              </a:rPr>
              <a:t> </a:t>
            </a:r>
            <a:r>
              <a:rPr lang="zh-CN" altLang="en-US" sz="2000">
                <a:solidFill>
                  <a:srgbClr val="0000FF"/>
                </a:solidFill>
                <a:latin typeface="微软雅黑" panose="020B0503020204020204" pitchFamily="34" charset="-122"/>
                <a:ea typeface="微软雅黑" panose="020B0503020204020204" pitchFamily="34" charset="-122"/>
              </a:rPr>
              <a:t>处理器设计涉及到</a:t>
            </a:r>
            <a:r>
              <a:rPr lang="zh-CN" altLang="en-US" sz="2000">
                <a:solidFill>
                  <a:schemeClr val="accent1"/>
                </a:solidFill>
                <a:latin typeface="微软雅黑" panose="020B0503020204020204" pitchFamily="34" charset="-122"/>
                <a:ea typeface="微软雅黑" panose="020B0503020204020204" pitchFamily="34" charset="-122"/>
              </a:rPr>
              <a:t>数据通路的设计</a:t>
            </a:r>
            <a:r>
              <a:rPr lang="zh-CN" altLang="en-US" sz="2000">
                <a:solidFill>
                  <a:srgbClr val="0000FF"/>
                </a:solidFill>
                <a:latin typeface="微软雅黑" panose="020B0503020204020204" pitchFamily="34" charset="-122"/>
                <a:ea typeface="微软雅黑" panose="020B0503020204020204" pitchFamily="34" charset="-122"/>
              </a:rPr>
              <a:t>和</a:t>
            </a:r>
            <a:r>
              <a:rPr lang="zh-CN" altLang="en-US" sz="2000">
                <a:solidFill>
                  <a:schemeClr val="accent1"/>
                </a:solidFill>
                <a:latin typeface="微软雅黑" panose="020B0503020204020204" pitchFamily="34" charset="-122"/>
                <a:ea typeface="微软雅黑" panose="020B0503020204020204" pitchFamily="34" charset="-122"/>
              </a:rPr>
              <a:t>控制器的设计</a:t>
            </a:r>
          </a:p>
          <a:p>
            <a:pPr eaLnBrk="0" hangingPunct="0">
              <a:spcBef>
                <a:spcPct val="50000"/>
              </a:spcBef>
              <a:buClr>
                <a:schemeClr val="accent2"/>
              </a:buClr>
              <a:buSzPct val="75000"/>
              <a:buFont typeface="Wingdings" panose="05000000000000000000" pitchFamily="2" charset="2"/>
              <a:buChar char="u"/>
            </a:pPr>
            <a:r>
              <a:rPr lang="zh-CN" altLang="en-US" sz="2000">
                <a:solidFill>
                  <a:srgbClr val="0000FF"/>
                </a:solidFill>
                <a:latin typeface="微软雅黑" panose="020B0503020204020204" pitchFamily="34" charset="-122"/>
                <a:ea typeface="微软雅黑" panose="020B0503020204020204" pitchFamily="34" charset="-122"/>
              </a:rPr>
              <a:t> 数据通路中有两种元件</a:t>
            </a:r>
          </a:p>
          <a:p>
            <a:pPr lvl="1" eaLnBrk="0" hangingPunct="0">
              <a:spcBef>
                <a:spcPct val="50000"/>
              </a:spcBef>
              <a:buClr>
                <a:schemeClr val="tx1"/>
              </a:buClr>
              <a:buFontTx/>
              <a:buChar char="•"/>
            </a:pPr>
            <a:r>
              <a:rPr lang="zh-CN" altLang="en-US" sz="2000">
                <a:solidFill>
                  <a:srgbClr val="0000FF"/>
                </a:solidFill>
                <a:latin typeface="微软雅黑" panose="020B0503020204020204" pitchFamily="34" charset="-122"/>
                <a:ea typeface="微软雅黑" panose="020B0503020204020204" pitchFamily="34" charset="-122"/>
              </a:rPr>
              <a:t> </a:t>
            </a:r>
            <a:r>
              <a:rPr lang="zh-CN" altLang="en-US" sz="2000">
                <a:solidFill>
                  <a:srgbClr val="B7011F"/>
                </a:solidFill>
                <a:latin typeface="微软雅黑" panose="020B0503020204020204" pitchFamily="34" charset="-122"/>
                <a:ea typeface="微软雅黑" panose="020B0503020204020204" pitchFamily="34" charset="-122"/>
              </a:rPr>
              <a:t>操作元件：由组合逻辑电路实现</a:t>
            </a:r>
          </a:p>
          <a:p>
            <a:pPr lvl="1" eaLnBrk="0" hangingPunct="0">
              <a:spcBef>
                <a:spcPct val="50000"/>
              </a:spcBef>
              <a:buClr>
                <a:schemeClr val="tx1"/>
              </a:buClr>
              <a:buFontTx/>
              <a:buChar char="•"/>
            </a:pPr>
            <a:r>
              <a:rPr lang="zh-CN" altLang="en-US" sz="2000">
                <a:solidFill>
                  <a:srgbClr val="B7011F"/>
                </a:solidFill>
                <a:latin typeface="微软雅黑" panose="020B0503020204020204" pitchFamily="34" charset="-122"/>
                <a:ea typeface="微软雅黑" panose="020B0503020204020204" pitchFamily="34" charset="-122"/>
              </a:rPr>
              <a:t> 存储（状态）元件：由时序逻辑电路实现</a:t>
            </a:r>
          </a:p>
        </p:txBody>
      </p:sp>
      <p:sp>
        <p:nvSpPr>
          <p:cNvPr id="66564" name="Text Box 7">
            <a:extLst>
              <a:ext uri="{FF2B5EF4-FFF2-40B4-BE49-F238E27FC236}">
                <a16:creationId xmlns:a16="http://schemas.microsoft.com/office/drawing/2014/main" id="{309D63DA-E3DD-528E-B19E-09BEE54FFCDB}"/>
              </a:ext>
            </a:extLst>
          </p:cNvPr>
          <p:cNvSpPr txBox="1">
            <a:spLocks noChangeArrowheads="1"/>
          </p:cNvSpPr>
          <p:nvPr/>
        </p:nvSpPr>
        <p:spPr bwMode="auto">
          <a:xfrm>
            <a:off x="231775" y="814388"/>
            <a:ext cx="7875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2000">
                <a:solidFill>
                  <a:schemeClr val="accent2"/>
                </a:solidFill>
                <a:latin typeface="微软雅黑" panose="020B0503020204020204" pitchFamily="34" charset="-122"/>
                <a:ea typeface="微软雅黑" panose="020B0503020204020204" pitchFamily="34" charset="-122"/>
              </a:rPr>
              <a:t>ISA</a:t>
            </a:r>
            <a:r>
              <a:rPr lang="zh-CN" altLang="en-US" sz="2000">
                <a:solidFill>
                  <a:schemeClr val="accent2"/>
                </a:solidFill>
                <a:latin typeface="微软雅黑" panose="020B0503020204020204" pitchFamily="34" charset="-122"/>
                <a:ea typeface="微软雅黑" panose="020B0503020204020204" pitchFamily="34" charset="-122"/>
              </a:rPr>
              <a:t>确定后，进行处理器设计的大致步骤</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animEffect transition="in" filter="blinds(horizontal)">
                                      <p:cBhvr>
                                        <p:cTn id="7" dur="500"/>
                                        <p:tgtEl>
                                          <p:spTgt spid="18125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1251">
                                            <p:txEl>
                                              <p:pRg st="1" end="1"/>
                                            </p:txEl>
                                          </p:spTgt>
                                        </p:tgtEl>
                                        <p:attrNameLst>
                                          <p:attrName>style.visibility</p:attrName>
                                        </p:attrNameLst>
                                      </p:cBhvr>
                                      <p:to>
                                        <p:strVal val="visible"/>
                                      </p:to>
                                    </p:set>
                                    <p:animEffect transition="in" filter="blinds(horizontal)">
                                      <p:cBhvr>
                                        <p:cTn id="10" dur="500"/>
                                        <p:tgtEl>
                                          <p:spTgt spid="18125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81251">
                                            <p:txEl>
                                              <p:pRg st="2" end="2"/>
                                            </p:txEl>
                                          </p:spTgt>
                                        </p:tgtEl>
                                        <p:attrNameLst>
                                          <p:attrName>style.visibility</p:attrName>
                                        </p:attrNameLst>
                                      </p:cBhvr>
                                      <p:to>
                                        <p:strVal val="visible"/>
                                      </p:to>
                                    </p:set>
                                    <p:animEffect transition="in" filter="blinds(horizontal)">
                                      <p:cBhvr>
                                        <p:cTn id="15" dur="500"/>
                                        <p:tgtEl>
                                          <p:spTgt spid="18125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81251">
                                            <p:txEl>
                                              <p:pRg st="3" end="3"/>
                                            </p:txEl>
                                          </p:spTgt>
                                        </p:tgtEl>
                                        <p:attrNameLst>
                                          <p:attrName>style.visibility</p:attrName>
                                        </p:attrNameLst>
                                      </p:cBhvr>
                                      <p:to>
                                        <p:strVal val="visible"/>
                                      </p:to>
                                    </p:set>
                                    <p:animEffect transition="in" filter="blinds(horizontal)">
                                      <p:cBhvr>
                                        <p:cTn id="20" dur="500"/>
                                        <p:tgtEl>
                                          <p:spTgt spid="18125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81251">
                                            <p:txEl>
                                              <p:pRg st="4" end="4"/>
                                            </p:txEl>
                                          </p:spTgt>
                                        </p:tgtEl>
                                        <p:attrNameLst>
                                          <p:attrName>style.visibility</p:attrName>
                                        </p:attrNameLst>
                                      </p:cBhvr>
                                      <p:to>
                                        <p:strVal val="visible"/>
                                      </p:to>
                                    </p:set>
                                    <p:animEffect transition="in" filter="blinds(horizontal)">
                                      <p:cBhvr>
                                        <p:cTn id="25" dur="500"/>
                                        <p:tgtEl>
                                          <p:spTgt spid="181251">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81251">
                                            <p:txEl>
                                              <p:pRg st="5" end="5"/>
                                            </p:txEl>
                                          </p:spTgt>
                                        </p:tgtEl>
                                        <p:attrNameLst>
                                          <p:attrName>style.visibility</p:attrName>
                                        </p:attrNameLst>
                                      </p:cBhvr>
                                      <p:to>
                                        <p:strVal val="visible"/>
                                      </p:to>
                                    </p:set>
                                    <p:animEffect transition="in" filter="blinds(horizontal)">
                                      <p:cBhvr>
                                        <p:cTn id="30" dur="500"/>
                                        <p:tgtEl>
                                          <p:spTgt spid="181251">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81252"/>
                                        </p:tgtEl>
                                        <p:attrNameLst>
                                          <p:attrName>style.visibility</p:attrName>
                                        </p:attrNameLst>
                                      </p:cBhvr>
                                      <p:to>
                                        <p:strVal val="visible"/>
                                      </p:to>
                                    </p:set>
                                    <p:animEffect transition="in" filter="blinds(horizontal)">
                                      <p:cBhvr>
                                        <p:cTn id="35" dur="500"/>
                                        <p:tgtEl>
                                          <p:spTgt spid="181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4BF362F4-716F-12CB-FF2E-744FE191D9F5}"/>
              </a:ext>
            </a:extLst>
          </p:cNvPr>
          <p:cNvSpPr>
            <a:spLocks noGrp="1" noChangeArrowheads="1"/>
          </p:cNvSpPr>
          <p:nvPr>
            <p:ph type="title"/>
          </p:nvPr>
        </p:nvSpPr>
        <p:spPr>
          <a:xfrm>
            <a:off x="800100" y="100013"/>
            <a:ext cx="7577138" cy="425450"/>
          </a:xfrm>
        </p:spPr>
        <p:txBody>
          <a:bodyPr/>
          <a:lstStyle/>
          <a:p>
            <a:r>
              <a:rPr lang="en-US" altLang="zh-CN">
                <a:ea typeface="宋体" panose="02010600030101010101" pitchFamily="2" charset="-122"/>
              </a:rPr>
              <a:t>RV32I</a:t>
            </a:r>
            <a:r>
              <a:rPr lang="zh-CN" altLang="en-US">
                <a:ea typeface="宋体" panose="02010600030101010101" pitchFamily="2" charset="-122"/>
              </a:rPr>
              <a:t>指令中寄存器数据和存储器数据的指定</a:t>
            </a:r>
          </a:p>
        </p:txBody>
      </p:sp>
      <p:sp>
        <p:nvSpPr>
          <p:cNvPr id="218115" name="Rectangle 3">
            <a:extLst>
              <a:ext uri="{FF2B5EF4-FFF2-40B4-BE49-F238E27FC236}">
                <a16:creationId xmlns:a16="http://schemas.microsoft.com/office/drawing/2014/main" id="{C21DF3D8-12E0-DFB8-D55F-A34D4B6BCDD8}"/>
              </a:ext>
            </a:extLst>
          </p:cNvPr>
          <p:cNvSpPr>
            <a:spLocks noGrp="1" noChangeArrowheads="1"/>
          </p:cNvSpPr>
          <p:nvPr>
            <p:ph idx="1"/>
          </p:nvPr>
        </p:nvSpPr>
        <p:spPr>
          <a:xfrm>
            <a:off x="84138" y="823913"/>
            <a:ext cx="8191500" cy="5605462"/>
          </a:xfrm>
        </p:spPr>
        <p:txBody>
          <a:bodyPr/>
          <a:lstStyle/>
          <a:p>
            <a:r>
              <a:rPr lang="zh-CN" altLang="en-US" sz="2000">
                <a:latin typeface="微软雅黑" panose="020B0503020204020204" pitchFamily="34" charset="-122"/>
                <a:ea typeface="微软雅黑" panose="020B0503020204020204" pitchFamily="34" charset="-122"/>
              </a:rPr>
              <a:t>寄存器数据指定：	</a:t>
            </a:r>
          </a:p>
          <a:p>
            <a:pPr lvl="1"/>
            <a:r>
              <a:rPr lang="en-US" altLang="zh-CN" sz="2000">
                <a:latin typeface="微软雅黑" panose="020B0503020204020204" pitchFamily="34" charset="-122"/>
                <a:ea typeface="微软雅黑" panose="020B0503020204020204" pitchFamily="34" charset="-122"/>
              </a:rPr>
              <a:t>31 x 32-bit GPRs </a:t>
            </a:r>
            <a:r>
              <a:rPr lang="zh-CN" altLang="en-US" sz="2000">
                <a:latin typeface="微软雅黑" panose="020B0503020204020204" pitchFamily="34" charset="-122"/>
                <a:ea typeface="微软雅黑" panose="020B0503020204020204" pitchFamily="34" charset="-122"/>
              </a:rPr>
              <a:t>（</a:t>
            </a:r>
            <a:r>
              <a:rPr lang="en-US" altLang="zh-CN" sz="2000">
                <a:solidFill>
                  <a:srgbClr val="0000FF"/>
                </a:solidFill>
                <a:latin typeface="微软雅黑" panose="020B0503020204020204" pitchFamily="34" charset="-122"/>
                <a:ea typeface="微软雅黑" panose="020B0503020204020204" pitchFamily="34" charset="-122"/>
              </a:rPr>
              <a:t>x0 = 0</a:t>
            </a:r>
            <a:r>
              <a:rPr lang="zh-CN" altLang="en-US" sz="2000">
                <a:latin typeface="微软雅黑" panose="020B0503020204020204" pitchFamily="34" charset="-122"/>
                <a:ea typeface="微软雅黑" panose="020B0503020204020204" pitchFamily="34" charset="-122"/>
              </a:rPr>
              <a:t>）</a:t>
            </a:r>
          </a:p>
          <a:p>
            <a:pPr lvl="1"/>
            <a:r>
              <a:rPr lang="zh-CN" altLang="en-US" sz="2000">
                <a:latin typeface="微软雅黑" panose="020B0503020204020204" pitchFamily="34" charset="-122"/>
                <a:ea typeface="微软雅黑" panose="020B0503020204020204" pitchFamily="34" charset="-122"/>
              </a:rPr>
              <a:t>寄存器编号占</a:t>
            </a:r>
            <a:r>
              <a:rPr lang="en-US" altLang="zh-CN" sz="2000">
                <a:latin typeface="微软雅黑" panose="020B0503020204020204" pitchFamily="34" charset="-122"/>
                <a:ea typeface="微软雅黑" panose="020B0503020204020204" pitchFamily="34" charset="-122"/>
              </a:rPr>
              <a:t>5 bit</a:t>
            </a:r>
          </a:p>
          <a:p>
            <a:pPr lvl="1"/>
            <a:r>
              <a:rPr lang="en-US" altLang="zh-CN" sz="2000">
                <a:latin typeface="微软雅黑" panose="020B0503020204020204" pitchFamily="34" charset="-122"/>
                <a:ea typeface="微软雅黑" panose="020B0503020204020204" pitchFamily="34" charset="-122"/>
              </a:rPr>
              <a:t>PC: </a:t>
            </a:r>
            <a:r>
              <a:rPr lang="zh-CN" altLang="en-US" sz="2000">
                <a:latin typeface="微软雅黑" panose="020B0503020204020204" pitchFamily="34" charset="-122"/>
                <a:ea typeface="微软雅黑" panose="020B0503020204020204" pitchFamily="34" charset="-122"/>
              </a:rPr>
              <a:t>程序计数器（无需编号）</a:t>
            </a:r>
          </a:p>
          <a:p>
            <a:pPr lvl="1"/>
            <a:r>
              <a:rPr lang="zh-CN" altLang="en-US" sz="2000">
                <a:latin typeface="微软雅黑" panose="020B0503020204020204" pitchFamily="34" charset="-122"/>
                <a:ea typeface="微软雅黑" panose="020B0503020204020204" pitchFamily="34" charset="-122"/>
                <a:hlinkClick r:id="" action="ppaction://hlinkshowjump?jump=nextslide"/>
              </a:rPr>
              <a:t>寄存器功能和</a:t>
            </a:r>
            <a:r>
              <a:rPr lang="en-US" altLang="zh-CN" sz="2000">
                <a:latin typeface="微软雅黑" panose="020B0503020204020204" pitchFamily="34" charset="-122"/>
                <a:ea typeface="微软雅黑" panose="020B0503020204020204" pitchFamily="34" charset="-122"/>
                <a:hlinkClick r:id="" action="ppaction://hlinkshowjump?jump=nextslide"/>
              </a:rPr>
              <a:t>2</a:t>
            </a:r>
            <a:r>
              <a:rPr lang="zh-CN" altLang="en-US" sz="2000">
                <a:latin typeface="微软雅黑" panose="020B0503020204020204" pitchFamily="34" charset="-122"/>
                <a:ea typeface="微软雅黑" panose="020B0503020204020204" pitchFamily="34" charset="-122"/>
                <a:hlinkClick r:id="" action="ppaction://hlinkshowjump?jump=nextslide"/>
              </a:rPr>
              <a:t>种汇编表示方式</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存储器数据指定</a:t>
            </a:r>
          </a:p>
          <a:p>
            <a:pPr lvl="1"/>
            <a:r>
              <a:rPr lang="zh-CN" altLang="en-US" sz="2000">
                <a:latin typeface="微软雅黑" panose="020B0503020204020204" pitchFamily="34" charset="-122"/>
                <a:ea typeface="微软雅黑" panose="020B0503020204020204" pitchFamily="34" charset="-122"/>
              </a:rPr>
              <a:t>32- </a:t>
            </a:r>
            <a:r>
              <a:rPr lang="en-US" altLang="zh-CN" sz="2000">
                <a:latin typeface="微软雅黑" panose="020B0503020204020204" pitchFamily="34" charset="-122"/>
                <a:ea typeface="微软雅黑" panose="020B0503020204020204" pitchFamily="34" charset="-122"/>
              </a:rPr>
              <a:t>bit machine --&gt; </a:t>
            </a:r>
            <a:r>
              <a:rPr lang="zh-CN" altLang="en-US" sz="2000">
                <a:latin typeface="微软雅黑" panose="020B0503020204020204" pitchFamily="34" charset="-122"/>
                <a:ea typeface="微软雅黑" panose="020B0503020204020204" pitchFamily="34" charset="-122"/>
              </a:rPr>
              <a:t>可访问空间</a:t>
            </a:r>
            <a:r>
              <a:rPr lang="en-US" altLang="zh-CN" sz="2000">
                <a:latin typeface="微软雅黑" panose="020B0503020204020204" pitchFamily="34" charset="-122"/>
                <a:ea typeface="微软雅黑" panose="020B0503020204020204" pitchFamily="34" charset="-122"/>
              </a:rPr>
              <a:t>: 2</a:t>
            </a:r>
            <a:r>
              <a:rPr lang="en-US" altLang="zh-CN" sz="2000" baseline="30000">
                <a:latin typeface="微软雅黑" panose="020B0503020204020204" pitchFamily="34" charset="-122"/>
                <a:ea typeface="微软雅黑" panose="020B0503020204020204" pitchFamily="34" charset="-122"/>
              </a:rPr>
              <a:t>32</a:t>
            </a:r>
            <a:r>
              <a:rPr lang="en-US" altLang="zh-CN" sz="2000">
                <a:latin typeface="微软雅黑" panose="020B0503020204020204" pitchFamily="34" charset="-122"/>
                <a:ea typeface="微软雅黑" panose="020B0503020204020204" pitchFamily="34" charset="-122"/>
              </a:rPr>
              <a:t>bytes</a:t>
            </a:r>
            <a:endParaRPr lang="zh-CN" altLang="en-US" sz="2000">
              <a:latin typeface="微软雅黑" panose="020B0503020204020204" pitchFamily="34" charset="-122"/>
              <a:ea typeface="微软雅黑" panose="020B0503020204020204" pitchFamily="34" charset="-122"/>
            </a:endParaRPr>
          </a:p>
          <a:p>
            <a:pPr lvl="1"/>
            <a:r>
              <a:rPr lang="en-US" altLang="zh-CN" sz="2000">
                <a:latin typeface="微软雅黑" panose="020B0503020204020204" pitchFamily="34" charset="-122"/>
                <a:ea typeface="微软雅黑" panose="020B0503020204020204" pitchFamily="34" charset="-122"/>
              </a:rPr>
              <a:t>Little Endian(</a:t>
            </a:r>
            <a:r>
              <a:rPr lang="zh-CN" altLang="en-US" sz="2000">
                <a:latin typeface="微软雅黑" panose="020B0503020204020204" pitchFamily="34" charset="-122"/>
                <a:ea typeface="微软雅黑" panose="020B0503020204020204" pitchFamily="34" charset="-122"/>
              </a:rPr>
              <a:t>小端方式</a:t>
            </a:r>
            <a:r>
              <a:rPr lang="en-US" altLang="zh-CN" sz="2000">
                <a:latin typeface="微软雅黑" panose="020B0503020204020204" pitchFamily="34" charset="-122"/>
                <a:ea typeface="微软雅黑" panose="020B0503020204020204" pitchFamily="34" charset="-122"/>
              </a:rPr>
              <a:t>)</a:t>
            </a:r>
          </a:p>
          <a:p>
            <a:pPr lvl="1"/>
            <a:r>
              <a:rPr lang="zh-CN" altLang="en-US" sz="2000">
                <a:latin typeface="微软雅黑" panose="020B0503020204020204" pitchFamily="34" charset="-122"/>
                <a:ea typeface="微软雅黑" panose="020B0503020204020204" pitchFamily="34" charset="-122"/>
              </a:rPr>
              <a:t>只能通过</a:t>
            </a:r>
            <a:r>
              <a:rPr lang="en-US" altLang="zh-CN" sz="2000">
                <a:latin typeface="微软雅黑" panose="020B0503020204020204" pitchFamily="34" charset="-122"/>
                <a:ea typeface="微软雅黑" panose="020B0503020204020204" pitchFamily="34" charset="-122"/>
              </a:rPr>
              <a:t>Load/Store</a:t>
            </a:r>
            <a:r>
              <a:rPr lang="zh-CN" altLang="en-US" sz="2000">
                <a:latin typeface="微软雅黑" panose="020B0503020204020204" pitchFamily="34" charset="-122"/>
                <a:ea typeface="微软雅黑" panose="020B0503020204020204" pitchFamily="34" charset="-122"/>
              </a:rPr>
              <a:t>指令访问存储器数据</a:t>
            </a:r>
          </a:p>
          <a:p>
            <a:pPr lvl="1"/>
            <a:r>
              <a:rPr lang="zh-CN" altLang="en-US" sz="2000">
                <a:latin typeface="微软雅黑" panose="020B0503020204020204" pitchFamily="34" charset="-122"/>
                <a:ea typeface="微软雅黑" panose="020B0503020204020204" pitchFamily="34" charset="-122"/>
              </a:rPr>
              <a:t>数据地址通过一个</a:t>
            </a:r>
            <a:r>
              <a:rPr lang="en-US" altLang="zh-CN" sz="2000">
                <a:latin typeface="微软雅黑" panose="020B0503020204020204" pitchFamily="34" charset="-122"/>
                <a:ea typeface="微软雅黑" panose="020B0503020204020204" pitchFamily="34" charset="-122"/>
              </a:rPr>
              <a:t>32</a:t>
            </a:r>
            <a:r>
              <a:rPr lang="zh-CN" altLang="en-US" sz="2000">
                <a:latin typeface="微软雅黑" panose="020B0503020204020204" pitchFamily="34" charset="-122"/>
                <a:ea typeface="微软雅黑" panose="020B0503020204020204" pitchFamily="34" charset="-122"/>
              </a:rPr>
              <a:t>位寄存器内容加</a:t>
            </a:r>
            <a:r>
              <a:rPr lang="en-US" altLang="zh-CN" sz="2000">
                <a:latin typeface="微软雅黑" panose="020B0503020204020204" pitchFamily="34" charset="-122"/>
                <a:ea typeface="微软雅黑" panose="020B0503020204020204" pitchFamily="34" charset="-122"/>
              </a:rPr>
              <a:t>12</a:t>
            </a:r>
            <a:r>
              <a:rPr lang="zh-CN" altLang="en-US" sz="2000">
                <a:latin typeface="微软雅黑" panose="020B0503020204020204" pitchFamily="34" charset="-122"/>
                <a:ea typeface="微软雅黑" panose="020B0503020204020204" pitchFamily="34" charset="-122"/>
              </a:rPr>
              <a:t>位偏移量得到</a:t>
            </a:r>
          </a:p>
          <a:p>
            <a:pPr lvl="1"/>
            <a:r>
              <a:rPr lang="en-US" altLang="zh-CN" sz="2000">
                <a:latin typeface="微软雅黑" panose="020B0503020204020204" pitchFamily="34" charset="-122"/>
                <a:ea typeface="微软雅黑" panose="020B0503020204020204" pitchFamily="34" charset="-122"/>
              </a:rPr>
              <a:t>12</a:t>
            </a:r>
            <a:r>
              <a:rPr lang="zh-CN" altLang="en-US" sz="2000">
                <a:latin typeface="微软雅黑" panose="020B0503020204020204" pitchFamily="34" charset="-122"/>
                <a:ea typeface="微软雅黑" panose="020B0503020204020204" pitchFamily="34" charset="-122"/>
              </a:rPr>
              <a:t>位偏移量是带符号整数，采用符号扩展</a:t>
            </a:r>
          </a:p>
          <a:p>
            <a:pPr lvl="1"/>
            <a:r>
              <a:rPr lang="zh-CN" altLang="en-US" sz="2000">
                <a:latin typeface="微软雅黑" panose="020B0503020204020204" pitchFamily="34" charset="-122"/>
                <a:ea typeface="微软雅黑" panose="020B0503020204020204" pitchFamily="34" charset="-122"/>
              </a:rPr>
              <a:t>数据不要求按边界对齐，执行到一条不按边界对齐的访存指令时，硬件抛出异常，由软件进行处理</a:t>
            </a:r>
          </a:p>
          <a:p>
            <a:pPr>
              <a:lnSpc>
                <a:spcPct val="105000"/>
              </a:lnSpc>
            </a:pPr>
            <a:endParaRPr lang="en-US" altLang="zh-CN">
              <a:ea typeface="黑体" panose="02010609060101010101" pitchFamily="49" charset="-122"/>
            </a:endParaRPr>
          </a:p>
        </p:txBody>
      </p:sp>
      <p:sp>
        <p:nvSpPr>
          <p:cNvPr id="68611" name="Text Box 5">
            <a:extLst>
              <a:ext uri="{FF2B5EF4-FFF2-40B4-BE49-F238E27FC236}">
                <a16:creationId xmlns:a16="http://schemas.microsoft.com/office/drawing/2014/main" id="{425B1C0C-C87B-8EB1-46E2-58DC7B9DC7DF}"/>
              </a:ext>
            </a:extLst>
          </p:cNvPr>
          <p:cNvSpPr txBox="1">
            <a:spLocks noChangeArrowheads="1"/>
          </p:cNvSpPr>
          <p:nvPr/>
        </p:nvSpPr>
        <p:spPr bwMode="auto">
          <a:xfrm>
            <a:off x="822325" y="3622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endParaRPr lang="zh-CN" altLang="en-US" sz="2400" b="0">
              <a:latin typeface="Times New Roman" panose="02020603050405020304" pitchFamily="18" charset="0"/>
              <a:ea typeface="宋体" panose="02010600030101010101" pitchFamily="2" charset="-122"/>
            </a:endParaRPr>
          </a:p>
        </p:txBody>
      </p:sp>
      <p:sp>
        <p:nvSpPr>
          <p:cNvPr id="68612" name="Text Box 6">
            <a:extLst>
              <a:ext uri="{FF2B5EF4-FFF2-40B4-BE49-F238E27FC236}">
                <a16:creationId xmlns:a16="http://schemas.microsoft.com/office/drawing/2014/main" id="{7BE9EB3E-50AA-6D54-6A40-72D6B2279214}"/>
              </a:ext>
            </a:extLst>
          </p:cNvPr>
          <p:cNvSpPr txBox="1">
            <a:spLocks noChangeArrowheads="1"/>
          </p:cNvSpPr>
          <p:nvPr/>
        </p:nvSpPr>
        <p:spPr bwMode="auto">
          <a:xfrm>
            <a:off x="2286000" y="4724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endParaRPr lang="zh-CN" altLang="en-US" sz="2400" b="0">
              <a:latin typeface="Times New Roman" panose="02020603050405020304" pitchFamily="18" charset="0"/>
              <a:ea typeface="宋体" panose="02010600030101010101" pitchFamily="2" charset="-122"/>
            </a:endParaRPr>
          </a:p>
        </p:txBody>
      </p:sp>
      <p:sp>
        <p:nvSpPr>
          <p:cNvPr id="218121" name="Text Box 9">
            <a:extLst>
              <a:ext uri="{FF2B5EF4-FFF2-40B4-BE49-F238E27FC236}">
                <a16:creationId xmlns:a16="http://schemas.microsoft.com/office/drawing/2014/main" id="{DBA71167-1CCB-8F83-53D3-1D3B5E7D310E}"/>
              </a:ext>
            </a:extLst>
          </p:cNvPr>
          <p:cNvSpPr txBox="1">
            <a:spLocks noChangeArrowheads="1"/>
          </p:cNvSpPr>
          <p:nvPr/>
        </p:nvSpPr>
        <p:spPr bwMode="auto">
          <a:xfrm>
            <a:off x="6997700" y="6221413"/>
            <a:ext cx="92868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spcBef>
                <a:spcPct val="50000"/>
              </a:spcBef>
            </a:pPr>
            <a:r>
              <a:rPr lang="en-US" altLang="zh-CN" sz="1800">
                <a:solidFill>
                  <a:schemeClr val="accent2"/>
                </a:solidFill>
                <a:ea typeface="宋体" panose="02010600030101010101" pitchFamily="2" charset="-122"/>
                <a:hlinkClick r:id="rId3" action="ppaction://hlinksldjump"/>
              </a:rPr>
              <a:t>SKIP</a:t>
            </a:r>
            <a:endParaRPr lang="en-US" altLang="zh-CN" sz="1800">
              <a:solidFill>
                <a:schemeClr val="accent2"/>
              </a:solidFill>
              <a:ea typeface="宋体" panose="02010600030101010101" pitchFamily="2" charset="-122"/>
            </a:endParaRPr>
          </a:p>
        </p:txBody>
      </p:sp>
      <p:grpSp>
        <p:nvGrpSpPr>
          <p:cNvPr id="68614" name="Group 10">
            <a:extLst>
              <a:ext uri="{FF2B5EF4-FFF2-40B4-BE49-F238E27FC236}">
                <a16:creationId xmlns:a16="http://schemas.microsoft.com/office/drawing/2014/main" id="{4B6720E0-4805-EA4F-AA74-C94DAF5B7A06}"/>
              </a:ext>
            </a:extLst>
          </p:cNvPr>
          <p:cNvGrpSpPr>
            <a:grpSpLocks noChangeAspect="1"/>
          </p:cNvGrpSpPr>
          <p:nvPr/>
        </p:nvGrpSpPr>
        <p:grpSpPr bwMode="auto">
          <a:xfrm>
            <a:off x="6291263" y="960438"/>
            <a:ext cx="2598737" cy="3946525"/>
            <a:chOff x="3963" y="478"/>
            <a:chExt cx="1637" cy="2262"/>
          </a:xfrm>
        </p:grpSpPr>
        <p:sp>
          <p:nvSpPr>
            <p:cNvPr id="68615" name="AutoShape 9">
              <a:extLst>
                <a:ext uri="{FF2B5EF4-FFF2-40B4-BE49-F238E27FC236}">
                  <a16:creationId xmlns:a16="http://schemas.microsoft.com/office/drawing/2014/main" id="{C6C91AAB-C9CD-117E-2BDF-8A37D9B3C64E}"/>
                </a:ext>
              </a:extLst>
            </p:cNvPr>
            <p:cNvSpPr>
              <a:spLocks noChangeAspect="1" noChangeArrowheads="1" noTextEdit="1"/>
            </p:cNvSpPr>
            <p:nvPr/>
          </p:nvSpPr>
          <p:spPr bwMode="auto">
            <a:xfrm>
              <a:off x="3963" y="478"/>
              <a:ext cx="1637" cy="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ea typeface="宋体" panose="02010600030101010101" pitchFamily="2" charset="-122"/>
              </a:endParaRPr>
            </a:p>
          </p:txBody>
        </p:sp>
        <p:sp>
          <p:nvSpPr>
            <p:cNvPr id="68616" name="Rectangle 11">
              <a:extLst>
                <a:ext uri="{FF2B5EF4-FFF2-40B4-BE49-F238E27FC236}">
                  <a16:creationId xmlns:a16="http://schemas.microsoft.com/office/drawing/2014/main" id="{DFB5B60C-ABD9-3FDD-3EBE-CDD22FDAC94B}"/>
                </a:ext>
              </a:extLst>
            </p:cNvPr>
            <p:cNvSpPr>
              <a:spLocks noChangeArrowheads="1"/>
            </p:cNvSpPr>
            <p:nvPr/>
          </p:nvSpPr>
          <p:spPr bwMode="auto">
            <a:xfrm>
              <a:off x="4393" y="536"/>
              <a:ext cx="1201" cy="140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宋体" panose="02010600030101010101" pitchFamily="2" charset="-122"/>
              </a:endParaRPr>
            </a:p>
          </p:txBody>
        </p:sp>
        <p:sp>
          <p:nvSpPr>
            <p:cNvPr id="68617" name="Line 12">
              <a:extLst>
                <a:ext uri="{FF2B5EF4-FFF2-40B4-BE49-F238E27FC236}">
                  <a16:creationId xmlns:a16="http://schemas.microsoft.com/office/drawing/2014/main" id="{8447349A-AFF6-0256-3261-45126A6C517B}"/>
                </a:ext>
              </a:extLst>
            </p:cNvPr>
            <p:cNvSpPr>
              <a:spLocks noChangeShapeType="1"/>
            </p:cNvSpPr>
            <p:nvPr/>
          </p:nvSpPr>
          <p:spPr bwMode="auto">
            <a:xfrm>
              <a:off x="4387" y="686"/>
              <a:ext cx="120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8" name="Line 13">
              <a:extLst>
                <a:ext uri="{FF2B5EF4-FFF2-40B4-BE49-F238E27FC236}">
                  <a16:creationId xmlns:a16="http://schemas.microsoft.com/office/drawing/2014/main" id="{CAF52ACA-F18A-57CC-3768-359216ABA611}"/>
                </a:ext>
              </a:extLst>
            </p:cNvPr>
            <p:cNvSpPr>
              <a:spLocks noChangeShapeType="1"/>
            </p:cNvSpPr>
            <p:nvPr/>
          </p:nvSpPr>
          <p:spPr bwMode="auto">
            <a:xfrm>
              <a:off x="4387" y="842"/>
              <a:ext cx="120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9" name="Line 14">
              <a:extLst>
                <a:ext uri="{FF2B5EF4-FFF2-40B4-BE49-F238E27FC236}">
                  <a16:creationId xmlns:a16="http://schemas.microsoft.com/office/drawing/2014/main" id="{1476DFA8-603A-334D-ADE7-A913C70D8360}"/>
                </a:ext>
              </a:extLst>
            </p:cNvPr>
            <p:cNvSpPr>
              <a:spLocks noChangeShapeType="1"/>
            </p:cNvSpPr>
            <p:nvPr/>
          </p:nvSpPr>
          <p:spPr bwMode="auto">
            <a:xfrm>
              <a:off x="4387" y="1778"/>
              <a:ext cx="120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0" name="Rectangle 15">
              <a:extLst>
                <a:ext uri="{FF2B5EF4-FFF2-40B4-BE49-F238E27FC236}">
                  <a16:creationId xmlns:a16="http://schemas.microsoft.com/office/drawing/2014/main" id="{77A43135-AC19-7B6A-AEBA-77C0CDFFF066}"/>
                </a:ext>
              </a:extLst>
            </p:cNvPr>
            <p:cNvSpPr>
              <a:spLocks noChangeArrowheads="1"/>
            </p:cNvSpPr>
            <p:nvPr/>
          </p:nvSpPr>
          <p:spPr bwMode="auto">
            <a:xfrm>
              <a:off x="4882" y="504"/>
              <a:ext cx="165"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zh-CN" sz="2300" b="0">
                  <a:solidFill>
                    <a:srgbClr val="000000"/>
                  </a:solidFill>
                  <a:ea typeface="宋体" panose="02010600030101010101" pitchFamily="2" charset="-122"/>
                </a:rPr>
                <a:t>0</a:t>
              </a:r>
              <a:endParaRPr lang="zh-CN" altLang="zh-CN">
                <a:ea typeface="宋体" panose="02010600030101010101" pitchFamily="2" charset="-122"/>
              </a:endParaRPr>
            </a:p>
          </p:txBody>
        </p:sp>
        <p:sp>
          <p:nvSpPr>
            <p:cNvPr id="68621" name="Rectangle 16">
              <a:extLst>
                <a:ext uri="{FF2B5EF4-FFF2-40B4-BE49-F238E27FC236}">
                  <a16:creationId xmlns:a16="http://schemas.microsoft.com/office/drawing/2014/main" id="{21FF2F51-1D98-5B71-9AD1-82732425DFD1}"/>
                </a:ext>
              </a:extLst>
            </p:cNvPr>
            <p:cNvSpPr>
              <a:spLocks noChangeArrowheads="1"/>
            </p:cNvSpPr>
            <p:nvPr/>
          </p:nvSpPr>
          <p:spPr bwMode="auto">
            <a:xfrm>
              <a:off x="4034" y="478"/>
              <a:ext cx="261"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2900">
                  <a:solidFill>
                    <a:srgbClr val="000000"/>
                  </a:solidFill>
                  <a:ea typeface="宋体" panose="02010600030101010101" pitchFamily="2" charset="-122"/>
                </a:rPr>
                <a:t>x</a:t>
              </a:r>
              <a:r>
                <a:rPr lang="zh-CN" altLang="zh-CN" sz="2900">
                  <a:solidFill>
                    <a:srgbClr val="000000"/>
                  </a:solidFill>
                  <a:ea typeface="宋体" panose="02010600030101010101" pitchFamily="2" charset="-122"/>
                </a:rPr>
                <a:t>0</a:t>
              </a:r>
              <a:endParaRPr lang="zh-CN" altLang="zh-CN">
                <a:ea typeface="宋体" panose="02010600030101010101" pitchFamily="2" charset="-122"/>
              </a:endParaRPr>
            </a:p>
          </p:txBody>
        </p:sp>
        <p:sp>
          <p:nvSpPr>
            <p:cNvPr id="68622" name="Rectangle 17">
              <a:extLst>
                <a:ext uri="{FF2B5EF4-FFF2-40B4-BE49-F238E27FC236}">
                  <a16:creationId xmlns:a16="http://schemas.microsoft.com/office/drawing/2014/main" id="{A0392B3A-7C75-688D-B97F-701C52E2EC28}"/>
                </a:ext>
              </a:extLst>
            </p:cNvPr>
            <p:cNvSpPr>
              <a:spLocks noChangeArrowheads="1"/>
            </p:cNvSpPr>
            <p:nvPr/>
          </p:nvSpPr>
          <p:spPr bwMode="auto">
            <a:xfrm>
              <a:off x="4040" y="664"/>
              <a:ext cx="261"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2900">
                  <a:solidFill>
                    <a:srgbClr val="000000"/>
                  </a:solidFill>
                  <a:ea typeface="宋体" panose="02010600030101010101" pitchFamily="2" charset="-122"/>
                </a:rPr>
                <a:t>x</a:t>
              </a:r>
              <a:r>
                <a:rPr lang="zh-CN" altLang="zh-CN" sz="2900">
                  <a:solidFill>
                    <a:srgbClr val="000000"/>
                  </a:solidFill>
                  <a:ea typeface="宋体" panose="02010600030101010101" pitchFamily="2" charset="-122"/>
                </a:rPr>
                <a:t>1</a:t>
              </a:r>
              <a:endParaRPr lang="zh-CN" altLang="zh-CN">
                <a:ea typeface="宋体" panose="02010600030101010101" pitchFamily="2" charset="-122"/>
              </a:endParaRPr>
            </a:p>
          </p:txBody>
        </p:sp>
        <p:sp>
          <p:nvSpPr>
            <p:cNvPr id="68623" name="Rectangle 18">
              <a:extLst>
                <a:ext uri="{FF2B5EF4-FFF2-40B4-BE49-F238E27FC236}">
                  <a16:creationId xmlns:a16="http://schemas.microsoft.com/office/drawing/2014/main" id="{118C6B89-6440-DB14-E8AE-C4455C8318FF}"/>
                </a:ext>
              </a:extLst>
            </p:cNvPr>
            <p:cNvSpPr>
              <a:spLocks noChangeArrowheads="1"/>
            </p:cNvSpPr>
            <p:nvPr/>
          </p:nvSpPr>
          <p:spPr bwMode="auto">
            <a:xfrm>
              <a:off x="4034" y="946"/>
              <a:ext cx="1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zh-CN" sz="2900">
                  <a:solidFill>
                    <a:srgbClr val="000000"/>
                  </a:solidFill>
                  <a:ea typeface="宋体" panose="02010600030101010101" pitchFamily="2" charset="-122"/>
                </a:rPr>
                <a:t>°</a:t>
              </a:r>
              <a:endParaRPr lang="zh-CN" altLang="zh-CN">
                <a:ea typeface="宋体" panose="02010600030101010101" pitchFamily="2" charset="-122"/>
              </a:endParaRPr>
            </a:p>
          </p:txBody>
        </p:sp>
        <p:sp>
          <p:nvSpPr>
            <p:cNvPr id="68624" name="Rectangle 19">
              <a:extLst>
                <a:ext uri="{FF2B5EF4-FFF2-40B4-BE49-F238E27FC236}">
                  <a16:creationId xmlns:a16="http://schemas.microsoft.com/office/drawing/2014/main" id="{CEB79192-69B4-1E70-6250-6C4390EC3736}"/>
                </a:ext>
              </a:extLst>
            </p:cNvPr>
            <p:cNvSpPr>
              <a:spLocks noChangeArrowheads="1"/>
            </p:cNvSpPr>
            <p:nvPr/>
          </p:nvSpPr>
          <p:spPr bwMode="auto">
            <a:xfrm>
              <a:off x="4034" y="1180"/>
              <a:ext cx="1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zh-CN" sz="2900">
                  <a:solidFill>
                    <a:srgbClr val="000000"/>
                  </a:solidFill>
                  <a:ea typeface="宋体" panose="02010600030101010101" pitchFamily="2" charset="-122"/>
                </a:rPr>
                <a:t>°</a:t>
              </a:r>
              <a:endParaRPr lang="zh-CN" altLang="zh-CN">
                <a:ea typeface="宋体" panose="02010600030101010101" pitchFamily="2" charset="-122"/>
              </a:endParaRPr>
            </a:p>
          </p:txBody>
        </p:sp>
        <p:sp>
          <p:nvSpPr>
            <p:cNvPr id="68625" name="Rectangle 20">
              <a:extLst>
                <a:ext uri="{FF2B5EF4-FFF2-40B4-BE49-F238E27FC236}">
                  <a16:creationId xmlns:a16="http://schemas.microsoft.com/office/drawing/2014/main" id="{49BC9BB4-7D26-391D-B800-DC96B2E32554}"/>
                </a:ext>
              </a:extLst>
            </p:cNvPr>
            <p:cNvSpPr>
              <a:spLocks noChangeArrowheads="1"/>
            </p:cNvSpPr>
            <p:nvPr/>
          </p:nvSpPr>
          <p:spPr bwMode="auto">
            <a:xfrm>
              <a:off x="4034" y="1414"/>
              <a:ext cx="1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zh-CN" sz="2900">
                  <a:solidFill>
                    <a:srgbClr val="000000"/>
                  </a:solidFill>
                  <a:ea typeface="宋体" panose="02010600030101010101" pitchFamily="2" charset="-122"/>
                </a:rPr>
                <a:t>°</a:t>
              </a:r>
              <a:endParaRPr lang="zh-CN" altLang="zh-CN">
                <a:ea typeface="宋体" panose="02010600030101010101" pitchFamily="2" charset="-122"/>
              </a:endParaRPr>
            </a:p>
          </p:txBody>
        </p:sp>
        <p:sp>
          <p:nvSpPr>
            <p:cNvPr id="68626" name="Rectangle 21">
              <a:extLst>
                <a:ext uri="{FF2B5EF4-FFF2-40B4-BE49-F238E27FC236}">
                  <a16:creationId xmlns:a16="http://schemas.microsoft.com/office/drawing/2014/main" id="{A191CD25-6857-4FF1-17CE-5C327BF2129B}"/>
                </a:ext>
              </a:extLst>
            </p:cNvPr>
            <p:cNvSpPr>
              <a:spLocks noChangeArrowheads="1"/>
            </p:cNvSpPr>
            <p:nvPr/>
          </p:nvSpPr>
          <p:spPr bwMode="auto">
            <a:xfrm>
              <a:off x="4002" y="1703"/>
              <a:ext cx="391"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2900">
                  <a:solidFill>
                    <a:srgbClr val="000000"/>
                  </a:solidFill>
                  <a:ea typeface="宋体" panose="02010600030101010101" pitchFamily="2" charset="-122"/>
                </a:rPr>
                <a:t>x</a:t>
              </a:r>
              <a:r>
                <a:rPr lang="zh-CN" altLang="zh-CN" sz="2900">
                  <a:solidFill>
                    <a:srgbClr val="000000"/>
                  </a:solidFill>
                  <a:ea typeface="宋体" panose="02010600030101010101" pitchFamily="2" charset="-122"/>
                </a:rPr>
                <a:t>31</a:t>
              </a:r>
              <a:endParaRPr lang="zh-CN" altLang="zh-CN">
                <a:ea typeface="宋体" panose="02010600030101010101" pitchFamily="2" charset="-122"/>
              </a:endParaRPr>
            </a:p>
          </p:txBody>
        </p:sp>
        <p:sp>
          <p:nvSpPr>
            <p:cNvPr id="68627" name="Rectangle 22">
              <a:extLst>
                <a:ext uri="{FF2B5EF4-FFF2-40B4-BE49-F238E27FC236}">
                  <a16:creationId xmlns:a16="http://schemas.microsoft.com/office/drawing/2014/main" id="{0FC59E61-36FD-C1AA-0DBA-A8B6FF8DF5E0}"/>
                </a:ext>
              </a:extLst>
            </p:cNvPr>
            <p:cNvSpPr>
              <a:spLocks noChangeArrowheads="1"/>
            </p:cNvSpPr>
            <p:nvPr/>
          </p:nvSpPr>
          <p:spPr bwMode="auto">
            <a:xfrm>
              <a:off x="4393" y="2018"/>
              <a:ext cx="1201" cy="15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宋体" panose="02010600030101010101" pitchFamily="2" charset="-122"/>
              </a:endParaRPr>
            </a:p>
          </p:txBody>
        </p:sp>
        <p:sp>
          <p:nvSpPr>
            <p:cNvPr id="68628" name="Rectangle 25">
              <a:extLst>
                <a:ext uri="{FF2B5EF4-FFF2-40B4-BE49-F238E27FC236}">
                  <a16:creationId xmlns:a16="http://schemas.microsoft.com/office/drawing/2014/main" id="{4C360E28-959A-092C-DA6D-880B9E737B76}"/>
                </a:ext>
              </a:extLst>
            </p:cNvPr>
            <p:cNvSpPr>
              <a:spLocks noChangeArrowheads="1"/>
            </p:cNvSpPr>
            <p:nvPr/>
          </p:nvSpPr>
          <p:spPr bwMode="auto">
            <a:xfrm>
              <a:off x="4034" y="1961"/>
              <a:ext cx="400"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zh-CN" sz="2900">
                  <a:solidFill>
                    <a:srgbClr val="000000"/>
                  </a:solidFill>
                  <a:ea typeface="宋体" panose="02010600030101010101" pitchFamily="2" charset="-122"/>
                </a:rPr>
                <a:t>PC</a:t>
              </a:r>
              <a:endParaRPr lang="zh-CN" altLang="zh-CN">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8115">
                                            <p:txEl>
                                              <p:pRg st="1" end="1"/>
                                            </p:txEl>
                                          </p:spTgt>
                                        </p:tgtEl>
                                        <p:attrNameLst>
                                          <p:attrName>style.visibility</p:attrName>
                                        </p:attrNameLst>
                                      </p:cBhvr>
                                      <p:to>
                                        <p:strVal val="visible"/>
                                      </p:to>
                                    </p:set>
                                    <p:animEffect transition="in" filter="blinds(horizontal)">
                                      <p:cBhvr>
                                        <p:cTn id="7" dur="500"/>
                                        <p:tgtEl>
                                          <p:spTgt spid="2181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8115">
                                            <p:txEl>
                                              <p:pRg st="2" end="2"/>
                                            </p:txEl>
                                          </p:spTgt>
                                        </p:tgtEl>
                                        <p:attrNameLst>
                                          <p:attrName>style.visibility</p:attrName>
                                        </p:attrNameLst>
                                      </p:cBhvr>
                                      <p:to>
                                        <p:strVal val="visible"/>
                                      </p:to>
                                    </p:set>
                                    <p:animEffect transition="in" filter="blinds(horizontal)">
                                      <p:cBhvr>
                                        <p:cTn id="12" dur="500"/>
                                        <p:tgtEl>
                                          <p:spTgt spid="2181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8115">
                                            <p:txEl>
                                              <p:pRg st="3" end="3"/>
                                            </p:txEl>
                                          </p:spTgt>
                                        </p:tgtEl>
                                        <p:attrNameLst>
                                          <p:attrName>style.visibility</p:attrName>
                                        </p:attrNameLst>
                                      </p:cBhvr>
                                      <p:to>
                                        <p:strVal val="visible"/>
                                      </p:to>
                                    </p:set>
                                    <p:animEffect transition="in" filter="blinds(horizontal)">
                                      <p:cBhvr>
                                        <p:cTn id="17" dur="500"/>
                                        <p:tgtEl>
                                          <p:spTgt spid="21811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18115">
                                            <p:txEl>
                                              <p:pRg st="4" end="4"/>
                                            </p:txEl>
                                          </p:spTgt>
                                        </p:tgtEl>
                                        <p:attrNameLst>
                                          <p:attrName>style.visibility</p:attrName>
                                        </p:attrNameLst>
                                      </p:cBhvr>
                                      <p:to>
                                        <p:strVal val="visible"/>
                                      </p:to>
                                    </p:set>
                                    <p:animEffect transition="in" filter="blinds(horizontal)">
                                      <p:cBhvr>
                                        <p:cTn id="22" dur="500"/>
                                        <p:tgtEl>
                                          <p:spTgt spid="21811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18115">
                                            <p:txEl>
                                              <p:pRg st="6" end="6"/>
                                            </p:txEl>
                                          </p:spTgt>
                                        </p:tgtEl>
                                        <p:attrNameLst>
                                          <p:attrName>style.visibility</p:attrName>
                                        </p:attrNameLst>
                                      </p:cBhvr>
                                      <p:to>
                                        <p:strVal val="visible"/>
                                      </p:to>
                                    </p:set>
                                    <p:animEffect transition="in" filter="blinds(horizontal)">
                                      <p:cBhvr>
                                        <p:cTn id="27" dur="500"/>
                                        <p:tgtEl>
                                          <p:spTgt spid="21811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18115">
                                            <p:txEl>
                                              <p:pRg st="7" end="7"/>
                                            </p:txEl>
                                          </p:spTgt>
                                        </p:tgtEl>
                                        <p:attrNameLst>
                                          <p:attrName>style.visibility</p:attrName>
                                        </p:attrNameLst>
                                      </p:cBhvr>
                                      <p:to>
                                        <p:strVal val="visible"/>
                                      </p:to>
                                    </p:set>
                                    <p:animEffect transition="in" filter="blinds(horizontal)">
                                      <p:cBhvr>
                                        <p:cTn id="32" dur="500"/>
                                        <p:tgtEl>
                                          <p:spTgt spid="21811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18115">
                                            <p:txEl>
                                              <p:pRg st="8" end="8"/>
                                            </p:txEl>
                                          </p:spTgt>
                                        </p:tgtEl>
                                        <p:attrNameLst>
                                          <p:attrName>style.visibility</p:attrName>
                                        </p:attrNameLst>
                                      </p:cBhvr>
                                      <p:to>
                                        <p:strVal val="visible"/>
                                      </p:to>
                                    </p:set>
                                    <p:animEffect transition="in" filter="blinds(horizontal)">
                                      <p:cBhvr>
                                        <p:cTn id="37" dur="500"/>
                                        <p:tgtEl>
                                          <p:spTgt spid="218115">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18115">
                                            <p:txEl>
                                              <p:pRg st="9" end="9"/>
                                            </p:txEl>
                                          </p:spTgt>
                                        </p:tgtEl>
                                        <p:attrNameLst>
                                          <p:attrName>style.visibility</p:attrName>
                                        </p:attrNameLst>
                                      </p:cBhvr>
                                      <p:to>
                                        <p:strVal val="visible"/>
                                      </p:to>
                                    </p:set>
                                    <p:animEffect transition="in" filter="blinds(horizontal)">
                                      <p:cBhvr>
                                        <p:cTn id="42" dur="500"/>
                                        <p:tgtEl>
                                          <p:spTgt spid="218115">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18115">
                                            <p:txEl>
                                              <p:pRg st="10" end="10"/>
                                            </p:txEl>
                                          </p:spTgt>
                                        </p:tgtEl>
                                        <p:attrNameLst>
                                          <p:attrName>style.visibility</p:attrName>
                                        </p:attrNameLst>
                                      </p:cBhvr>
                                      <p:to>
                                        <p:strVal val="visible"/>
                                      </p:to>
                                    </p:set>
                                    <p:animEffect transition="in" filter="blinds(horizontal)">
                                      <p:cBhvr>
                                        <p:cTn id="47" dur="500"/>
                                        <p:tgtEl>
                                          <p:spTgt spid="218115">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18115">
                                            <p:txEl>
                                              <p:pRg st="11" end="11"/>
                                            </p:txEl>
                                          </p:spTgt>
                                        </p:tgtEl>
                                        <p:attrNameLst>
                                          <p:attrName>style.visibility</p:attrName>
                                        </p:attrNameLst>
                                      </p:cBhvr>
                                      <p:to>
                                        <p:strVal val="visible"/>
                                      </p:to>
                                    </p:set>
                                    <p:animEffect transition="in" filter="blinds(horizontal)">
                                      <p:cBhvr>
                                        <p:cTn id="52" dur="500"/>
                                        <p:tgtEl>
                                          <p:spTgt spid="218115">
                                            <p:txEl>
                                              <p:pRg st="11" end="1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18121"/>
                                        </p:tgtEl>
                                        <p:attrNameLst>
                                          <p:attrName>style.visibility</p:attrName>
                                        </p:attrNameLst>
                                      </p:cBhvr>
                                      <p:to>
                                        <p:strVal val="visible"/>
                                      </p:to>
                                    </p:set>
                                    <p:animEffect transition="in" filter="blinds(horizontal)">
                                      <p:cBhvr>
                                        <p:cTn id="57" dur="500"/>
                                        <p:tgtEl>
                                          <p:spTgt spid="218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E55D7846-2CD4-E359-841C-3B5DD2401EAA}"/>
              </a:ext>
            </a:extLst>
          </p:cNvPr>
          <p:cNvSpPr>
            <a:spLocks noGrp="1" noChangeArrowheads="1"/>
          </p:cNvSpPr>
          <p:nvPr>
            <p:ph type="title"/>
          </p:nvPr>
        </p:nvSpPr>
        <p:spPr>
          <a:xfrm>
            <a:off x="166688" y="84138"/>
            <a:ext cx="7505700" cy="425450"/>
          </a:xfrm>
        </p:spPr>
        <p:txBody>
          <a:bodyPr/>
          <a:lstStyle/>
          <a:p>
            <a:r>
              <a:rPr lang="en-US" altLang="zh-CN">
                <a:ea typeface="宋体" panose="02010600030101010101" pitchFamily="2" charset="-122"/>
              </a:rPr>
              <a:t>RV32I</a:t>
            </a:r>
            <a:r>
              <a:rPr lang="zh-CN" altLang="en-US">
                <a:ea typeface="宋体" panose="02010600030101010101" pitchFamily="2" charset="-122"/>
              </a:rPr>
              <a:t>寄存器的功能定义和两种汇编表示</a:t>
            </a:r>
            <a:r>
              <a:rPr lang="en-US" altLang="zh-CN">
                <a:ea typeface="宋体" panose="02010600030101010101" pitchFamily="2" charset="-122"/>
              </a:rPr>
              <a:t> </a:t>
            </a:r>
            <a:endParaRPr lang="en-US" altLang="zh-CN" sz="1600">
              <a:ea typeface="宋体" panose="02010600030101010101" pitchFamily="2" charset="-122"/>
            </a:endParaRPr>
          </a:p>
        </p:txBody>
      </p:sp>
      <p:sp>
        <p:nvSpPr>
          <p:cNvPr id="70658" name="Text Box 76">
            <a:extLst>
              <a:ext uri="{FF2B5EF4-FFF2-40B4-BE49-F238E27FC236}">
                <a16:creationId xmlns:a16="http://schemas.microsoft.com/office/drawing/2014/main" id="{6A0F7794-FE7A-6356-8D4B-5AD0915C7CAF}"/>
              </a:ext>
            </a:extLst>
          </p:cNvPr>
          <p:cNvSpPr txBox="1">
            <a:spLocks noChangeArrowheads="1"/>
          </p:cNvSpPr>
          <p:nvPr/>
        </p:nvSpPr>
        <p:spPr bwMode="auto">
          <a:xfrm>
            <a:off x="1255713" y="5638800"/>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endParaRPr lang="zh-CN" altLang="en-US" sz="2000">
              <a:latin typeface="Times New Roman" panose="02020603050405020304" pitchFamily="18" charset="0"/>
              <a:ea typeface="宋体" panose="02010600030101010101" pitchFamily="2" charset="-122"/>
            </a:endParaRPr>
          </a:p>
        </p:txBody>
      </p:sp>
      <p:sp>
        <p:nvSpPr>
          <p:cNvPr id="70659" name="Text Box 101" descr="蓝色砂纸">
            <a:extLst>
              <a:ext uri="{FF2B5EF4-FFF2-40B4-BE49-F238E27FC236}">
                <a16:creationId xmlns:a16="http://schemas.microsoft.com/office/drawing/2014/main" id="{39B73A03-9DB5-92F5-BB25-0017677B54BB}"/>
              </a:ext>
            </a:extLst>
          </p:cNvPr>
          <p:cNvSpPr txBox="1">
            <a:spLocks noChangeArrowheads="1"/>
          </p:cNvSpPr>
          <p:nvPr/>
        </p:nvSpPr>
        <p:spPr bwMode="auto">
          <a:xfrm>
            <a:off x="314325" y="6003925"/>
            <a:ext cx="8513763" cy="3397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p>
            <a:pPr eaLnBrk="0" hangingPunct="0"/>
            <a:r>
              <a:rPr lang="en-US" altLang="zh-CN">
                <a:solidFill>
                  <a:srgbClr val="EE3900"/>
                </a:solidFill>
                <a:ea typeface="宋体" panose="02010600030101010101" pitchFamily="2" charset="-122"/>
              </a:rPr>
              <a:t>Registers are referenced either by number—x0, … x31, or by name —zero, ra, s1… t0.</a:t>
            </a:r>
            <a:endParaRPr lang="zh-CN" altLang="en-US">
              <a:solidFill>
                <a:srgbClr val="EE3900"/>
              </a:solidFill>
              <a:ea typeface="宋体" panose="02010600030101010101" pitchFamily="2" charset="-122"/>
            </a:endParaRPr>
          </a:p>
        </p:txBody>
      </p:sp>
      <p:sp>
        <p:nvSpPr>
          <p:cNvPr id="70660" name="Text Box 109">
            <a:extLst>
              <a:ext uri="{FF2B5EF4-FFF2-40B4-BE49-F238E27FC236}">
                <a16:creationId xmlns:a16="http://schemas.microsoft.com/office/drawing/2014/main" id="{44DDE1CD-396E-4917-0054-AB708A13F5EA}"/>
              </a:ext>
            </a:extLst>
          </p:cNvPr>
          <p:cNvSpPr txBox="1">
            <a:spLocks noChangeArrowheads="1"/>
          </p:cNvSpPr>
          <p:nvPr/>
        </p:nvSpPr>
        <p:spPr bwMode="auto">
          <a:xfrm>
            <a:off x="6945313" y="179388"/>
            <a:ext cx="203200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spcBef>
                <a:spcPct val="50000"/>
              </a:spcBef>
            </a:pPr>
            <a:r>
              <a:rPr lang="en-US" altLang="zh-CN" sz="1800">
                <a:solidFill>
                  <a:schemeClr val="accent2"/>
                </a:solidFill>
                <a:ea typeface="宋体" panose="02010600030101010101" pitchFamily="2" charset="-122"/>
                <a:hlinkClick r:id="" action="ppaction://hlinkshowjump?jump=previousslide"/>
              </a:rPr>
              <a:t>BACK to last</a:t>
            </a:r>
            <a:endParaRPr lang="en-US" altLang="zh-CN" sz="1800">
              <a:solidFill>
                <a:schemeClr val="accent2"/>
              </a:solidFill>
              <a:ea typeface="宋体" panose="02010600030101010101" pitchFamily="2" charset="-122"/>
            </a:endParaRPr>
          </a:p>
        </p:txBody>
      </p:sp>
      <p:sp>
        <p:nvSpPr>
          <p:cNvPr id="220271" name="Rectangle 111">
            <a:extLst>
              <a:ext uri="{FF2B5EF4-FFF2-40B4-BE49-F238E27FC236}">
                <a16:creationId xmlns:a16="http://schemas.microsoft.com/office/drawing/2014/main" id="{50A11096-35B0-7196-4032-6045C7635016}"/>
              </a:ext>
            </a:extLst>
          </p:cNvPr>
          <p:cNvSpPr>
            <a:spLocks noChangeArrowheads="1"/>
          </p:cNvSpPr>
          <p:nvPr/>
        </p:nvSpPr>
        <p:spPr bwMode="auto">
          <a:xfrm>
            <a:off x="625475" y="1827213"/>
            <a:ext cx="7715250" cy="3175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nchor="ctr">
            <a:spAutoFit/>
          </a:bodyPr>
          <a:lstStyle/>
          <a:p>
            <a:pPr eaLnBrk="0" hangingPunct="0"/>
            <a:endParaRPr lang="zh-CN" altLang="en-US" sz="800">
              <a:solidFill>
                <a:schemeClr val="accent2"/>
              </a:solidFill>
              <a:ea typeface="宋体" panose="02010600030101010101" pitchFamily="2" charset="-122"/>
            </a:endParaRPr>
          </a:p>
        </p:txBody>
      </p:sp>
      <p:sp>
        <p:nvSpPr>
          <p:cNvPr id="220272" name="Rectangle 112">
            <a:extLst>
              <a:ext uri="{FF2B5EF4-FFF2-40B4-BE49-F238E27FC236}">
                <a16:creationId xmlns:a16="http://schemas.microsoft.com/office/drawing/2014/main" id="{4E892A49-B16C-B9D4-9DAB-C1E9949F48C4}"/>
              </a:ext>
            </a:extLst>
          </p:cNvPr>
          <p:cNvSpPr>
            <a:spLocks noChangeArrowheads="1"/>
          </p:cNvSpPr>
          <p:nvPr/>
        </p:nvSpPr>
        <p:spPr bwMode="auto">
          <a:xfrm>
            <a:off x="628650" y="3775075"/>
            <a:ext cx="7715250" cy="6985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nchor="ctr"/>
          <a:lstStyle/>
          <a:p>
            <a:pPr eaLnBrk="0" hangingPunct="0"/>
            <a:endParaRPr lang="zh-CN" altLang="en-US" sz="800">
              <a:solidFill>
                <a:schemeClr val="accent2"/>
              </a:solidFill>
              <a:ea typeface="宋体" panose="02010600030101010101" pitchFamily="2" charset="-122"/>
            </a:endParaRPr>
          </a:p>
        </p:txBody>
      </p:sp>
      <p:sp>
        <p:nvSpPr>
          <p:cNvPr id="220273" name="Rectangle 113">
            <a:extLst>
              <a:ext uri="{FF2B5EF4-FFF2-40B4-BE49-F238E27FC236}">
                <a16:creationId xmlns:a16="http://schemas.microsoft.com/office/drawing/2014/main" id="{548479B8-70BF-1164-0FBB-92417FD6090F}"/>
              </a:ext>
            </a:extLst>
          </p:cNvPr>
          <p:cNvSpPr>
            <a:spLocks noChangeArrowheads="1"/>
          </p:cNvSpPr>
          <p:nvPr/>
        </p:nvSpPr>
        <p:spPr bwMode="auto">
          <a:xfrm>
            <a:off x="641350" y="5283200"/>
            <a:ext cx="7715250" cy="3175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nchor="ctr">
            <a:spAutoFit/>
          </a:bodyPr>
          <a:lstStyle/>
          <a:p>
            <a:pPr eaLnBrk="0" hangingPunct="0"/>
            <a:endParaRPr lang="zh-CN" altLang="en-US" sz="800">
              <a:solidFill>
                <a:schemeClr val="accent2"/>
              </a:solidFill>
              <a:ea typeface="宋体" panose="02010600030101010101" pitchFamily="2" charset="-122"/>
            </a:endParaRPr>
          </a:p>
        </p:txBody>
      </p:sp>
      <p:graphicFrame>
        <p:nvGraphicFramePr>
          <p:cNvPr id="70664" name="对象 2">
            <a:extLst>
              <a:ext uri="{FF2B5EF4-FFF2-40B4-BE49-F238E27FC236}">
                <a16:creationId xmlns:a16="http://schemas.microsoft.com/office/drawing/2014/main" id="{6840063C-4A29-D5D8-38AC-5AA509BDBB48}"/>
              </a:ext>
            </a:extLst>
          </p:cNvPr>
          <p:cNvGraphicFramePr>
            <a:graphicFrameLocks noChangeAspect="1"/>
          </p:cNvGraphicFramePr>
          <p:nvPr/>
        </p:nvGraphicFramePr>
        <p:xfrm>
          <a:off x="398463" y="654050"/>
          <a:ext cx="7999412" cy="7348538"/>
        </p:xfrm>
        <a:graphic>
          <a:graphicData uri="http://schemas.openxmlformats.org/presentationml/2006/ole">
            <mc:AlternateContent xmlns:mc="http://schemas.openxmlformats.org/markup-compatibility/2006">
              <mc:Choice xmlns:v="urn:schemas-microsoft-com:vml" Requires="v">
                <p:oleObj r:id="rId4" imgW="5517000" imgH="5062680" progId="Word.Document.12">
                  <p:embed/>
                </p:oleObj>
              </mc:Choice>
              <mc:Fallback>
                <p:oleObj r:id="rId4" imgW="5517000" imgH="5062680" progId="Word.Document.12">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63" y="654050"/>
                        <a:ext cx="7999412" cy="734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0" name="Rectangle 111">
            <a:extLst>
              <a:ext uri="{FF2B5EF4-FFF2-40B4-BE49-F238E27FC236}">
                <a16:creationId xmlns:a16="http://schemas.microsoft.com/office/drawing/2014/main" id="{590FE8E5-3522-F964-1656-D0748C9A55CB}"/>
              </a:ext>
            </a:extLst>
          </p:cNvPr>
          <p:cNvSpPr>
            <a:spLocks noChangeArrowheads="1"/>
          </p:cNvSpPr>
          <p:nvPr/>
        </p:nvSpPr>
        <p:spPr bwMode="auto">
          <a:xfrm>
            <a:off x="633413" y="4497388"/>
            <a:ext cx="7715250" cy="78581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nchor="ctr"/>
          <a:lstStyle/>
          <a:p>
            <a:pPr eaLnBrk="0" hangingPunct="0"/>
            <a:endParaRPr lang="zh-CN" altLang="en-US" sz="800">
              <a:solidFill>
                <a:schemeClr val="accent2"/>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0271"/>
                                        </p:tgtEl>
                                        <p:attrNameLst>
                                          <p:attrName>style.visibility</p:attrName>
                                        </p:attrNameLst>
                                      </p:cBhvr>
                                      <p:to>
                                        <p:strVal val="visible"/>
                                      </p:to>
                                    </p:set>
                                    <p:animEffect transition="in" filter="blinds(horizontal)">
                                      <p:cBhvr>
                                        <p:cTn id="7" dur="500"/>
                                        <p:tgtEl>
                                          <p:spTgt spid="2202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0272"/>
                                        </p:tgtEl>
                                        <p:attrNameLst>
                                          <p:attrName>style.visibility</p:attrName>
                                        </p:attrNameLst>
                                      </p:cBhvr>
                                      <p:to>
                                        <p:strVal val="visible"/>
                                      </p:to>
                                    </p:set>
                                    <p:animEffect transition="in" filter="blinds(horizontal)">
                                      <p:cBhvr>
                                        <p:cTn id="12" dur="500"/>
                                        <p:tgtEl>
                                          <p:spTgt spid="2202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0273"/>
                                        </p:tgtEl>
                                        <p:attrNameLst>
                                          <p:attrName>style.visibility</p:attrName>
                                        </p:attrNameLst>
                                      </p:cBhvr>
                                      <p:to>
                                        <p:strVal val="visible"/>
                                      </p:to>
                                    </p:set>
                                    <p:animEffect transition="in" filter="blinds(horizontal)">
                                      <p:cBhvr>
                                        <p:cTn id="17" dur="500"/>
                                        <p:tgtEl>
                                          <p:spTgt spid="2202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271" grpId="0" animBg="1"/>
      <p:bldP spid="220272" grpId="0" animBg="1"/>
      <p:bldP spid="220273" grpId="0" animBg="1"/>
      <p:bldP spid="4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5A1EBDEF-4463-B842-E1A0-8C06E6C970A8}"/>
              </a:ext>
            </a:extLst>
          </p:cNvPr>
          <p:cNvSpPr>
            <a:spLocks noGrp="1" noChangeArrowheads="1"/>
          </p:cNvSpPr>
          <p:nvPr>
            <p:ph type="title"/>
          </p:nvPr>
        </p:nvSpPr>
        <p:spPr>
          <a:xfrm>
            <a:off x="654050" y="71438"/>
            <a:ext cx="5518150" cy="425450"/>
          </a:xfrm>
        </p:spPr>
        <p:txBody>
          <a:bodyPr/>
          <a:lstStyle/>
          <a:p>
            <a:r>
              <a:rPr lang="en-US" altLang="zh-CN">
                <a:ea typeface="宋体" panose="02010600030101010101" pitchFamily="2" charset="-122"/>
              </a:rPr>
              <a:t>RISC-V</a:t>
            </a:r>
            <a:r>
              <a:rPr lang="zh-CN" altLang="en-US">
                <a:ea typeface="宋体" panose="02010600030101010101" pitchFamily="2" charset="-122"/>
              </a:rPr>
              <a:t>指令格式</a:t>
            </a:r>
          </a:p>
        </p:txBody>
      </p:sp>
      <p:sp>
        <p:nvSpPr>
          <p:cNvPr id="266245" name="Rectangle 5">
            <a:extLst>
              <a:ext uri="{FF2B5EF4-FFF2-40B4-BE49-F238E27FC236}">
                <a16:creationId xmlns:a16="http://schemas.microsoft.com/office/drawing/2014/main" id="{6B19BABB-FC2B-4277-0D83-46F2A9DAB3F5}"/>
              </a:ext>
            </a:extLst>
          </p:cNvPr>
          <p:cNvSpPr>
            <a:spLocks noChangeArrowheads="1"/>
          </p:cNvSpPr>
          <p:nvPr/>
        </p:nvSpPr>
        <p:spPr bwMode="auto">
          <a:xfrm>
            <a:off x="300038" y="1133475"/>
            <a:ext cx="84836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lnSpc>
                <a:spcPct val="90000"/>
              </a:lnSpc>
              <a:spcBef>
                <a:spcPct val="30000"/>
              </a:spcBef>
              <a:buSzPct val="75000"/>
              <a:buFont typeface="Wingdings" panose="05000000000000000000" pitchFamily="2" charset="2"/>
              <a:buChar char="u"/>
            </a:pPr>
            <a:endParaRPr lang="zh-CN" altLang="en-US" sz="2000">
              <a:ea typeface="宋体" panose="02010600030101010101" pitchFamily="2" charset="-122"/>
            </a:endParaRPr>
          </a:p>
          <a:p>
            <a:pPr eaLnBrk="0" hangingPunct="0">
              <a:lnSpc>
                <a:spcPct val="90000"/>
              </a:lnSpc>
              <a:spcBef>
                <a:spcPct val="30000"/>
              </a:spcBef>
              <a:buSzPct val="75000"/>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有</a:t>
            </a:r>
            <a:r>
              <a:rPr lang="en-US" altLang="zh-CN" sz="2000">
                <a:latin typeface="微软雅黑" panose="020B0503020204020204" pitchFamily="34" charset="-122"/>
                <a:ea typeface="微软雅黑" panose="020B0503020204020204" pitchFamily="34" charset="-122"/>
              </a:rPr>
              <a:t>6</a:t>
            </a:r>
            <a:r>
              <a:rPr lang="zh-CN" altLang="en-US" sz="2000">
                <a:latin typeface="微软雅黑" panose="020B0503020204020204" pitchFamily="34" charset="-122"/>
                <a:ea typeface="微软雅黑" panose="020B0503020204020204" pitchFamily="34" charset="-122"/>
              </a:rPr>
              <a:t>种指令格式</a:t>
            </a:r>
            <a:endParaRPr lang="en-US" altLang="zh-CN" sz="2000">
              <a:latin typeface="微软雅黑" panose="020B0503020204020204" pitchFamily="34" charset="-122"/>
              <a:ea typeface="微软雅黑" panose="020B0503020204020204" pitchFamily="34" charset="-122"/>
            </a:endParaRPr>
          </a:p>
          <a:p>
            <a:pPr lvl="1" eaLnBrk="0" hangingPunct="0">
              <a:lnSpc>
                <a:spcPct val="90000"/>
              </a:lnSpc>
              <a:spcBef>
                <a:spcPct val="30000"/>
              </a:spcBef>
              <a:buFontTx/>
              <a:buChar char="–"/>
            </a:pPr>
            <a:endParaRPr lang="en-US" altLang="zh-CN" sz="1800">
              <a:solidFill>
                <a:srgbClr val="A50021"/>
              </a:solidFill>
              <a:latin typeface="微软雅黑" panose="020B0503020204020204" pitchFamily="34" charset="-122"/>
              <a:ea typeface="微软雅黑" panose="020B0503020204020204" pitchFamily="34" charset="-122"/>
            </a:endParaRPr>
          </a:p>
        </p:txBody>
      </p:sp>
      <p:sp>
        <p:nvSpPr>
          <p:cNvPr id="72707" name="Rectangle 83">
            <a:extLst>
              <a:ext uri="{FF2B5EF4-FFF2-40B4-BE49-F238E27FC236}">
                <a16:creationId xmlns:a16="http://schemas.microsoft.com/office/drawing/2014/main" id="{AB3CDEAC-118C-A79A-10DA-F6C624AC91D1}"/>
              </a:ext>
            </a:extLst>
          </p:cNvPr>
          <p:cNvSpPr>
            <a:spLocks noChangeArrowheads="1"/>
          </p:cNvSpPr>
          <p:nvPr/>
        </p:nvSpPr>
        <p:spPr bwMode="auto">
          <a:xfrm>
            <a:off x="300038" y="723900"/>
            <a:ext cx="69469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defRPr sz="1600" b="1">
                <a:solidFill>
                  <a:schemeClr val="tx1"/>
                </a:solidFill>
                <a:latin typeface="Arial" panose="020B0604020202020204" pitchFamily="34" charset="0"/>
              </a:defRPr>
            </a:lvl1pPr>
            <a:lvl2pPr>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lnSpc>
                <a:spcPct val="90000"/>
              </a:lnSpc>
              <a:spcBef>
                <a:spcPct val="30000"/>
              </a:spcBef>
              <a:buSzPct val="75000"/>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所有指令都是</a:t>
            </a:r>
            <a:r>
              <a:rPr lang="en-US" altLang="zh-CN" sz="2000">
                <a:latin typeface="微软雅黑" panose="020B0503020204020204" pitchFamily="34" charset="-122"/>
                <a:ea typeface="微软雅黑" panose="020B0503020204020204" pitchFamily="34" charset="-122"/>
              </a:rPr>
              <a:t>32</a:t>
            </a:r>
            <a:r>
              <a:rPr lang="zh-CN" altLang="en-US" sz="2000">
                <a:latin typeface="微软雅黑" panose="020B0503020204020204" pitchFamily="34" charset="-122"/>
                <a:ea typeface="微软雅黑" panose="020B0503020204020204" pitchFamily="34" charset="-122"/>
              </a:rPr>
              <a:t>位宽，须按字地址对齐</a:t>
            </a:r>
          </a:p>
          <a:p>
            <a:pPr eaLnBrk="0" hangingPunct="0">
              <a:lnSpc>
                <a:spcPct val="90000"/>
              </a:lnSpc>
              <a:spcBef>
                <a:spcPct val="30000"/>
              </a:spcBef>
              <a:buSzPct val="75000"/>
              <a:buFont typeface="Wingdings" panose="05000000000000000000" pitchFamily="2" charset="2"/>
              <a:buNone/>
            </a:pP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字地址为</a:t>
            </a:r>
            <a:r>
              <a:rPr lang="en-US" altLang="zh-CN" sz="2000">
                <a:latin typeface="微软雅黑" panose="020B0503020204020204" pitchFamily="34" charset="-122"/>
                <a:ea typeface="微软雅黑" panose="020B0503020204020204" pitchFamily="34" charset="-122"/>
              </a:rPr>
              <a:t>4</a:t>
            </a:r>
            <a:r>
              <a:rPr lang="zh-CN" altLang="en-US" sz="2000">
                <a:latin typeface="微软雅黑" panose="020B0503020204020204" pitchFamily="34" charset="-122"/>
                <a:ea typeface="微软雅黑" panose="020B0503020204020204" pitchFamily="34" charset="-122"/>
              </a:rPr>
              <a:t>的倍数或</a:t>
            </a: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的倍数（</a:t>
            </a:r>
            <a:r>
              <a:rPr lang="en-US" altLang="zh-CN" sz="2000">
                <a:latin typeface="微软雅黑" panose="020B0503020204020204" pitchFamily="34" charset="-122"/>
                <a:ea typeface="微软雅黑" panose="020B0503020204020204" pitchFamily="34" charset="-122"/>
              </a:rPr>
              <a:t>RV32C</a:t>
            </a:r>
            <a:r>
              <a:rPr lang="zh-CN" altLang="en-US" sz="2000">
                <a:latin typeface="微软雅黑" panose="020B0503020204020204" pitchFamily="34" charset="-122"/>
                <a:ea typeface="微软雅黑" panose="020B0503020204020204" pitchFamily="34" charset="-122"/>
              </a:rPr>
              <a:t>压缩指令格式）！</a:t>
            </a:r>
          </a:p>
        </p:txBody>
      </p:sp>
      <p:pic>
        <p:nvPicPr>
          <p:cNvPr id="72708" name="Picture 81">
            <a:extLst>
              <a:ext uri="{FF2B5EF4-FFF2-40B4-BE49-F238E27FC236}">
                <a16:creationId xmlns:a16="http://schemas.microsoft.com/office/drawing/2014/main" id="{F720DC20-C412-FB8F-DB00-EF86BCF15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3088"/>
            <a:ext cx="9144000"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55D9D6E-ABE8-9473-6823-55713481B638}"/>
              </a:ext>
            </a:extLst>
          </p:cNvPr>
          <p:cNvSpPr>
            <a:spLocks noChangeArrowheads="1"/>
          </p:cNvSpPr>
          <p:nvPr/>
        </p:nvSpPr>
        <p:spPr bwMode="auto">
          <a:xfrm>
            <a:off x="133350" y="4217988"/>
            <a:ext cx="8650288"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ts val="2800"/>
              </a:lnSpc>
            </a:pPr>
            <a:r>
              <a:rPr lang="zh-CN" altLang="en-US" sz="2000">
                <a:latin typeface="微软雅黑" panose="020B0503020204020204" pitchFamily="34" charset="-122"/>
                <a:ea typeface="微软雅黑" panose="020B0503020204020204" pitchFamily="34" charset="-122"/>
              </a:rPr>
              <a:t>数据通路实现目标包括：</a:t>
            </a:r>
            <a:endParaRPr lang="en-US" altLang="zh-CN" sz="2000">
              <a:latin typeface="微软雅黑" panose="020B0503020204020204" pitchFamily="34" charset="-122"/>
              <a:ea typeface="微软雅黑" panose="020B0503020204020204" pitchFamily="34" charset="-122"/>
            </a:endParaRPr>
          </a:p>
          <a:p>
            <a:pPr eaLnBrk="0" hangingPunct="0">
              <a:lnSpc>
                <a:spcPts val="2800"/>
              </a:lnSpc>
            </a:pPr>
            <a:r>
              <a:rPr lang="en-US" altLang="zh-CN" sz="2000">
                <a:solidFill>
                  <a:srgbClr val="C00000"/>
                </a:solidFill>
                <a:latin typeface="微软雅黑" panose="020B0503020204020204" pitchFamily="34" charset="-122"/>
                <a:ea typeface="微软雅黑" panose="020B0503020204020204" pitchFamily="34" charset="-122"/>
              </a:rPr>
              <a:t>3</a:t>
            </a:r>
            <a:r>
              <a:rPr lang="zh-CN" altLang="en-US" sz="2000">
                <a:solidFill>
                  <a:srgbClr val="C00000"/>
                </a:solidFill>
                <a:latin typeface="微软雅黑" panose="020B0503020204020204" pitchFamily="34" charset="-122"/>
                <a:ea typeface="微软雅黑" panose="020B0503020204020204" pitchFamily="34" charset="-122"/>
              </a:rPr>
              <a:t>条</a:t>
            </a:r>
            <a:r>
              <a:rPr lang="en-US" altLang="zh-CN" sz="2000">
                <a:solidFill>
                  <a:srgbClr val="C00000"/>
                </a:solidFill>
                <a:latin typeface="微软雅黑" panose="020B0503020204020204" pitchFamily="34" charset="-122"/>
                <a:ea typeface="微软雅黑" panose="020B0503020204020204" pitchFamily="34" charset="-122"/>
              </a:rPr>
              <a:t>R-</a:t>
            </a:r>
            <a:r>
              <a:rPr lang="zh-CN" altLang="en-US" sz="2000">
                <a:solidFill>
                  <a:srgbClr val="C00000"/>
                </a:solidFill>
                <a:latin typeface="微软雅黑" panose="020B0503020204020204" pitchFamily="34" charset="-122"/>
                <a:ea typeface="微软雅黑" panose="020B0503020204020204" pitchFamily="34" charset="-122"/>
              </a:rPr>
              <a:t>型指令</a:t>
            </a:r>
            <a:r>
              <a:rPr lang="zh-CN" altLang="en-US" sz="2000">
                <a:latin typeface="微软雅黑" panose="020B0503020204020204" pitchFamily="34" charset="-122"/>
                <a:ea typeface="微软雅黑" panose="020B0503020204020204" pitchFamily="34" charset="-122"/>
              </a:rPr>
              <a:t>：</a:t>
            </a:r>
            <a:r>
              <a:rPr lang="en-US" altLang="zh-CN" sz="2000">
                <a:solidFill>
                  <a:srgbClr val="FF0000"/>
                </a:solidFill>
                <a:latin typeface="微软雅黑" panose="020B0503020204020204" pitchFamily="34" charset="-122"/>
                <a:ea typeface="微软雅黑" panose="020B0503020204020204" pitchFamily="34" charset="-122"/>
              </a:rPr>
              <a:t>add  rd, rs1, rs2</a:t>
            </a:r>
            <a:r>
              <a:rPr lang="zh-CN" altLang="en-US" sz="2000">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slt  rd, rs1, rs2</a:t>
            </a:r>
            <a:r>
              <a:rPr lang="zh-CN" altLang="en-US" sz="2000">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sltu  rd, rs1, rs2</a:t>
            </a:r>
          </a:p>
          <a:p>
            <a:pPr eaLnBrk="0" hangingPunct="0">
              <a:lnSpc>
                <a:spcPts val="2800"/>
              </a:lnSpc>
            </a:pPr>
            <a:r>
              <a:rPr lang="en-US" altLang="zh-CN" sz="2000">
                <a:solidFill>
                  <a:srgbClr val="C00000"/>
                </a:solidFill>
                <a:latin typeface="微软雅黑" panose="020B0503020204020204" pitchFamily="34" charset="-122"/>
                <a:ea typeface="微软雅黑" panose="020B0503020204020204" pitchFamily="34" charset="-122"/>
              </a:rPr>
              <a:t>2</a:t>
            </a:r>
            <a:r>
              <a:rPr lang="zh-CN" altLang="en-US" sz="2000">
                <a:solidFill>
                  <a:srgbClr val="C00000"/>
                </a:solidFill>
                <a:latin typeface="微软雅黑" panose="020B0503020204020204" pitchFamily="34" charset="-122"/>
                <a:ea typeface="微软雅黑" panose="020B0503020204020204" pitchFamily="34" charset="-122"/>
              </a:rPr>
              <a:t>条</a:t>
            </a:r>
            <a:r>
              <a:rPr lang="en-US" altLang="zh-CN" sz="2000">
                <a:solidFill>
                  <a:srgbClr val="C00000"/>
                </a:solidFill>
                <a:latin typeface="微软雅黑" panose="020B0503020204020204" pitchFamily="34" charset="-122"/>
                <a:ea typeface="微软雅黑" panose="020B0503020204020204" pitchFamily="34" charset="-122"/>
              </a:rPr>
              <a:t>I-</a:t>
            </a:r>
            <a:r>
              <a:rPr lang="zh-CN" altLang="en-US" sz="2000">
                <a:solidFill>
                  <a:srgbClr val="C00000"/>
                </a:solidFill>
                <a:latin typeface="微软雅黑" panose="020B0503020204020204" pitchFamily="34" charset="-122"/>
                <a:ea typeface="微软雅黑" panose="020B0503020204020204" pitchFamily="34" charset="-122"/>
              </a:rPr>
              <a:t>型指令</a:t>
            </a:r>
            <a:r>
              <a:rPr lang="zh-CN" altLang="en-US" sz="2000">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ori  rd, rs1, imm12</a:t>
            </a:r>
            <a:r>
              <a:rPr lang="zh-CN" altLang="en-US" sz="2000">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lw  rd, rs1, imm12</a:t>
            </a:r>
          </a:p>
          <a:p>
            <a:pPr eaLnBrk="0" hangingPunct="0">
              <a:lnSpc>
                <a:spcPts val="2800"/>
              </a:lnSpc>
            </a:pPr>
            <a:r>
              <a:rPr lang="en-US" altLang="zh-CN" sz="2000">
                <a:solidFill>
                  <a:srgbClr val="C00000"/>
                </a:solidFill>
                <a:latin typeface="微软雅黑" panose="020B0503020204020204" pitchFamily="34" charset="-122"/>
                <a:ea typeface="微软雅黑" panose="020B0503020204020204" pitchFamily="34" charset="-122"/>
              </a:rPr>
              <a:t>1</a:t>
            </a:r>
            <a:r>
              <a:rPr lang="zh-CN" altLang="en-US" sz="2000">
                <a:solidFill>
                  <a:srgbClr val="C00000"/>
                </a:solidFill>
                <a:latin typeface="微软雅黑" panose="020B0503020204020204" pitchFamily="34" charset="-122"/>
                <a:ea typeface="微软雅黑" panose="020B0503020204020204" pitchFamily="34" charset="-122"/>
              </a:rPr>
              <a:t>条</a:t>
            </a:r>
            <a:r>
              <a:rPr lang="en-US" altLang="zh-CN" sz="2000">
                <a:solidFill>
                  <a:srgbClr val="C00000"/>
                </a:solidFill>
                <a:latin typeface="微软雅黑" panose="020B0503020204020204" pitchFamily="34" charset="-122"/>
                <a:ea typeface="微软雅黑" panose="020B0503020204020204" pitchFamily="34" charset="-122"/>
              </a:rPr>
              <a:t>S-</a:t>
            </a:r>
            <a:r>
              <a:rPr lang="zh-CN" altLang="en-US" sz="2000">
                <a:solidFill>
                  <a:srgbClr val="C00000"/>
                </a:solidFill>
                <a:latin typeface="微软雅黑" panose="020B0503020204020204" pitchFamily="34" charset="-122"/>
                <a:ea typeface="微软雅黑" panose="020B0503020204020204" pitchFamily="34" charset="-122"/>
              </a:rPr>
              <a:t>型指令</a:t>
            </a:r>
            <a:r>
              <a:rPr lang="zh-CN" altLang="en-US" sz="2000">
                <a:latin typeface="微软雅黑" panose="020B0503020204020204" pitchFamily="34" charset="-122"/>
                <a:ea typeface="微软雅黑" panose="020B0503020204020204" pitchFamily="34" charset="-122"/>
              </a:rPr>
              <a:t>：</a:t>
            </a:r>
            <a:r>
              <a:rPr lang="en-US" altLang="zh-CN" sz="2000">
                <a:solidFill>
                  <a:srgbClr val="FF0000"/>
                </a:solidFill>
                <a:latin typeface="微软雅黑" panose="020B0503020204020204" pitchFamily="34" charset="-122"/>
                <a:ea typeface="微软雅黑" panose="020B0503020204020204" pitchFamily="34" charset="-122"/>
              </a:rPr>
              <a:t>sw  rs1, rs2, imm12</a:t>
            </a:r>
          </a:p>
          <a:p>
            <a:pPr eaLnBrk="0" hangingPunct="0">
              <a:lnSpc>
                <a:spcPts val="2800"/>
              </a:lnSpc>
            </a:pPr>
            <a:r>
              <a:rPr lang="en-US" altLang="zh-CN" sz="2000">
                <a:solidFill>
                  <a:srgbClr val="C00000"/>
                </a:solidFill>
                <a:latin typeface="微软雅黑" panose="020B0503020204020204" pitchFamily="34" charset="-122"/>
                <a:ea typeface="微软雅黑" panose="020B0503020204020204" pitchFamily="34" charset="-122"/>
              </a:rPr>
              <a:t>1</a:t>
            </a:r>
            <a:r>
              <a:rPr lang="zh-CN" altLang="en-US" sz="2000">
                <a:solidFill>
                  <a:srgbClr val="C00000"/>
                </a:solidFill>
                <a:latin typeface="微软雅黑" panose="020B0503020204020204" pitchFamily="34" charset="-122"/>
                <a:ea typeface="微软雅黑" panose="020B0503020204020204" pitchFamily="34" charset="-122"/>
              </a:rPr>
              <a:t>条</a:t>
            </a:r>
            <a:r>
              <a:rPr lang="en-US" altLang="zh-CN" sz="2000">
                <a:solidFill>
                  <a:srgbClr val="C00000"/>
                </a:solidFill>
                <a:latin typeface="微软雅黑" panose="020B0503020204020204" pitchFamily="34" charset="-122"/>
                <a:ea typeface="微软雅黑" panose="020B0503020204020204" pitchFamily="34" charset="-122"/>
              </a:rPr>
              <a:t>B-</a:t>
            </a:r>
            <a:r>
              <a:rPr lang="zh-CN" altLang="en-US" sz="2000">
                <a:solidFill>
                  <a:srgbClr val="C00000"/>
                </a:solidFill>
                <a:latin typeface="微软雅黑" panose="020B0503020204020204" pitchFamily="34" charset="-122"/>
                <a:ea typeface="微软雅黑" panose="020B0503020204020204" pitchFamily="34" charset="-122"/>
              </a:rPr>
              <a:t>型指令</a:t>
            </a:r>
            <a:r>
              <a:rPr lang="zh-CN" altLang="en-US" sz="2000">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beq  rs1, rs2, imm12</a:t>
            </a:r>
          </a:p>
          <a:p>
            <a:pPr eaLnBrk="0" hangingPunct="0">
              <a:lnSpc>
                <a:spcPts val="2800"/>
              </a:lnSpc>
            </a:pPr>
            <a:r>
              <a:rPr lang="en-US" altLang="zh-CN" sz="2000">
                <a:solidFill>
                  <a:srgbClr val="C00000"/>
                </a:solidFill>
                <a:latin typeface="微软雅黑" panose="020B0503020204020204" pitchFamily="34" charset="-122"/>
                <a:ea typeface="微软雅黑" panose="020B0503020204020204" pitchFamily="34" charset="-122"/>
              </a:rPr>
              <a:t>1</a:t>
            </a:r>
            <a:r>
              <a:rPr lang="zh-CN" altLang="en-US" sz="2000">
                <a:solidFill>
                  <a:srgbClr val="C00000"/>
                </a:solidFill>
                <a:latin typeface="微软雅黑" panose="020B0503020204020204" pitchFamily="34" charset="-122"/>
                <a:ea typeface="微软雅黑" panose="020B0503020204020204" pitchFamily="34" charset="-122"/>
              </a:rPr>
              <a:t>条</a:t>
            </a:r>
            <a:r>
              <a:rPr lang="en-US" altLang="zh-CN" sz="2000">
                <a:solidFill>
                  <a:srgbClr val="C00000"/>
                </a:solidFill>
                <a:latin typeface="微软雅黑" panose="020B0503020204020204" pitchFamily="34" charset="-122"/>
                <a:ea typeface="微软雅黑" panose="020B0503020204020204" pitchFamily="34" charset="-122"/>
              </a:rPr>
              <a:t>U-</a:t>
            </a:r>
            <a:r>
              <a:rPr lang="zh-CN" altLang="en-US" sz="2000">
                <a:solidFill>
                  <a:srgbClr val="C00000"/>
                </a:solidFill>
                <a:latin typeface="微软雅黑" panose="020B0503020204020204" pitchFamily="34" charset="-122"/>
                <a:ea typeface="微软雅黑" panose="020B0503020204020204" pitchFamily="34" charset="-122"/>
              </a:rPr>
              <a:t>型指令</a:t>
            </a:r>
            <a:r>
              <a:rPr lang="zh-CN" altLang="en-US" sz="2000">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lui  rd, imm20</a:t>
            </a:r>
          </a:p>
          <a:p>
            <a:pPr eaLnBrk="0" hangingPunct="0">
              <a:lnSpc>
                <a:spcPts val="2800"/>
              </a:lnSpc>
            </a:pPr>
            <a:r>
              <a:rPr lang="en-US" altLang="zh-CN" sz="2000">
                <a:solidFill>
                  <a:srgbClr val="C00000"/>
                </a:solidFill>
                <a:latin typeface="微软雅黑" panose="020B0503020204020204" pitchFamily="34" charset="-122"/>
                <a:ea typeface="微软雅黑" panose="020B0503020204020204" pitchFamily="34" charset="-122"/>
              </a:rPr>
              <a:t>1</a:t>
            </a:r>
            <a:r>
              <a:rPr lang="zh-CN" altLang="en-US" sz="2000">
                <a:solidFill>
                  <a:srgbClr val="C00000"/>
                </a:solidFill>
                <a:latin typeface="微软雅黑" panose="020B0503020204020204" pitchFamily="34" charset="-122"/>
                <a:ea typeface="微软雅黑" panose="020B0503020204020204" pitchFamily="34" charset="-122"/>
              </a:rPr>
              <a:t>条</a:t>
            </a:r>
            <a:r>
              <a:rPr lang="en-US" altLang="zh-CN" sz="2000">
                <a:solidFill>
                  <a:srgbClr val="C00000"/>
                </a:solidFill>
                <a:latin typeface="微软雅黑" panose="020B0503020204020204" pitchFamily="34" charset="-122"/>
                <a:ea typeface="微软雅黑" panose="020B0503020204020204" pitchFamily="34" charset="-122"/>
              </a:rPr>
              <a:t>J-</a:t>
            </a:r>
            <a:r>
              <a:rPr lang="zh-CN" altLang="en-US" sz="2000">
                <a:solidFill>
                  <a:srgbClr val="C00000"/>
                </a:solidFill>
                <a:latin typeface="微软雅黑" panose="020B0503020204020204" pitchFamily="34" charset="-122"/>
                <a:ea typeface="微软雅黑" panose="020B0503020204020204" pitchFamily="34" charset="-122"/>
              </a:rPr>
              <a:t>型指令</a:t>
            </a:r>
            <a:r>
              <a:rPr lang="zh-CN" altLang="en-US" sz="2000">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jal  rd, imm20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6245">
                                            <p:txEl>
                                              <p:pRg st="1" end="1"/>
                                            </p:txEl>
                                          </p:spTgt>
                                        </p:tgtEl>
                                        <p:attrNameLst>
                                          <p:attrName>style.visibility</p:attrName>
                                        </p:attrNameLst>
                                      </p:cBhvr>
                                      <p:to>
                                        <p:strVal val="visible"/>
                                      </p:to>
                                    </p:set>
                                    <p:animEffect transition="in" filter="blinds(horizontal)">
                                      <p:cBhvr>
                                        <p:cTn id="7" dur="500"/>
                                        <p:tgtEl>
                                          <p:spTgt spid="26624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BE985EF5-6433-9690-797D-64C072F27D25}"/>
              </a:ext>
            </a:extLst>
          </p:cNvPr>
          <p:cNvSpPr>
            <a:spLocks noGrp="1" noChangeArrowheads="1"/>
          </p:cNvSpPr>
          <p:nvPr>
            <p:ph type="title"/>
          </p:nvPr>
        </p:nvSpPr>
        <p:spPr>
          <a:xfrm>
            <a:off x="211138" y="163513"/>
            <a:ext cx="5518150" cy="427037"/>
          </a:xfrm>
        </p:spPr>
        <p:txBody>
          <a:bodyPr/>
          <a:lstStyle/>
          <a:p>
            <a:r>
              <a:rPr lang="zh-CN" altLang="en-US">
                <a:ea typeface="宋体" panose="02010600030101010101" pitchFamily="2" charset="-122"/>
              </a:rPr>
              <a:t>目标指令功能描述</a:t>
            </a:r>
          </a:p>
        </p:txBody>
      </p:sp>
      <p:sp>
        <p:nvSpPr>
          <p:cNvPr id="266245" name="Rectangle 5">
            <a:extLst>
              <a:ext uri="{FF2B5EF4-FFF2-40B4-BE49-F238E27FC236}">
                <a16:creationId xmlns:a16="http://schemas.microsoft.com/office/drawing/2014/main" id="{469CB895-B94D-01BE-68C6-2500825BF486}"/>
              </a:ext>
            </a:extLst>
          </p:cNvPr>
          <p:cNvSpPr>
            <a:spLocks noChangeArrowheads="1"/>
          </p:cNvSpPr>
          <p:nvPr/>
        </p:nvSpPr>
        <p:spPr bwMode="auto">
          <a:xfrm>
            <a:off x="152400" y="722313"/>
            <a:ext cx="2874963" cy="589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latin typeface="微软雅黑" panose="020B0503020204020204" pitchFamily="34" charset="-122"/>
                <a:ea typeface="微软雅黑" panose="020B0503020204020204" pitchFamily="34" charset="-122"/>
              </a:rPr>
              <a:t>具有很强的代表性：</a:t>
            </a:r>
            <a:endParaRPr lang="en-US" altLang="zh-CN" sz="1800">
              <a:latin typeface="微软雅黑" panose="020B0503020204020204" pitchFamily="34" charset="-122"/>
              <a:ea typeface="微软雅黑" panose="020B0503020204020204" pitchFamily="34" charset="-122"/>
            </a:endParaRPr>
          </a:p>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既有算术</a:t>
            </a:r>
            <a:r>
              <a:rPr lang="en-US" altLang="zh-CN" sz="1800">
                <a:solidFill>
                  <a:schemeClr val="accent2"/>
                </a:solidFill>
                <a:latin typeface="微软雅黑" panose="020B0503020204020204" pitchFamily="34" charset="-122"/>
                <a:ea typeface="微软雅黑" panose="020B0503020204020204" pitchFamily="34" charset="-122"/>
              </a:rPr>
              <a:t>/</a:t>
            </a:r>
            <a:r>
              <a:rPr lang="zh-CN" altLang="en-US" sz="1800">
                <a:solidFill>
                  <a:schemeClr val="accent2"/>
                </a:solidFill>
                <a:latin typeface="微软雅黑" panose="020B0503020204020204" pitchFamily="34" charset="-122"/>
                <a:ea typeface="微软雅黑" panose="020B0503020204020204" pitchFamily="34" charset="-122"/>
              </a:rPr>
              <a:t>逻辑运算，又有取数</a:t>
            </a:r>
            <a:r>
              <a:rPr lang="en-US" altLang="zh-CN" sz="1800">
                <a:solidFill>
                  <a:schemeClr val="accent2"/>
                </a:solidFill>
                <a:latin typeface="微软雅黑" panose="020B0503020204020204" pitchFamily="34" charset="-122"/>
                <a:ea typeface="微软雅黑" panose="020B0503020204020204" pitchFamily="34" charset="-122"/>
              </a:rPr>
              <a:t>/</a:t>
            </a:r>
            <a:r>
              <a:rPr lang="zh-CN" altLang="en-US" sz="1800">
                <a:solidFill>
                  <a:schemeClr val="accent2"/>
                </a:solidFill>
                <a:latin typeface="微软雅黑" panose="020B0503020204020204" pitchFamily="34" charset="-122"/>
                <a:ea typeface="微软雅黑" panose="020B0503020204020204" pitchFamily="34" charset="-122"/>
              </a:rPr>
              <a:t>存数；</a:t>
            </a:r>
            <a:r>
              <a:rPr lang="zh-CN" altLang="en-US" sz="1800">
                <a:solidFill>
                  <a:schemeClr val="accent1"/>
                </a:solidFill>
                <a:latin typeface="微软雅黑" panose="020B0503020204020204" pitchFamily="34" charset="-122"/>
                <a:ea typeface="微软雅黑" panose="020B0503020204020204" pitchFamily="34" charset="-122"/>
              </a:rPr>
              <a:t>既有短立即数，又有长立即数；</a:t>
            </a:r>
            <a:r>
              <a:rPr lang="zh-CN" altLang="en-US" sz="1800">
                <a:solidFill>
                  <a:schemeClr val="accent2"/>
                </a:solidFill>
                <a:latin typeface="微软雅黑" panose="020B0503020204020204" pitchFamily="34" charset="-122"/>
                <a:ea typeface="微软雅黑" panose="020B0503020204020204" pitchFamily="34" charset="-122"/>
              </a:rPr>
              <a:t>既有条件转移，又有无条件转移；</a:t>
            </a:r>
            <a:r>
              <a:rPr lang="zh-CN" altLang="en-US" sz="1800">
                <a:solidFill>
                  <a:schemeClr val="accent1"/>
                </a:solidFill>
                <a:latin typeface="微软雅黑" panose="020B0503020204020204" pitchFamily="34" charset="-122"/>
                <a:ea typeface="微软雅黑" panose="020B0503020204020204" pitchFamily="34" charset="-122"/>
              </a:rPr>
              <a:t>既有带符号数判断大小，又有无符号数判断大小</a:t>
            </a:r>
            <a:endParaRPr lang="en-US" altLang="zh-CN" sz="1800">
              <a:solidFill>
                <a:schemeClr val="accent1"/>
              </a:solidFill>
              <a:latin typeface="微软雅黑" panose="020B0503020204020204" pitchFamily="34" charset="-122"/>
              <a:ea typeface="微软雅黑" panose="020B0503020204020204" pitchFamily="34" charset="-122"/>
            </a:endParaRPr>
          </a:p>
          <a:p>
            <a:pPr eaLnBrk="0" hangingPunct="0">
              <a:lnSpc>
                <a:spcPct val="125000"/>
              </a:lnSpc>
              <a:spcBef>
                <a:spcPct val="30000"/>
              </a:spcBef>
              <a:buSzPct val="75000"/>
            </a:pPr>
            <a:r>
              <a:rPr lang="zh-CN" altLang="en-US" sz="1800">
                <a:latin typeface="微软雅黑" panose="020B0503020204020204" pitchFamily="34" charset="-122"/>
                <a:ea typeface="微软雅黑" panose="020B0503020204020204" pitchFamily="34" charset="-122"/>
              </a:rPr>
              <a:t>每条指令的第一步都是取指令并</a:t>
            </a:r>
            <a:r>
              <a:rPr lang="en-US" altLang="zh-CN" sz="1800">
                <a:latin typeface="微软雅黑" panose="020B0503020204020204" pitchFamily="34" charset="-122"/>
                <a:ea typeface="微软雅黑" panose="020B0503020204020204" pitchFamily="34" charset="-122"/>
              </a:rPr>
              <a:t>PC</a:t>
            </a:r>
            <a:r>
              <a:rPr lang="zh-CN" altLang="en-US" sz="1800">
                <a:latin typeface="微软雅黑" panose="020B0503020204020204" pitchFamily="34" charset="-122"/>
                <a:ea typeface="微软雅黑" panose="020B0503020204020204" pitchFamily="34" charset="-122"/>
              </a:rPr>
              <a:t>加</a:t>
            </a:r>
            <a:r>
              <a:rPr lang="en-US" altLang="zh-CN" sz="1800">
                <a:latin typeface="微软雅黑" panose="020B0503020204020204" pitchFamily="34" charset="-122"/>
                <a:ea typeface="微软雅黑" panose="020B0503020204020204" pitchFamily="34" charset="-122"/>
              </a:rPr>
              <a:t>4</a:t>
            </a:r>
            <a:r>
              <a:rPr lang="zh-CN" altLang="en-US" sz="1800">
                <a:latin typeface="微软雅黑" panose="020B0503020204020204" pitchFamily="34" charset="-122"/>
                <a:ea typeface="微软雅黑" panose="020B0503020204020204" pitchFamily="34" charset="-122"/>
              </a:rPr>
              <a:t>，使</a:t>
            </a:r>
            <a:r>
              <a:rPr lang="en-US" altLang="zh-CN" sz="1800">
                <a:latin typeface="微软雅黑" panose="020B0503020204020204" pitchFamily="34" charset="-122"/>
                <a:ea typeface="微软雅黑" panose="020B0503020204020204" pitchFamily="34" charset="-122"/>
              </a:rPr>
              <a:t>PC</a:t>
            </a:r>
            <a:r>
              <a:rPr lang="zh-CN" altLang="en-US" sz="1800">
                <a:latin typeface="微软雅黑" panose="020B0503020204020204" pitchFamily="34" charset="-122"/>
                <a:ea typeface="微软雅黑" panose="020B0503020204020204" pitchFamily="34" charset="-122"/>
              </a:rPr>
              <a:t>指向下条指令</a:t>
            </a:r>
            <a:endParaRPr lang="en-US" altLang="zh-CN" sz="1800">
              <a:latin typeface="微软雅黑" panose="020B0503020204020204" pitchFamily="34" charset="-122"/>
              <a:ea typeface="微软雅黑" panose="020B0503020204020204" pitchFamily="34" charset="-122"/>
            </a:endParaRPr>
          </a:p>
          <a:p>
            <a:pPr eaLnBrk="0" hangingPunct="0">
              <a:lnSpc>
                <a:spcPct val="125000"/>
              </a:lnSpc>
              <a:spcBef>
                <a:spcPct val="30000"/>
              </a:spcBef>
              <a:buSzPct val="75000"/>
            </a:pPr>
            <a:r>
              <a:rPr lang="zh-CN" altLang="en-US" sz="1800">
                <a:latin typeface="微软雅黑" panose="020B0503020204020204" pitchFamily="34" charset="-122"/>
                <a:ea typeface="微软雅黑" panose="020B0503020204020204" pitchFamily="34" charset="-122"/>
              </a:rPr>
              <a:t>表中除第一条</a:t>
            </a:r>
            <a:r>
              <a:rPr lang="en-US" altLang="zh-CN" sz="1800">
                <a:latin typeface="微软雅黑" panose="020B0503020204020204" pitchFamily="34" charset="-122"/>
                <a:ea typeface="微软雅黑" panose="020B0503020204020204" pitchFamily="34" charset="-122"/>
              </a:rPr>
              <a:t>add</a:t>
            </a:r>
            <a:r>
              <a:rPr lang="zh-CN" altLang="en-US" sz="1800">
                <a:latin typeface="微软雅黑" panose="020B0503020204020204" pitchFamily="34" charset="-122"/>
                <a:ea typeface="微软雅黑" panose="020B0503020204020204" pitchFamily="34" charset="-122"/>
              </a:rPr>
              <a:t>指令外，其余指令都省略了对第一步的描述</a:t>
            </a:r>
            <a:endParaRPr lang="en-US" altLang="zh-CN" sz="1800">
              <a:latin typeface="微软雅黑" panose="020B0503020204020204" pitchFamily="34" charset="-122"/>
              <a:ea typeface="微软雅黑" panose="020B0503020204020204" pitchFamily="34" charset="-122"/>
            </a:endParaRPr>
          </a:p>
          <a:p>
            <a:pPr eaLnBrk="0" hangingPunct="0">
              <a:lnSpc>
                <a:spcPct val="125000"/>
              </a:lnSpc>
              <a:spcBef>
                <a:spcPct val="30000"/>
              </a:spcBef>
              <a:buSzPct val="75000"/>
            </a:pPr>
            <a:r>
              <a:rPr lang="en-US" altLang="zh-CN" sz="1800">
                <a:solidFill>
                  <a:schemeClr val="accent1"/>
                </a:solidFill>
                <a:latin typeface="微软雅黑" panose="020B0503020204020204" pitchFamily="34" charset="-122"/>
                <a:ea typeface="微软雅黑" panose="020B0503020204020204" pitchFamily="34" charset="-122"/>
              </a:rPr>
              <a:t>I-</a:t>
            </a:r>
            <a:r>
              <a:rPr lang="zh-CN" altLang="en-US" sz="1800">
                <a:solidFill>
                  <a:schemeClr val="accent1"/>
                </a:solidFill>
                <a:latin typeface="微软雅黑" panose="020B0503020204020204" pitchFamily="34" charset="-122"/>
                <a:ea typeface="微软雅黑" panose="020B0503020204020204" pitchFamily="34" charset="-122"/>
              </a:rPr>
              <a:t>型指令</a:t>
            </a:r>
            <a:r>
              <a:rPr lang="zh-CN" altLang="en-US" sz="1800">
                <a:latin typeface="微软雅黑" panose="020B0503020204020204" pitchFamily="34" charset="-122"/>
                <a:ea typeface="微软雅黑" panose="020B0503020204020204" pitchFamily="34" charset="-122"/>
              </a:rPr>
              <a:t>的立即数为符号扩展，即使是逻辑运算，立即数也是符号扩展！</a:t>
            </a:r>
            <a:endParaRPr lang="en-US" altLang="zh-CN" sz="1800">
              <a:latin typeface="微软雅黑" panose="020B0503020204020204" pitchFamily="34" charset="-122"/>
              <a:ea typeface="微软雅黑" panose="020B0503020204020204" pitchFamily="34" charset="-122"/>
            </a:endParaRPr>
          </a:p>
        </p:txBody>
      </p:sp>
      <p:pic>
        <p:nvPicPr>
          <p:cNvPr id="73731" name="图片 1">
            <a:extLst>
              <a:ext uri="{FF2B5EF4-FFF2-40B4-BE49-F238E27FC236}">
                <a16:creationId xmlns:a16="http://schemas.microsoft.com/office/drawing/2014/main" id="{CDFDC825-73A4-3BCC-2DED-F1D0884CC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213" y="0"/>
            <a:ext cx="6172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11">
            <a:extLst>
              <a:ext uri="{FF2B5EF4-FFF2-40B4-BE49-F238E27FC236}">
                <a16:creationId xmlns:a16="http://schemas.microsoft.com/office/drawing/2014/main" id="{84AFE33A-E3C7-A30D-4C26-8A62AD3EC468}"/>
              </a:ext>
            </a:extLst>
          </p:cNvPr>
          <p:cNvSpPr>
            <a:spLocks noChangeArrowheads="1"/>
          </p:cNvSpPr>
          <p:nvPr/>
        </p:nvSpPr>
        <p:spPr bwMode="auto">
          <a:xfrm>
            <a:off x="3187700" y="2801938"/>
            <a:ext cx="5956300" cy="347662"/>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nchor="ctr"/>
          <a:lstStyle/>
          <a:p>
            <a:pPr eaLnBrk="0" hangingPunct="0"/>
            <a:endParaRPr lang="zh-CN" altLang="en-US" sz="800">
              <a:solidFill>
                <a:schemeClr val="accent2"/>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6245">
                                            <p:txEl>
                                              <p:pRg st="0" end="0"/>
                                            </p:txEl>
                                          </p:spTgt>
                                        </p:tgtEl>
                                        <p:attrNameLst>
                                          <p:attrName>style.visibility</p:attrName>
                                        </p:attrNameLst>
                                      </p:cBhvr>
                                      <p:to>
                                        <p:strVal val="visible"/>
                                      </p:to>
                                    </p:set>
                                    <p:animEffect transition="in" filter="blinds(horizontal)">
                                      <p:cBhvr>
                                        <p:cTn id="7" dur="500"/>
                                        <p:tgtEl>
                                          <p:spTgt spid="26624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66245">
                                            <p:txEl>
                                              <p:pRg st="1" end="1"/>
                                            </p:txEl>
                                          </p:spTgt>
                                        </p:tgtEl>
                                        <p:attrNameLst>
                                          <p:attrName>style.visibility</p:attrName>
                                        </p:attrNameLst>
                                      </p:cBhvr>
                                      <p:to>
                                        <p:strVal val="visible"/>
                                      </p:to>
                                    </p:set>
                                    <p:animEffect transition="in" filter="blinds(horizontal)">
                                      <p:cBhvr>
                                        <p:cTn id="12" dur="500"/>
                                        <p:tgtEl>
                                          <p:spTgt spid="26624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66245">
                                            <p:txEl>
                                              <p:pRg st="2" end="2"/>
                                            </p:txEl>
                                          </p:spTgt>
                                        </p:tgtEl>
                                        <p:attrNameLst>
                                          <p:attrName>style.visibility</p:attrName>
                                        </p:attrNameLst>
                                      </p:cBhvr>
                                      <p:to>
                                        <p:strVal val="visible"/>
                                      </p:to>
                                    </p:set>
                                    <p:animEffect transition="in" filter="blinds(horizontal)">
                                      <p:cBhvr>
                                        <p:cTn id="17" dur="500"/>
                                        <p:tgtEl>
                                          <p:spTgt spid="26624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66245">
                                            <p:txEl>
                                              <p:pRg st="3" end="3"/>
                                            </p:txEl>
                                          </p:spTgt>
                                        </p:tgtEl>
                                        <p:attrNameLst>
                                          <p:attrName>style.visibility</p:attrName>
                                        </p:attrNameLst>
                                      </p:cBhvr>
                                      <p:to>
                                        <p:strVal val="visible"/>
                                      </p:to>
                                    </p:set>
                                    <p:animEffect transition="in" filter="blinds(horizontal)">
                                      <p:cBhvr>
                                        <p:cTn id="22" dur="500"/>
                                        <p:tgtEl>
                                          <p:spTgt spid="26624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66245">
                                            <p:txEl>
                                              <p:pRg st="4" end="4"/>
                                            </p:txEl>
                                          </p:spTgt>
                                        </p:tgtEl>
                                        <p:attrNameLst>
                                          <p:attrName>style.visibility</p:attrName>
                                        </p:attrNameLst>
                                      </p:cBhvr>
                                      <p:to>
                                        <p:strVal val="visible"/>
                                      </p:to>
                                    </p:set>
                                    <p:animEffect transition="in" filter="blinds(horizontal)">
                                      <p:cBhvr>
                                        <p:cTn id="27" dur="500"/>
                                        <p:tgtEl>
                                          <p:spTgt spid="26624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a:extLst>
              <a:ext uri="{FF2B5EF4-FFF2-40B4-BE49-F238E27FC236}">
                <a16:creationId xmlns:a16="http://schemas.microsoft.com/office/drawing/2014/main" id="{0B5D3DA0-E3F6-3DD5-58D3-BDB37C286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963" y="15875"/>
            <a:ext cx="563245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2">
            <a:extLst>
              <a:ext uri="{FF2B5EF4-FFF2-40B4-BE49-F238E27FC236}">
                <a16:creationId xmlns:a16="http://schemas.microsoft.com/office/drawing/2014/main" id="{227B5305-8A57-C608-BE49-2BC43D68BD02}"/>
              </a:ext>
            </a:extLst>
          </p:cNvPr>
          <p:cNvSpPr>
            <a:spLocks noGrp="1" noChangeArrowheads="1"/>
          </p:cNvSpPr>
          <p:nvPr>
            <p:ph type="title"/>
          </p:nvPr>
        </p:nvSpPr>
        <p:spPr>
          <a:xfrm>
            <a:off x="152400" y="160338"/>
            <a:ext cx="5518150" cy="427037"/>
          </a:xfrm>
        </p:spPr>
        <p:txBody>
          <a:bodyPr/>
          <a:lstStyle/>
          <a:p>
            <a:r>
              <a:rPr lang="zh-CN" altLang="en-US">
                <a:ea typeface="宋体" panose="02010600030101010101" pitchFamily="2" charset="-122"/>
              </a:rPr>
              <a:t>扩展器部件的设计</a:t>
            </a:r>
          </a:p>
        </p:txBody>
      </p:sp>
      <p:sp>
        <p:nvSpPr>
          <p:cNvPr id="266245" name="Rectangle 5">
            <a:extLst>
              <a:ext uri="{FF2B5EF4-FFF2-40B4-BE49-F238E27FC236}">
                <a16:creationId xmlns:a16="http://schemas.microsoft.com/office/drawing/2014/main" id="{A859B70A-A8BE-413A-8202-E84B7A3491B0}"/>
              </a:ext>
            </a:extLst>
          </p:cNvPr>
          <p:cNvSpPr>
            <a:spLocks noChangeArrowheads="1"/>
          </p:cNvSpPr>
          <p:nvPr/>
        </p:nvSpPr>
        <p:spPr bwMode="auto">
          <a:xfrm>
            <a:off x="100013" y="636588"/>
            <a:ext cx="35179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latin typeface="微软雅黑" panose="020B0503020204020204" pitchFamily="34" charset="-122"/>
                <a:ea typeface="微软雅黑" panose="020B0503020204020204" pitchFamily="34" charset="-122"/>
              </a:rPr>
              <a:t>除</a:t>
            </a:r>
            <a:r>
              <a:rPr lang="en-US" altLang="zh-CN" sz="1800">
                <a:latin typeface="微软雅黑" panose="020B0503020204020204" pitchFamily="34" charset="-122"/>
                <a:ea typeface="微软雅黑" panose="020B0503020204020204" pitchFamily="34" charset="-122"/>
              </a:rPr>
              <a:t>R-</a:t>
            </a:r>
            <a:r>
              <a:rPr lang="zh-CN" altLang="en-US" sz="1800">
                <a:latin typeface="微软雅黑" panose="020B0503020204020204" pitchFamily="34" charset="-122"/>
                <a:ea typeface="微软雅黑" panose="020B0503020204020204" pitchFamily="34" charset="-122"/>
              </a:rPr>
              <a:t>型外，其他</a:t>
            </a:r>
            <a:r>
              <a:rPr lang="en-US" altLang="zh-CN" sz="1800">
                <a:latin typeface="微软雅黑" panose="020B0503020204020204" pitchFamily="34" charset="-122"/>
                <a:ea typeface="微软雅黑" panose="020B0503020204020204" pitchFamily="34" charset="-122"/>
              </a:rPr>
              <a:t>5</a:t>
            </a:r>
            <a:r>
              <a:rPr lang="zh-CN" altLang="en-US" sz="1800">
                <a:latin typeface="微软雅黑" panose="020B0503020204020204" pitchFamily="34" charset="-122"/>
                <a:ea typeface="微软雅黑" panose="020B0503020204020204" pitchFamily="34" charset="-122"/>
              </a:rPr>
              <a:t>类都带有立即数</a:t>
            </a:r>
            <a:endParaRPr lang="en-US" altLang="zh-CN" sz="1800">
              <a:latin typeface="微软雅黑" panose="020B0503020204020204" pitchFamily="34" charset="-122"/>
              <a:ea typeface="微软雅黑" panose="020B0503020204020204" pitchFamily="34" charset="-122"/>
            </a:endParaRPr>
          </a:p>
        </p:txBody>
      </p:sp>
      <p:pic>
        <p:nvPicPr>
          <p:cNvPr id="74756" name="Picture 81">
            <a:extLst>
              <a:ext uri="{FF2B5EF4-FFF2-40B4-BE49-F238E27FC236}">
                <a16:creationId xmlns:a16="http://schemas.microsoft.com/office/drawing/2014/main" id="{81366B3F-ED9C-C0C9-04A8-8458DAFB0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535488"/>
            <a:ext cx="8815388"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4CF0368-C40D-8D51-6C63-BC849C67DDF1}"/>
              </a:ext>
            </a:extLst>
          </p:cNvPr>
          <p:cNvSpPr>
            <a:spLocks noChangeArrowheads="1"/>
          </p:cNvSpPr>
          <p:nvPr/>
        </p:nvSpPr>
        <p:spPr bwMode="auto">
          <a:xfrm>
            <a:off x="152400" y="1035050"/>
            <a:ext cx="3240088" cy="18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25000"/>
              </a:lnSpc>
              <a:spcBef>
                <a:spcPts val="600"/>
              </a:spcBef>
            </a:pPr>
            <a:r>
              <a:rPr lang="zh-CN" altLang="en-US" sz="1800">
                <a:solidFill>
                  <a:srgbClr val="FF0000"/>
                </a:solidFill>
                <a:latin typeface="微软雅黑" panose="020B0503020204020204" pitchFamily="34" charset="-122"/>
                <a:ea typeface="微软雅黑" panose="020B0503020204020204" pitchFamily="34" charset="-122"/>
              </a:rPr>
              <a:t>立即数拼接器</a:t>
            </a:r>
            <a:r>
              <a:rPr lang="zh-CN" altLang="en-US" sz="1800">
                <a:latin typeface="微软雅黑" panose="020B0503020204020204" pitchFamily="34" charset="-122"/>
                <a:ea typeface="微软雅黑" panose="020B0503020204020204" pitchFamily="34" charset="-122"/>
              </a:rPr>
              <a:t>：根据指令格式对指令中的立即数进行拼接和扩展，形成</a:t>
            </a:r>
            <a:r>
              <a:rPr lang="en-US" altLang="zh-CN" sz="1800">
                <a:latin typeface="微软雅黑" panose="020B0503020204020204" pitchFamily="34" charset="-122"/>
                <a:ea typeface="微软雅黑" panose="020B0503020204020204" pitchFamily="34" charset="-122"/>
              </a:rPr>
              <a:t>32</a:t>
            </a:r>
            <a:r>
              <a:rPr lang="zh-CN" altLang="en-US" sz="1800">
                <a:latin typeface="微软雅黑" panose="020B0503020204020204" pitchFamily="34" charset="-122"/>
                <a:ea typeface="微软雅黑" panose="020B0503020204020204" pitchFamily="34" charset="-122"/>
              </a:rPr>
              <a:t>位立即数</a:t>
            </a:r>
            <a:endParaRPr lang="en-US" altLang="zh-CN" sz="1800">
              <a:solidFill>
                <a:srgbClr val="FF0000"/>
              </a:solidFill>
              <a:latin typeface="微软雅黑" panose="020B0503020204020204" pitchFamily="34" charset="-122"/>
              <a:ea typeface="微软雅黑" panose="020B0503020204020204" pitchFamily="34" charset="-122"/>
            </a:endParaRPr>
          </a:p>
          <a:p>
            <a:pPr eaLnBrk="0" hangingPunct="0">
              <a:lnSpc>
                <a:spcPct val="125000"/>
              </a:lnSpc>
              <a:spcBef>
                <a:spcPts val="600"/>
              </a:spcBef>
            </a:pPr>
            <a:r>
              <a:rPr lang="en-US" altLang="zh-CN" sz="1800">
                <a:solidFill>
                  <a:srgbClr val="FF0000"/>
                </a:solidFill>
                <a:latin typeface="微软雅黑" panose="020B0503020204020204" pitchFamily="34" charset="-122"/>
                <a:ea typeface="微软雅黑" panose="020B0503020204020204" pitchFamily="34" charset="-122"/>
              </a:rPr>
              <a:t>ExtOp</a:t>
            </a:r>
            <a:r>
              <a:rPr lang="zh-CN" altLang="en-US" sz="1800">
                <a:latin typeface="微软雅黑" panose="020B0503020204020204" pitchFamily="34" charset="-122"/>
                <a:ea typeface="微软雅黑" panose="020B0503020204020204" pitchFamily="34" charset="-122"/>
              </a:rPr>
              <a:t>：控制选择和输入指令相匹配的立即操作数输出</a:t>
            </a:r>
          </a:p>
        </p:txBody>
      </p:sp>
      <p:sp>
        <p:nvSpPr>
          <p:cNvPr id="3" name="矩形 2">
            <a:extLst>
              <a:ext uri="{FF2B5EF4-FFF2-40B4-BE49-F238E27FC236}">
                <a16:creationId xmlns:a16="http://schemas.microsoft.com/office/drawing/2014/main" id="{57C2485D-7337-E356-5D39-24F48F103D2A}"/>
              </a:ext>
            </a:extLst>
          </p:cNvPr>
          <p:cNvSpPr>
            <a:spLocks noChangeArrowheads="1"/>
          </p:cNvSpPr>
          <p:nvPr/>
        </p:nvSpPr>
        <p:spPr bwMode="auto">
          <a:xfrm>
            <a:off x="85725" y="2968625"/>
            <a:ext cx="899001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900">
                <a:solidFill>
                  <a:schemeClr val="accent2"/>
                </a:solidFill>
                <a:latin typeface="微软雅黑" panose="020B0503020204020204" pitchFamily="34" charset="-122"/>
                <a:ea typeface="微软雅黑" panose="020B0503020204020204" pitchFamily="34" charset="-122"/>
              </a:rPr>
              <a:t>assign immI = {</a:t>
            </a:r>
            <a:r>
              <a:rPr lang="en-US" altLang="zh-CN" sz="1900">
                <a:solidFill>
                  <a:schemeClr val="accent1"/>
                </a:solidFill>
                <a:latin typeface="微软雅黑" panose="020B0503020204020204" pitchFamily="34" charset="-122"/>
                <a:ea typeface="微软雅黑" panose="020B0503020204020204" pitchFamily="34" charset="-122"/>
              </a:rPr>
              <a:t>20{Instr[31]}, </a:t>
            </a:r>
            <a:r>
              <a:rPr lang="en-US" altLang="zh-CN" sz="1900">
                <a:solidFill>
                  <a:schemeClr val="accent2"/>
                </a:solidFill>
                <a:latin typeface="微软雅黑" panose="020B0503020204020204" pitchFamily="34" charset="-122"/>
                <a:ea typeface="微软雅黑" panose="020B0503020204020204" pitchFamily="34" charset="-122"/>
              </a:rPr>
              <a:t>Instr[31:20]};</a:t>
            </a:r>
          </a:p>
          <a:p>
            <a:pPr eaLnBrk="0" hangingPunct="0"/>
            <a:r>
              <a:rPr lang="en-US" altLang="zh-CN" sz="1900">
                <a:solidFill>
                  <a:schemeClr val="accent2"/>
                </a:solidFill>
                <a:latin typeface="微软雅黑" panose="020B0503020204020204" pitchFamily="34" charset="-122"/>
                <a:ea typeface="微软雅黑" panose="020B0503020204020204" pitchFamily="34" charset="-122"/>
              </a:rPr>
              <a:t>assign immU = {Instr[31:12], </a:t>
            </a:r>
            <a:r>
              <a:rPr lang="en-US" altLang="zh-CN" sz="1900">
                <a:solidFill>
                  <a:srgbClr val="993300"/>
                </a:solidFill>
                <a:latin typeface="微软雅黑" panose="020B0503020204020204" pitchFamily="34" charset="-122"/>
                <a:ea typeface="微软雅黑" panose="020B0503020204020204" pitchFamily="34" charset="-122"/>
              </a:rPr>
              <a:t>12'b0</a:t>
            </a:r>
            <a:r>
              <a:rPr lang="en-US" altLang="zh-CN" sz="1900">
                <a:solidFill>
                  <a:schemeClr val="accent2"/>
                </a:solidFill>
                <a:latin typeface="微软雅黑" panose="020B0503020204020204" pitchFamily="34" charset="-122"/>
                <a:ea typeface="微软雅黑" panose="020B0503020204020204" pitchFamily="34" charset="-122"/>
              </a:rPr>
              <a:t>};</a:t>
            </a:r>
          </a:p>
          <a:p>
            <a:pPr eaLnBrk="0" hangingPunct="0"/>
            <a:r>
              <a:rPr lang="en-US" altLang="zh-CN" sz="1900">
                <a:solidFill>
                  <a:schemeClr val="accent2"/>
                </a:solidFill>
                <a:latin typeface="微软雅黑" panose="020B0503020204020204" pitchFamily="34" charset="-122"/>
                <a:ea typeface="微软雅黑" panose="020B0503020204020204" pitchFamily="34" charset="-122"/>
              </a:rPr>
              <a:t>assign immS = {</a:t>
            </a:r>
            <a:r>
              <a:rPr lang="en-US" altLang="zh-CN" sz="1900">
                <a:solidFill>
                  <a:schemeClr val="accent1"/>
                </a:solidFill>
                <a:latin typeface="微软雅黑" panose="020B0503020204020204" pitchFamily="34" charset="-122"/>
                <a:ea typeface="微软雅黑" panose="020B0503020204020204" pitchFamily="34" charset="-122"/>
              </a:rPr>
              <a:t>20{Instr[31]}, </a:t>
            </a:r>
            <a:r>
              <a:rPr lang="en-US" altLang="zh-CN" sz="1900">
                <a:solidFill>
                  <a:schemeClr val="accent2"/>
                </a:solidFill>
                <a:latin typeface="微软雅黑" panose="020B0503020204020204" pitchFamily="34" charset="-122"/>
                <a:ea typeface="微软雅黑" panose="020B0503020204020204" pitchFamily="34" charset="-122"/>
              </a:rPr>
              <a:t>Instr[31:25], Instr[11:7]};</a:t>
            </a:r>
          </a:p>
          <a:p>
            <a:pPr eaLnBrk="0" hangingPunct="0"/>
            <a:r>
              <a:rPr lang="en-US" altLang="zh-CN" sz="1900">
                <a:solidFill>
                  <a:schemeClr val="accent2"/>
                </a:solidFill>
                <a:latin typeface="微软雅黑" panose="020B0503020204020204" pitchFamily="34" charset="-122"/>
                <a:ea typeface="微软雅黑" panose="020B0503020204020204" pitchFamily="34" charset="-122"/>
              </a:rPr>
              <a:t>assign immB = {</a:t>
            </a:r>
            <a:r>
              <a:rPr lang="en-US" altLang="zh-CN" sz="1900">
                <a:solidFill>
                  <a:schemeClr val="accent1"/>
                </a:solidFill>
                <a:latin typeface="微软雅黑" panose="020B0503020204020204" pitchFamily="34" charset="-122"/>
                <a:ea typeface="微软雅黑" panose="020B0503020204020204" pitchFamily="34" charset="-122"/>
              </a:rPr>
              <a:t>20{Instr[31]}, </a:t>
            </a:r>
            <a:r>
              <a:rPr lang="en-US" altLang="zh-CN" sz="1900">
                <a:solidFill>
                  <a:schemeClr val="accent2"/>
                </a:solidFill>
                <a:latin typeface="微软雅黑" panose="020B0503020204020204" pitchFamily="34" charset="-122"/>
                <a:ea typeface="微软雅黑" panose="020B0503020204020204" pitchFamily="34" charset="-122"/>
              </a:rPr>
              <a:t>Instr[7], Instr[30:25], Instr[11:8], </a:t>
            </a:r>
            <a:r>
              <a:rPr lang="en-US" altLang="zh-CN" sz="1900">
                <a:solidFill>
                  <a:srgbClr val="993300"/>
                </a:solidFill>
                <a:latin typeface="微软雅黑" panose="020B0503020204020204" pitchFamily="34" charset="-122"/>
                <a:ea typeface="微软雅黑" panose="020B0503020204020204" pitchFamily="34" charset="-122"/>
              </a:rPr>
              <a:t>1'b0</a:t>
            </a:r>
            <a:r>
              <a:rPr lang="en-US" altLang="zh-CN" sz="1900">
                <a:solidFill>
                  <a:schemeClr val="accent2"/>
                </a:solidFill>
                <a:latin typeface="微软雅黑" panose="020B0503020204020204" pitchFamily="34" charset="-122"/>
                <a:ea typeface="微软雅黑" panose="020B0503020204020204" pitchFamily="34" charset="-122"/>
              </a:rPr>
              <a:t>};</a:t>
            </a:r>
          </a:p>
          <a:p>
            <a:pPr eaLnBrk="0" hangingPunct="0"/>
            <a:r>
              <a:rPr lang="en-US" altLang="zh-CN" sz="1900">
                <a:solidFill>
                  <a:schemeClr val="accent2"/>
                </a:solidFill>
                <a:latin typeface="微软雅黑" panose="020B0503020204020204" pitchFamily="34" charset="-122"/>
                <a:ea typeface="微软雅黑" panose="020B0503020204020204" pitchFamily="34" charset="-122"/>
              </a:rPr>
              <a:t>assign immJ = {</a:t>
            </a:r>
            <a:r>
              <a:rPr lang="en-US" altLang="zh-CN" sz="1900">
                <a:solidFill>
                  <a:schemeClr val="accent1"/>
                </a:solidFill>
                <a:latin typeface="微软雅黑" panose="020B0503020204020204" pitchFamily="34" charset="-122"/>
                <a:ea typeface="微软雅黑" panose="020B0503020204020204" pitchFamily="34" charset="-122"/>
              </a:rPr>
              <a:t>12{Instr[31]}, </a:t>
            </a:r>
            <a:r>
              <a:rPr lang="en-US" altLang="zh-CN" sz="1900">
                <a:solidFill>
                  <a:schemeClr val="accent2"/>
                </a:solidFill>
                <a:latin typeface="微软雅黑" panose="020B0503020204020204" pitchFamily="34" charset="-122"/>
                <a:ea typeface="微软雅黑" panose="020B0503020204020204" pitchFamily="34" charset="-122"/>
              </a:rPr>
              <a:t>Instr[19:12], Instr[20], Instr[30:21], </a:t>
            </a:r>
            <a:r>
              <a:rPr lang="en-US" altLang="zh-CN" sz="1900">
                <a:solidFill>
                  <a:srgbClr val="993300"/>
                </a:solidFill>
                <a:latin typeface="微软雅黑" panose="020B0503020204020204" pitchFamily="34" charset="-122"/>
                <a:ea typeface="微软雅黑" panose="020B0503020204020204" pitchFamily="34" charset="-122"/>
              </a:rPr>
              <a:t>1'b0</a:t>
            </a:r>
            <a:r>
              <a:rPr lang="en-US" altLang="zh-CN" sz="1900">
                <a:solidFill>
                  <a:schemeClr val="accent2"/>
                </a:solidFill>
                <a:latin typeface="微软雅黑" panose="020B0503020204020204" pitchFamily="34" charset="-122"/>
                <a:ea typeface="微软雅黑" panose="020B0503020204020204" pitchFamily="34" charset="-122"/>
              </a:rPr>
              <a:t>};</a:t>
            </a:r>
          </a:p>
        </p:txBody>
      </p:sp>
      <p:sp>
        <p:nvSpPr>
          <p:cNvPr id="9" name="Rectangle 5">
            <a:extLst>
              <a:ext uri="{FF2B5EF4-FFF2-40B4-BE49-F238E27FC236}">
                <a16:creationId xmlns:a16="http://schemas.microsoft.com/office/drawing/2014/main" id="{C8C4D50C-F564-BEDD-0CFB-730F233641BF}"/>
              </a:ext>
            </a:extLst>
          </p:cNvPr>
          <p:cNvSpPr>
            <a:spLocks noChangeArrowheads="1"/>
          </p:cNvSpPr>
          <p:nvPr/>
        </p:nvSpPr>
        <p:spPr bwMode="auto">
          <a:xfrm>
            <a:off x="7777163" y="2330450"/>
            <a:ext cx="132715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1"/>
                </a:solidFill>
                <a:latin typeface="微软雅黑" panose="020B0503020204020204" pitchFamily="34" charset="-122"/>
                <a:ea typeface="微软雅黑" panose="020B0503020204020204" pitchFamily="34" charset="-122"/>
              </a:rPr>
              <a:t>问题：各指令的</a:t>
            </a:r>
            <a:r>
              <a:rPr lang="en-US" altLang="zh-CN" sz="1800">
                <a:solidFill>
                  <a:schemeClr val="accent1"/>
                </a:solidFill>
                <a:latin typeface="微软雅黑" panose="020B0503020204020204" pitchFamily="34" charset="-122"/>
                <a:ea typeface="微软雅黑" panose="020B0503020204020204" pitchFamily="34" charset="-122"/>
              </a:rPr>
              <a:t>ExtOp</a:t>
            </a:r>
            <a:r>
              <a:rPr lang="zh-CN" altLang="en-US" sz="1800">
                <a:solidFill>
                  <a:schemeClr val="accent1"/>
                </a:solidFill>
                <a:latin typeface="微软雅黑" panose="020B0503020204020204" pitchFamily="34" charset="-122"/>
                <a:ea typeface="微软雅黑" panose="020B0503020204020204" pitchFamily="34" charset="-122"/>
              </a:rPr>
              <a:t>取值如何？</a:t>
            </a:r>
            <a:endParaRPr lang="en-US" altLang="zh-CN" sz="180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6245">
                                            <p:txEl>
                                              <p:pRg st="0" end="0"/>
                                            </p:txEl>
                                          </p:spTgt>
                                        </p:tgtEl>
                                        <p:attrNameLst>
                                          <p:attrName>style.visibility</p:attrName>
                                        </p:attrNameLst>
                                      </p:cBhvr>
                                      <p:to>
                                        <p:strVal val="visible"/>
                                      </p:to>
                                    </p:set>
                                    <p:animEffect transition="in" filter="blinds(horizontal)">
                                      <p:cBhvr>
                                        <p:cTn id="7" dur="500"/>
                                        <p:tgtEl>
                                          <p:spTgt spid="26624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blinds(horizontal)">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2">
            <a:extLst>
              <a:ext uri="{FF2B5EF4-FFF2-40B4-BE49-F238E27FC236}">
                <a16:creationId xmlns:a16="http://schemas.microsoft.com/office/drawing/2014/main" id="{6B0CC79A-1039-2E4B-BDA0-E85DEA05A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350" y="57150"/>
            <a:ext cx="5634038"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8" name="Rectangle 2">
            <a:extLst>
              <a:ext uri="{FF2B5EF4-FFF2-40B4-BE49-F238E27FC236}">
                <a16:creationId xmlns:a16="http://schemas.microsoft.com/office/drawing/2014/main" id="{14BF07D3-212C-2F56-CCA5-1686D4E6B941}"/>
              </a:ext>
            </a:extLst>
          </p:cNvPr>
          <p:cNvSpPr>
            <a:spLocks noGrp="1" noChangeArrowheads="1"/>
          </p:cNvSpPr>
          <p:nvPr>
            <p:ph type="title"/>
          </p:nvPr>
        </p:nvSpPr>
        <p:spPr>
          <a:xfrm>
            <a:off x="152400" y="160338"/>
            <a:ext cx="5518150" cy="427037"/>
          </a:xfrm>
        </p:spPr>
        <p:txBody>
          <a:bodyPr/>
          <a:lstStyle/>
          <a:p>
            <a:r>
              <a:rPr lang="zh-CN" altLang="en-US">
                <a:ea typeface="宋体" panose="02010600030101010101" pitchFamily="2" charset="-122"/>
              </a:rPr>
              <a:t>扩展器部件的设计</a:t>
            </a:r>
          </a:p>
        </p:txBody>
      </p:sp>
      <p:sp>
        <p:nvSpPr>
          <p:cNvPr id="9" name="Rectangle 5">
            <a:extLst>
              <a:ext uri="{FF2B5EF4-FFF2-40B4-BE49-F238E27FC236}">
                <a16:creationId xmlns:a16="http://schemas.microsoft.com/office/drawing/2014/main" id="{9DC6A3EC-3B16-1104-3CD5-C8F4BC450A0E}"/>
              </a:ext>
            </a:extLst>
          </p:cNvPr>
          <p:cNvSpPr>
            <a:spLocks noChangeArrowheads="1"/>
          </p:cNvSpPr>
          <p:nvPr/>
        </p:nvSpPr>
        <p:spPr bwMode="auto">
          <a:xfrm>
            <a:off x="6145213" y="3644900"/>
            <a:ext cx="270351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1"/>
                </a:solidFill>
                <a:latin typeface="微软雅黑" panose="020B0503020204020204" pitchFamily="34" charset="-122"/>
                <a:ea typeface="微软雅黑" panose="020B0503020204020204" pitchFamily="34" charset="-122"/>
              </a:rPr>
              <a:t>问题：各指令的</a:t>
            </a:r>
            <a:r>
              <a:rPr lang="en-US" altLang="zh-CN" sz="1800">
                <a:solidFill>
                  <a:schemeClr val="accent1"/>
                </a:solidFill>
                <a:latin typeface="微软雅黑" panose="020B0503020204020204" pitchFamily="34" charset="-122"/>
                <a:ea typeface="微软雅黑" panose="020B0503020204020204" pitchFamily="34" charset="-122"/>
              </a:rPr>
              <a:t>ExtOp</a:t>
            </a:r>
            <a:r>
              <a:rPr lang="zh-CN" altLang="en-US" sz="1800">
                <a:solidFill>
                  <a:schemeClr val="accent1"/>
                </a:solidFill>
                <a:latin typeface="微软雅黑" panose="020B0503020204020204" pitchFamily="34" charset="-122"/>
                <a:ea typeface="微软雅黑" panose="020B0503020204020204" pitchFamily="34" charset="-122"/>
              </a:rPr>
              <a:t>取值如何？占几位？</a:t>
            </a:r>
            <a:endParaRPr lang="en-US" altLang="zh-CN" sz="1800">
              <a:solidFill>
                <a:schemeClr val="accent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5DF0DAD-1B85-319E-7145-EF6A4A07E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3" y="558800"/>
            <a:ext cx="58547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a:extLst>
              <a:ext uri="{FF2B5EF4-FFF2-40B4-BE49-F238E27FC236}">
                <a16:creationId xmlns:a16="http://schemas.microsoft.com/office/drawing/2014/main" id="{82D114E8-FAC0-D8E6-7555-8A6284F0BCAA}"/>
              </a:ext>
            </a:extLst>
          </p:cNvPr>
          <p:cNvSpPr>
            <a:spLocks noChangeArrowheads="1"/>
          </p:cNvSpPr>
          <p:nvPr/>
        </p:nvSpPr>
        <p:spPr bwMode="auto">
          <a:xfrm>
            <a:off x="6096000" y="4443413"/>
            <a:ext cx="2841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有</a:t>
            </a:r>
            <a:r>
              <a:rPr lang="en-US" altLang="zh-CN" sz="1800">
                <a:solidFill>
                  <a:schemeClr val="accent2"/>
                </a:solidFill>
                <a:latin typeface="微软雅黑" panose="020B0503020204020204" pitchFamily="34" charset="-122"/>
                <a:ea typeface="微软雅黑" panose="020B0503020204020204" pitchFamily="34" charset="-122"/>
              </a:rPr>
              <a:t>5</a:t>
            </a:r>
            <a:r>
              <a:rPr lang="zh-CN" altLang="en-US" sz="1800">
                <a:solidFill>
                  <a:schemeClr val="accent2"/>
                </a:solidFill>
                <a:latin typeface="微软雅黑" panose="020B0503020204020204" pitchFamily="34" charset="-122"/>
                <a:ea typeface="微软雅黑" panose="020B0503020204020204" pitchFamily="34" charset="-122"/>
              </a:rPr>
              <a:t>种情况，至少占</a:t>
            </a:r>
            <a:r>
              <a:rPr lang="en-US" altLang="zh-CN" sz="1800">
                <a:solidFill>
                  <a:schemeClr val="accent2"/>
                </a:solidFill>
                <a:latin typeface="微软雅黑" panose="020B0503020204020204" pitchFamily="34" charset="-122"/>
                <a:ea typeface="微软雅黑" panose="020B0503020204020204" pitchFamily="34" charset="-122"/>
              </a:rPr>
              <a:t>3</a:t>
            </a:r>
            <a:r>
              <a:rPr lang="zh-CN" altLang="en-US" sz="1800">
                <a:solidFill>
                  <a:schemeClr val="accent2"/>
                </a:solidFill>
                <a:latin typeface="微软雅黑" panose="020B0503020204020204" pitchFamily="34" charset="-122"/>
                <a:ea typeface="微软雅黑" panose="020B0503020204020204" pitchFamily="34" charset="-122"/>
              </a:rPr>
              <a:t>位！</a:t>
            </a:r>
            <a:endParaRPr lang="en-US" altLang="zh-CN" sz="1800">
              <a:solidFill>
                <a:schemeClr val="accent2"/>
              </a:solidFill>
              <a:latin typeface="微软雅黑" panose="020B0503020204020204" pitchFamily="34" charset="-122"/>
              <a:ea typeface="微软雅黑" panose="020B0503020204020204" pitchFamily="34" charset="-122"/>
            </a:endParaRPr>
          </a:p>
        </p:txBody>
      </p:sp>
      <p:sp>
        <p:nvSpPr>
          <p:cNvPr id="12" name="Rectangle 5">
            <a:extLst>
              <a:ext uri="{FF2B5EF4-FFF2-40B4-BE49-F238E27FC236}">
                <a16:creationId xmlns:a16="http://schemas.microsoft.com/office/drawing/2014/main" id="{8CAC8D22-BB1F-7D55-BFFA-B310133EA45E}"/>
              </a:ext>
            </a:extLst>
          </p:cNvPr>
          <p:cNvSpPr>
            <a:spLocks noChangeArrowheads="1"/>
          </p:cNvSpPr>
          <p:nvPr/>
        </p:nvSpPr>
        <p:spPr bwMode="auto">
          <a:xfrm>
            <a:off x="6175375" y="5018088"/>
            <a:ext cx="270351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1"/>
                </a:solidFill>
                <a:latin typeface="微软雅黑" panose="020B0503020204020204" pitchFamily="34" charset="-122"/>
                <a:ea typeface="微软雅黑" panose="020B0503020204020204" pitchFamily="34" charset="-122"/>
              </a:rPr>
              <a:t>问题：如何根据指令编码</a:t>
            </a:r>
            <a:r>
              <a:rPr lang="en-US" altLang="zh-CN" sz="1800">
                <a:solidFill>
                  <a:schemeClr val="accent1"/>
                </a:solidFill>
                <a:latin typeface="微软雅黑" panose="020B0503020204020204" pitchFamily="34" charset="-122"/>
                <a:ea typeface="微软雅黑" panose="020B0503020204020204" pitchFamily="34" charset="-122"/>
              </a:rPr>
              <a:t>Instr</a:t>
            </a:r>
            <a:r>
              <a:rPr lang="zh-CN" altLang="en-US" sz="1800">
                <a:solidFill>
                  <a:schemeClr val="accent1"/>
                </a:solidFill>
                <a:latin typeface="微软雅黑" panose="020B0503020204020204" pitchFamily="34" charset="-122"/>
                <a:ea typeface="微软雅黑" panose="020B0503020204020204" pitchFamily="34" charset="-122"/>
              </a:rPr>
              <a:t>得到</a:t>
            </a:r>
            <a:r>
              <a:rPr lang="en-US" altLang="zh-CN" sz="1800">
                <a:solidFill>
                  <a:schemeClr val="accent1"/>
                </a:solidFill>
                <a:latin typeface="微软雅黑" panose="020B0503020204020204" pitchFamily="34" charset="-122"/>
                <a:ea typeface="微软雅黑" panose="020B0503020204020204" pitchFamily="34" charset="-122"/>
              </a:rPr>
              <a:t>ExtOp</a:t>
            </a:r>
            <a:r>
              <a:rPr lang="zh-CN" altLang="en-US" sz="1800">
                <a:solidFill>
                  <a:schemeClr val="accent1"/>
                </a:solidFill>
                <a:latin typeface="微软雅黑" panose="020B0503020204020204" pitchFamily="34" charset="-122"/>
                <a:ea typeface="微软雅黑" panose="020B0503020204020204" pitchFamily="34" charset="-122"/>
              </a:rPr>
              <a:t>？</a:t>
            </a:r>
            <a:endParaRPr lang="en-US" altLang="zh-CN" sz="1800">
              <a:solidFill>
                <a:schemeClr val="accent1"/>
              </a:solidFill>
              <a:latin typeface="微软雅黑" panose="020B0503020204020204" pitchFamily="34" charset="-122"/>
              <a:ea typeface="微软雅黑" panose="020B0503020204020204" pitchFamily="34" charset="-122"/>
            </a:endParaRPr>
          </a:p>
        </p:txBody>
      </p:sp>
      <p:sp>
        <p:nvSpPr>
          <p:cNvPr id="13" name="Rectangle 5">
            <a:extLst>
              <a:ext uri="{FF2B5EF4-FFF2-40B4-BE49-F238E27FC236}">
                <a16:creationId xmlns:a16="http://schemas.microsoft.com/office/drawing/2014/main" id="{10EC8542-0542-83CA-AA7D-9358E518A5AF}"/>
              </a:ext>
            </a:extLst>
          </p:cNvPr>
          <p:cNvSpPr>
            <a:spLocks noChangeArrowheads="1"/>
          </p:cNvSpPr>
          <p:nvPr/>
        </p:nvSpPr>
        <p:spPr bwMode="auto">
          <a:xfrm>
            <a:off x="6145213" y="5821363"/>
            <a:ext cx="2998787"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通过指令译码器得到！</a:t>
            </a:r>
            <a:endParaRPr lang="en-US" altLang="zh-CN" sz="1800">
              <a:solidFill>
                <a:schemeClr val="accent2"/>
              </a:solidFill>
              <a:latin typeface="微软雅黑" panose="020B0503020204020204" pitchFamily="34" charset="-122"/>
              <a:ea typeface="微软雅黑" panose="020B0503020204020204" pitchFamily="34" charset="-122"/>
            </a:endParaRPr>
          </a:p>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将在控制器设计部分介绍。</a:t>
            </a:r>
            <a:endParaRPr lang="en-US" altLang="zh-CN"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linds(horizontal)">
                                      <p:cBhvr>
                                        <p:cTn id="12" dur="500"/>
                                        <p:tgtEl>
                                          <p:spTgt spid="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blinds(horizontal)">
                                      <p:cBhvr>
                                        <p:cTn id="22" dur="500"/>
                                        <p:tgtEl>
                                          <p:spTgt spid="1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blinds(horizontal)">
                                      <p:cBhvr>
                                        <p:cTn id="27" dur="500"/>
                                        <p:tgtEl>
                                          <p:spTgt spid="1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animEffect transition="in" filter="blinds(horizontal)">
                                      <p:cBhvr>
                                        <p:cTn id="3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图片 4">
            <a:extLst>
              <a:ext uri="{FF2B5EF4-FFF2-40B4-BE49-F238E27FC236}">
                <a16:creationId xmlns:a16="http://schemas.microsoft.com/office/drawing/2014/main" id="{5ABB0CDE-C1E9-0489-3680-75B4489AE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385763"/>
            <a:ext cx="8886825"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2" name="Rectangle 2">
            <a:extLst>
              <a:ext uri="{FF2B5EF4-FFF2-40B4-BE49-F238E27FC236}">
                <a16:creationId xmlns:a16="http://schemas.microsoft.com/office/drawing/2014/main" id="{319A69E7-5D32-8728-BD0D-55587E8E1007}"/>
              </a:ext>
            </a:extLst>
          </p:cNvPr>
          <p:cNvSpPr>
            <a:spLocks noGrp="1" noChangeArrowheads="1"/>
          </p:cNvSpPr>
          <p:nvPr>
            <p:ph type="title"/>
          </p:nvPr>
        </p:nvSpPr>
        <p:spPr>
          <a:xfrm>
            <a:off x="217488" y="57150"/>
            <a:ext cx="5518150" cy="427038"/>
          </a:xfrm>
        </p:spPr>
        <p:txBody>
          <a:bodyPr/>
          <a:lstStyle/>
          <a:p>
            <a:r>
              <a:rPr lang="zh-CN" altLang="en-US">
                <a:ea typeface="宋体" panose="02010600030101010101" pitchFamily="2" charset="-122"/>
              </a:rPr>
              <a:t>算术逻辑部件的设计</a:t>
            </a:r>
          </a:p>
        </p:txBody>
      </p:sp>
      <p:sp>
        <p:nvSpPr>
          <p:cNvPr id="10" name="Text Box 178">
            <a:extLst>
              <a:ext uri="{FF2B5EF4-FFF2-40B4-BE49-F238E27FC236}">
                <a16:creationId xmlns:a16="http://schemas.microsoft.com/office/drawing/2014/main" id="{649EDEAA-8237-1762-8A6A-6368F1AFD23E}"/>
              </a:ext>
            </a:extLst>
          </p:cNvPr>
          <p:cNvSpPr txBox="1">
            <a:spLocks noChangeArrowheads="1"/>
          </p:cNvSpPr>
          <p:nvPr/>
        </p:nvSpPr>
        <p:spPr bwMode="auto">
          <a:xfrm>
            <a:off x="947738" y="4568825"/>
            <a:ext cx="40576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zh-CN" altLang="en-US" sz="2000">
                <a:solidFill>
                  <a:schemeClr val="accent2"/>
                </a:solidFill>
                <a:latin typeface="微软雅黑" panose="020B0503020204020204" pitchFamily="34" charset="-122"/>
                <a:ea typeface="微软雅黑" panose="020B0503020204020204" pitchFamily="34" charset="-122"/>
              </a:rPr>
              <a:t>该</a:t>
            </a:r>
            <a:r>
              <a:rPr lang="en-US" altLang="zh-CN" sz="2000">
                <a:solidFill>
                  <a:schemeClr val="accent2"/>
                </a:solidFill>
                <a:latin typeface="微软雅黑" panose="020B0503020204020204" pitchFamily="34" charset="-122"/>
                <a:ea typeface="微软雅黑" panose="020B0503020204020204" pitchFamily="34" charset="-122"/>
              </a:rPr>
              <a:t>ALU</a:t>
            </a:r>
            <a:r>
              <a:rPr lang="zh-CN" altLang="en-US" sz="2000">
                <a:solidFill>
                  <a:schemeClr val="accent2"/>
                </a:solidFill>
                <a:latin typeface="微软雅黑" panose="020B0503020204020204" pitchFamily="34" charset="-122"/>
                <a:ea typeface="微软雅黑" panose="020B0503020204020204" pitchFamily="34" charset="-122"/>
              </a:rPr>
              <a:t>能实现哪些操作？</a:t>
            </a:r>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rgbClr val="FF0000"/>
                </a:solidFill>
                <a:latin typeface="微软雅黑" panose="020B0503020204020204" pitchFamily="34" charset="-122"/>
                <a:ea typeface="微软雅黑" panose="020B0503020204020204" pitchFamily="34" charset="-122"/>
              </a:rPr>
              <a:t>add,or,slt,sltu,srcB,</a:t>
            </a:r>
            <a:r>
              <a:rPr lang="zh-CN" altLang="en-US" sz="2000">
                <a:solidFill>
                  <a:srgbClr val="A50021"/>
                </a:solidFill>
                <a:latin typeface="微软雅黑" panose="020B0503020204020204" pitchFamily="34" charset="-122"/>
                <a:ea typeface="微软雅黑" panose="020B0503020204020204" pitchFamily="34" charset="-122"/>
              </a:rPr>
              <a:t>判</a:t>
            </a:r>
            <a:r>
              <a:rPr lang="en-US" altLang="zh-CN" sz="2000">
                <a:solidFill>
                  <a:srgbClr val="A50021"/>
                </a:solidFill>
                <a:latin typeface="微软雅黑" panose="020B0503020204020204" pitchFamily="34" charset="-122"/>
                <a:ea typeface="微软雅黑" panose="020B0503020204020204" pitchFamily="34" charset="-122"/>
              </a:rPr>
              <a:t>0(sub)</a:t>
            </a: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add/lw/sw/beq/jal</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add</a:t>
            </a: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ori</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or</a:t>
            </a: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slt</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slt</a:t>
            </a:r>
            <a:r>
              <a:rPr lang="en-US" altLang="zh-CN" sz="2000">
                <a:solidFill>
                  <a:schemeClr val="accent2"/>
                </a:solidFill>
                <a:latin typeface="微软雅黑" panose="020B0503020204020204" pitchFamily="34" charset="-122"/>
                <a:ea typeface="微软雅黑" panose="020B0503020204020204" pitchFamily="34" charset="-122"/>
              </a:rPr>
              <a:t>; sltu</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sltu</a:t>
            </a: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lui</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srcB</a:t>
            </a:r>
            <a:r>
              <a:rPr lang="en-US" altLang="zh-CN" sz="2000">
                <a:solidFill>
                  <a:schemeClr val="accent2"/>
                </a:solidFill>
                <a:latin typeface="微软雅黑" panose="020B0503020204020204" pitchFamily="34" charset="-122"/>
                <a:ea typeface="微软雅黑" panose="020B0503020204020204" pitchFamily="34" charset="-122"/>
              </a:rPr>
              <a:t> </a:t>
            </a: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beq</a:t>
            </a:r>
            <a:r>
              <a:rPr lang="zh-CN" altLang="en-US" sz="2000">
                <a:solidFill>
                  <a:schemeClr val="accent2"/>
                </a:solidFill>
                <a:latin typeface="微软雅黑" panose="020B0503020204020204" pitchFamily="34" charset="-122"/>
                <a:ea typeface="微软雅黑" panose="020B0503020204020204" pitchFamily="34" charset="-122"/>
              </a:rPr>
              <a:t>指令：</a:t>
            </a:r>
            <a:r>
              <a:rPr lang="zh-CN" altLang="en-US" sz="2000">
                <a:solidFill>
                  <a:srgbClr val="A50021"/>
                </a:solidFill>
                <a:latin typeface="微软雅黑" panose="020B0503020204020204" pitchFamily="34" charset="-122"/>
                <a:ea typeface="微软雅黑" panose="020B0503020204020204" pitchFamily="34" charset="-122"/>
              </a:rPr>
              <a:t>判</a:t>
            </a:r>
            <a:r>
              <a:rPr lang="en-US" altLang="zh-CN" sz="2000">
                <a:solidFill>
                  <a:srgbClr val="A50021"/>
                </a:solidFill>
                <a:latin typeface="微软雅黑" panose="020B0503020204020204" pitchFamily="34" charset="-122"/>
                <a:ea typeface="微软雅黑" panose="020B0503020204020204" pitchFamily="34" charset="-122"/>
              </a:rPr>
              <a:t>0</a:t>
            </a:r>
            <a:r>
              <a:rPr lang="zh-CN" altLang="en-US" sz="2000">
                <a:solidFill>
                  <a:srgbClr val="A50021"/>
                </a:solidFill>
                <a:latin typeface="微软雅黑" panose="020B0503020204020204" pitchFamily="34" charset="-122"/>
                <a:ea typeface="微软雅黑" panose="020B0503020204020204" pitchFamily="34" charset="-122"/>
              </a:rPr>
              <a:t>（</a:t>
            </a:r>
            <a:r>
              <a:rPr lang="en-US" altLang="zh-CN" sz="2000">
                <a:solidFill>
                  <a:srgbClr val="A50021"/>
                </a:solidFill>
                <a:latin typeface="微软雅黑" panose="020B0503020204020204" pitchFamily="34" charset="-122"/>
                <a:ea typeface="微软雅黑" panose="020B0503020204020204" pitchFamily="34" charset="-122"/>
              </a:rPr>
              <a:t>sub</a:t>
            </a:r>
            <a:r>
              <a:rPr lang="zh-CN" altLang="en-US" sz="2000">
                <a:solidFill>
                  <a:srgbClr val="A50021"/>
                </a:solidFill>
                <a:latin typeface="微软雅黑" panose="020B0503020204020204" pitchFamily="34" charset="-122"/>
                <a:ea typeface="微软雅黑" panose="020B0503020204020204" pitchFamily="34" charset="-122"/>
              </a:rPr>
              <a:t>）</a:t>
            </a:r>
            <a:endParaRPr lang="en-US" altLang="zh-CN" sz="2000">
              <a:solidFill>
                <a:srgbClr val="A50021"/>
              </a:solidFill>
              <a:latin typeface="微软雅黑" panose="020B0503020204020204" pitchFamily="34" charset="-122"/>
              <a:ea typeface="微软雅黑" panose="020B0503020204020204" pitchFamily="34" charset="-122"/>
            </a:endParaRPr>
          </a:p>
        </p:txBody>
      </p:sp>
      <p:sp>
        <p:nvSpPr>
          <p:cNvPr id="14" name="Text Box 178">
            <a:extLst>
              <a:ext uri="{FF2B5EF4-FFF2-40B4-BE49-F238E27FC236}">
                <a16:creationId xmlns:a16="http://schemas.microsoft.com/office/drawing/2014/main" id="{22A855A9-14C3-E4DB-FE61-E6730A04D497}"/>
              </a:ext>
            </a:extLst>
          </p:cNvPr>
          <p:cNvSpPr txBox="1">
            <a:spLocks noChangeArrowheads="1"/>
          </p:cNvSpPr>
          <p:nvPr/>
        </p:nvSpPr>
        <p:spPr bwMode="auto">
          <a:xfrm>
            <a:off x="6437313" y="5594350"/>
            <a:ext cx="2633662" cy="5540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eaLnBrk="0" hangingPunct="0"/>
            <a:r>
              <a:rPr lang="en-US" altLang="zh-CN" sz="1800">
                <a:solidFill>
                  <a:srgbClr val="FF0000"/>
                </a:solidFill>
                <a:latin typeface="微软雅黑" panose="020B0503020204020204" pitchFamily="34" charset="-122"/>
                <a:ea typeface="微软雅黑" panose="020B0503020204020204" pitchFamily="34" charset="-122"/>
              </a:rPr>
              <a:t>Instr</a:t>
            </a:r>
            <a:r>
              <a:rPr lang="zh-CN" altLang="en-US" sz="1800">
                <a:solidFill>
                  <a:srgbClr val="FF0000"/>
                </a:solidFill>
                <a:latin typeface="微软雅黑" panose="020B0503020204020204" pitchFamily="34" charset="-122"/>
                <a:ea typeface="微软雅黑" panose="020B0503020204020204" pitchFamily="34" charset="-122"/>
              </a:rPr>
              <a:t>如何决定</a:t>
            </a:r>
            <a:r>
              <a:rPr lang="en-US" altLang="zh-CN" sz="1800">
                <a:solidFill>
                  <a:srgbClr val="FF0000"/>
                </a:solidFill>
                <a:latin typeface="微软雅黑" panose="020B0503020204020204" pitchFamily="34" charset="-122"/>
                <a:ea typeface="微软雅黑" panose="020B0503020204020204" pitchFamily="34" charset="-122"/>
              </a:rPr>
              <a:t>ALUctr</a:t>
            </a:r>
            <a:r>
              <a:rPr lang="zh-CN" altLang="en-US" sz="1800">
                <a:solidFill>
                  <a:srgbClr val="FF0000"/>
                </a:solidFill>
                <a:latin typeface="微软雅黑" panose="020B0503020204020204" pitchFamily="34" charset="-122"/>
                <a:ea typeface="微软雅黑" panose="020B0503020204020204" pitchFamily="34" charset="-122"/>
              </a:rPr>
              <a:t>？</a:t>
            </a:r>
            <a:endParaRPr lang="en-US" altLang="zh-CN" sz="1800">
              <a:solidFill>
                <a:srgbClr val="FF0000"/>
              </a:solidFill>
              <a:latin typeface="微软雅黑" panose="020B0503020204020204" pitchFamily="34" charset="-122"/>
              <a:ea typeface="微软雅黑" panose="020B0503020204020204" pitchFamily="34" charset="-122"/>
            </a:endParaRPr>
          </a:p>
          <a:p>
            <a:pPr eaLnBrk="0" hangingPunct="0"/>
            <a:r>
              <a:rPr lang="en-US" altLang="zh-CN" sz="1800">
                <a:solidFill>
                  <a:srgbClr val="FF0000"/>
                </a:solidFill>
                <a:latin typeface="微软雅黑" panose="020B0503020204020204" pitchFamily="34" charset="-122"/>
                <a:ea typeface="微软雅黑" panose="020B0503020204020204" pitchFamily="34" charset="-122"/>
              </a:rPr>
              <a:t>ALUctr</a:t>
            </a:r>
            <a:r>
              <a:rPr lang="zh-CN" altLang="en-US" sz="1800">
                <a:solidFill>
                  <a:srgbClr val="FF0000"/>
                </a:solidFill>
                <a:latin typeface="微软雅黑" panose="020B0503020204020204" pitchFamily="34" charset="-122"/>
                <a:ea typeface="微软雅黑" panose="020B0503020204020204" pitchFamily="34" charset="-122"/>
              </a:rPr>
              <a:t>如何决定</a:t>
            </a:r>
            <a:r>
              <a:rPr lang="en-US" altLang="zh-CN" sz="1800">
                <a:solidFill>
                  <a:srgbClr val="FF0000"/>
                </a:solidFill>
                <a:latin typeface="微软雅黑" panose="020B0503020204020204" pitchFamily="34" charset="-122"/>
                <a:ea typeface="微软雅黑" panose="020B0503020204020204" pitchFamily="34" charset="-122"/>
              </a:rPr>
              <a:t>OPctr</a:t>
            </a:r>
            <a:r>
              <a:rPr lang="zh-CN" altLang="en-US" sz="1800">
                <a:solidFill>
                  <a:srgbClr val="FF0000"/>
                </a:solidFill>
                <a:latin typeface="微软雅黑" panose="020B0503020204020204" pitchFamily="34" charset="-122"/>
                <a:ea typeface="微软雅黑" panose="020B0503020204020204" pitchFamily="34" charset="-122"/>
              </a:rPr>
              <a:t>等</a:t>
            </a:r>
          </a:p>
        </p:txBody>
      </p:sp>
      <p:sp>
        <p:nvSpPr>
          <p:cNvPr id="15" name="Text Box 178">
            <a:extLst>
              <a:ext uri="{FF2B5EF4-FFF2-40B4-BE49-F238E27FC236}">
                <a16:creationId xmlns:a16="http://schemas.microsoft.com/office/drawing/2014/main" id="{BB852B9F-16EC-1890-87B2-6B67AB260BAA}"/>
              </a:ext>
            </a:extLst>
          </p:cNvPr>
          <p:cNvSpPr txBox="1">
            <a:spLocks noChangeArrowheads="1"/>
          </p:cNvSpPr>
          <p:nvPr/>
        </p:nvSpPr>
        <p:spPr bwMode="auto">
          <a:xfrm>
            <a:off x="5688013" y="139700"/>
            <a:ext cx="3351212" cy="1200150"/>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ALUctr=add</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OPctr=00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ALUctr=or</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Opctr=01</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ALUctr=srcB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Opctr=10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Opctr=11</a:t>
            </a:r>
          </a:p>
        </p:txBody>
      </p:sp>
      <p:sp>
        <p:nvSpPr>
          <p:cNvPr id="18" name="Text Box 178">
            <a:extLst>
              <a:ext uri="{FF2B5EF4-FFF2-40B4-BE49-F238E27FC236}">
                <a16:creationId xmlns:a16="http://schemas.microsoft.com/office/drawing/2014/main" id="{9F825309-517F-4F47-35B8-6A8AF94EAED3}"/>
              </a:ext>
            </a:extLst>
          </p:cNvPr>
          <p:cNvSpPr txBox="1">
            <a:spLocks noChangeArrowheads="1"/>
          </p:cNvSpPr>
          <p:nvPr/>
        </p:nvSpPr>
        <p:spPr bwMode="auto">
          <a:xfrm>
            <a:off x="153988" y="1525588"/>
            <a:ext cx="3289300" cy="646112"/>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ALUctr=slt/sltu/sub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SUBctr=1</a:t>
            </a:r>
            <a:r>
              <a:rPr lang="zh-CN" altLang="en-US" sz="1800">
                <a:solidFill>
                  <a:schemeClr val="accent2"/>
                </a:solidFill>
                <a:latin typeface="微软雅黑" panose="020B0503020204020204" pitchFamily="34" charset="-122"/>
                <a:ea typeface="微软雅黑" panose="020B0503020204020204" pitchFamily="34" charset="-122"/>
              </a:rPr>
              <a:t>，其余</a:t>
            </a:r>
            <a:r>
              <a:rPr lang="en-US" altLang="zh-CN" sz="1800">
                <a:solidFill>
                  <a:schemeClr val="accent2"/>
                </a:solidFill>
                <a:latin typeface="微软雅黑" panose="020B0503020204020204" pitchFamily="34" charset="-122"/>
                <a:ea typeface="微软雅黑" panose="020B0503020204020204" pitchFamily="34" charset="-122"/>
              </a:rPr>
              <a:t> SUBctr=0</a:t>
            </a:r>
            <a:endParaRPr lang="en-US" altLang="zh-CN" sz="2000">
              <a:solidFill>
                <a:schemeClr val="accent2"/>
              </a:solidFill>
              <a:latin typeface="微软雅黑" panose="020B0503020204020204" pitchFamily="34" charset="-122"/>
              <a:ea typeface="微软雅黑" panose="020B0503020204020204" pitchFamily="34" charset="-122"/>
            </a:endParaRPr>
          </a:p>
        </p:txBody>
      </p:sp>
      <p:sp>
        <p:nvSpPr>
          <p:cNvPr id="19" name="Text Box 178">
            <a:extLst>
              <a:ext uri="{FF2B5EF4-FFF2-40B4-BE49-F238E27FC236}">
                <a16:creationId xmlns:a16="http://schemas.microsoft.com/office/drawing/2014/main" id="{CC6B6A8E-9AA5-5CD3-D184-F64DDF8F6224}"/>
              </a:ext>
            </a:extLst>
          </p:cNvPr>
          <p:cNvSpPr txBox="1">
            <a:spLocks noChangeArrowheads="1"/>
          </p:cNvSpPr>
          <p:nvPr/>
        </p:nvSpPr>
        <p:spPr bwMode="auto">
          <a:xfrm>
            <a:off x="6343650" y="3409950"/>
            <a:ext cx="2633663" cy="923925"/>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 SIGctr=1</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ALUctr=sltu, SIGctr=0</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zh-CN" altLang="en-US" sz="1800">
                <a:solidFill>
                  <a:schemeClr val="accent2"/>
                </a:solidFill>
                <a:latin typeface="微软雅黑" panose="020B0503020204020204" pitchFamily="34" charset="-122"/>
                <a:ea typeface="微软雅黑" panose="020B0503020204020204" pitchFamily="34" charset="-122"/>
              </a:rPr>
              <a:t>其余情况，任意</a:t>
            </a:r>
          </a:p>
        </p:txBody>
      </p:sp>
      <p:sp>
        <p:nvSpPr>
          <p:cNvPr id="20" name="Text Box 15">
            <a:extLst>
              <a:ext uri="{FF2B5EF4-FFF2-40B4-BE49-F238E27FC236}">
                <a16:creationId xmlns:a16="http://schemas.microsoft.com/office/drawing/2014/main" id="{4192E14A-16A5-B210-4696-3B02490AE350}"/>
              </a:ext>
            </a:extLst>
          </p:cNvPr>
          <p:cNvSpPr txBox="1">
            <a:spLocks noChangeArrowheads="1"/>
          </p:cNvSpPr>
          <p:nvPr/>
        </p:nvSpPr>
        <p:spPr bwMode="auto">
          <a:xfrm>
            <a:off x="7204075" y="4913313"/>
            <a:ext cx="1927225" cy="646112"/>
          </a:xfrm>
          <a:prstGeom prst="rect">
            <a:avLst/>
          </a:prstGeom>
          <a:solidFill>
            <a:srgbClr val="993300">
              <a:alpha val="3686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800">
                <a:latin typeface="微软雅黑" panose="020B0503020204020204" pitchFamily="34" charset="-122"/>
                <a:ea typeface="微软雅黑" panose="020B0503020204020204" pitchFamily="34" charset="-122"/>
              </a:rPr>
              <a:t>SUBctr</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OPctr</a:t>
            </a:r>
            <a:r>
              <a:rPr lang="zh-CN" altLang="en-US" sz="1800">
                <a:latin typeface="微软雅黑" panose="020B0503020204020204" pitchFamily="34" charset="-122"/>
                <a:ea typeface="微软雅黑" panose="020B0503020204020204" pitchFamily="34" charset="-122"/>
              </a:rPr>
              <a:t>等由</a:t>
            </a:r>
            <a:r>
              <a:rPr lang="en-US" altLang="zh-CN" sz="1800">
                <a:latin typeface="微软雅黑" panose="020B0503020204020204" pitchFamily="34" charset="-122"/>
                <a:ea typeface="微软雅黑" panose="020B0503020204020204" pitchFamily="34" charset="-122"/>
              </a:rPr>
              <a:t>ALUctr</a:t>
            </a:r>
            <a:r>
              <a:rPr lang="zh-CN" altLang="en-US" sz="1800">
                <a:latin typeface="微软雅黑" panose="020B0503020204020204" pitchFamily="34" charset="-122"/>
                <a:ea typeface="微软雅黑" panose="020B0503020204020204" pitchFamily="34" charset="-122"/>
              </a:rPr>
              <a:t>决定</a:t>
            </a:r>
          </a:p>
        </p:txBody>
      </p:sp>
      <p:sp>
        <p:nvSpPr>
          <p:cNvPr id="21" name="Text Box 178">
            <a:extLst>
              <a:ext uri="{FF2B5EF4-FFF2-40B4-BE49-F238E27FC236}">
                <a16:creationId xmlns:a16="http://schemas.microsoft.com/office/drawing/2014/main" id="{4BA23476-1F3F-0DE8-75DF-A1654CFA2EA6}"/>
              </a:ext>
            </a:extLst>
          </p:cNvPr>
          <p:cNvSpPr txBox="1">
            <a:spLocks noChangeArrowheads="1"/>
          </p:cNvSpPr>
          <p:nvPr/>
        </p:nvSpPr>
        <p:spPr bwMode="auto">
          <a:xfrm>
            <a:off x="3727450" y="6469063"/>
            <a:ext cx="5287963" cy="2619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eaLnBrk="0" hangingPunct="0"/>
            <a:r>
              <a:rPr lang="zh-CN" altLang="en-US" sz="1700">
                <a:latin typeface="微软雅黑" panose="020B0503020204020204" pitchFamily="34" charset="-122"/>
                <a:ea typeface="微软雅黑" panose="020B0503020204020204" pitchFamily="34" charset="-122"/>
              </a:rPr>
              <a:t>看</a:t>
            </a:r>
            <a:r>
              <a:rPr lang="zh-CN" altLang="en-US" sz="1700">
                <a:solidFill>
                  <a:srgbClr val="A50021"/>
                </a:solidFill>
                <a:latin typeface="微软雅黑" panose="020B0503020204020204" pitchFamily="34" charset="-122"/>
                <a:ea typeface="微软雅黑" panose="020B0503020204020204" pitchFamily="34" charset="-122"/>
              </a:rPr>
              <a:t>指令和操作的关系</a:t>
            </a:r>
            <a:r>
              <a:rPr lang="zh-CN" altLang="en-US" sz="1700">
                <a:latin typeface="微软雅黑" panose="020B0503020204020204" pitchFamily="34" charset="-122"/>
                <a:ea typeface="微软雅黑" panose="020B0503020204020204" pitchFamily="34" charset="-122"/>
              </a:rPr>
              <a:t>；</a:t>
            </a:r>
            <a:r>
              <a:rPr lang="zh-CN" altLang="en-US" sz="1700">
                <a:solidFill>
                  <a:srgbClr val="A50021"/>
                </a:solidFill>
                <a:latin typeface="微软雅黑" panose="020B0503020204020204" pitchFamily="34" charset="-122"/>
                <a:ea typeface="微软雅黑" panose="020B0503020204020204" pitchFamily="34" charset="-122"/>
              </a:rPr>
              <a:t>操作和</a:t>
            </a:r>
            <a:r>
              <a:rPr lang="en-US" altLang="zh-CN" sz="1700">
                <a:solidFill>
                  <a:srgbClr val="A50021"/>
                </a:solidFill>
                <a:latin typeface="微软雅黑" panose="020B0503020204020204" pitchFamily="34" charset="-122"/>
                <a:ea typeface="微软雅黑" panose="020B0503020204020204" pitchFamily="34" charset="-122"/>
              </a:rPr>
              <a:t>SUBctr</a:t>
            </a:r>
            <a:r>
              <a:rPr lang="zh-CN" altLang="en-US" sz="1700">
                <a:solidFill>
                  <a:srgbClr val="A50021"/>
                </a:solidFill>
                <a:latin typeface="微软雅黑" panose="020B0503020204020204" pitchFamily="34" charset="-122"/>
                <a:ea typeface="微软雅黑" panose="020B0503020204020204" pitchFamily="34" charset="-122"/>
              </a:rPr>
              <a:t>、</a:t>
            </a:r>
            <a:r>
              <a:rPr lang="en-US" altLang="zh-CN" sz="1700">
                <a:solidFill>
                  <a:srgbClr val="A50021"/>
                </a:solidFill>
                <a:latin typeface="微软雅黑" panose="020B0503020204020204" pitchFamily="34" charset="-122"/>
                <a:ea typeface="微软雅黑" panose="020B0503020204020204" pitchFamily="34" charset="-122"/>
              </a:rPr>
              <a:t>OPctr</a:t>
            </a:r>
            <a:r>
              <a:rPr lang="zh-CN" altLang="en-US" sz="1700">
                <a:solidFill>
                  <a:srgbClr val="A50021"/>
                </a:solidFill>
                <a:latin typeface="微软雅黑" panose="020B0503020204020204" pitchFamily="34" charset="-122"/>
                <a:ea typeface="微软雅黑" panose="020B0503020204020204" pitchFamily="34" charset="-122"/>
              </a:rPr>
              <a:t>等的关系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blinds(horizontal)">
                                      <p:cBhvr>
                                        <p:cTn id="27" dur="500"/>
                                        <p:tgtEl>
                                          <p:spTgt spid="10">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blinds(horizontal)">
                                      <p:cBhvr>
                                        <p:cTn id="32" dur="500"/>
                                        <p:tgtEl>
                                          <p:spTgt spid="10">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blinds(horizontal)">
                                      <p:cBhvr>
                                        <p:cTn id="37" dur="500"/>
                                        <p:tgtEl>
                                          <p:spTgt spid="10">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Effect transition="in" filter="blinds(horizontal)">
                                      <p:cBhvr>
                                        <p:cTn id="42" dur="500"/>
                                        <p:tgtEl>
                                          <p:spTgt spid="10">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animEffect transition="in" filter="blinds(horizontal)">
                                      <p:cBhvr>
                                        <p:cTn id="47" dur="500"/>
                                        <p:tgtEl>
                                          <p:spTgt spid="10">
                                            <p:txEl>
                                              <p:pRg st="4" end="4"/>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0">
                                            <p:txEl>
                                              <p:pRg st="5" end="5"/>
                                            </p:txEl>
                                          </p:spTgt>
                                        </p:tgtEl>
                                        <p:attrNameLst>
                                          <p:attrName>style.visibility</p:attrName>
                                        </p:attrNameLst>
                                      </p:cBhvr>
                                      <p:to>
                                        <p:strVal val="visible"/>
                                      </p:to>
                                    </p:set>
                                    <p:animEffect transition="in" filter="blinds(horizontal)">
                                      <p:cBhvr>
                                        <p:cTn id="52" dur="500"/>
                                        <p:tgtEl>
                                          <p:spTgt spid="10">
                                            <p:txEl>
                                              <p:pRg st="5" end="5"/>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0">
                                            <p:txEl>
                                              <p:pRg st="6" end="6"/>
                                            </p:txEl>
                                          </p:spTgt>
                                        </p:tgtEl>
                                        <p:attrNameLst>
                                          <p:attrName>style.visibility</p:attrName>
                                        </p:attrNameLst>
                                      </p:cBhvr>
                                      <p:to>
                                        <p:strVal val="visible"/>
                                      </p:to>
                                    </p:set>
                                    <p:animEffect transition="in" filter="blinds(horizontal)">
                                      <p:cBhvr>
                                        <p:cTn id="57" dur="500"/>
                                        <p:tgtEl>
                                          <p:spTgt spid="10">
                                            <p:txEl>
                                              <p:pRg st="6" end="6"/>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randombar(horizontal)">
                                      <p:cBhvr>
                                        <p:cTn id="62" dur="500"/>
                                        <p:tgtEl>
                                          <p:spTgt spid="1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randombar(horizontal)">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90CE944C-F4E4-686A-83BC-6EFA583E9067}"/>
              </a:ext>
            </a:extLst>
          </p:cNvPr>
          <p:cNvSpPr>
            <a:spLocks noGrp="1" noChangeArrowheads="1"/>
          </p:cNvSpPr>
          <p:nvPr>
            <p:ph type="title"/>
          </p:nvPr>
        </p:nvSpPr>
        <p:spPr>
          <a:xfrm>
            <a:off x="339725" y="142875"/>
            <a:ext cx="5518150" cy="427038"/>
          </a:xfrm>
        </p:spPr>
        <p:txBody>
          <a:bodyPr/>
          <a:lstStyle/>
          <a:p>
            <a:r>
              <a:rPr lang="zh-CN" altLang="en-US">
                <a:ea typeface="宋体" panose="02010600030101010101" pitchFamily="2" charset="-122"/>
              </a:rPr>
              <a:t>算术逻辑部件的设计</a:t>
            </a:r>
          </a:p>
        </p:txBody>
      </p:sp>
      <p:sp>
        <p:nvSpPr>
          <p:cNvPr id="77826" name="Text Box 178">
            <a:extLst>
              <a:ext uri="{FF2B5EF4-FFF2-40B4-BE49-F238E27FC236}">
                <a16:creationId xmlns:a16="http://schemas.microsoft.com/office/drawing/2014/main" id="{79EDA1FB-3A67-7AE4-0F4E-83372FCCDF6D}"/>
              </a:ext>
            </a:extLst>
          </p:cNvPr>
          <p:cNvSpPr txBox="1">
            <a:spLocks noChangeArrowheads="1"/>
          </p:cNvSpPr>
          <p:nvPr/>
        </p:nvSpPr>
        <p:spPr bwMode="auto">
          <a:xfrm>
            <a:off x="152400" y="758825"/>
            <a:ext cx="5795963" cy="2778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eaLnBrk="0" hangingPunct="0"/>
            <a:r>
              <a:rPr lang="zh-CN" altLang="en-US" sz="1800">
                <a:solidFill>
                  <a:srgbClr val="FF0000"/>
                </a:solidFill>
                <a:latin typeface="微软雅黑" panose="020B0503020204020204" pitchFamily="34" charset="-122"/>
                <a:ea typeface="微软雅黑" panose="020B0503020204020204" pitchFamily="34" charset="-122"/>
              </a:rPr>
              <a:t>问题：</a:t>
            </a:r>
            <a:r>
              <a:rPr lang="en-US" altLang="zh-CN" sz="1800">
                <a:solidFill>
                  <a:srgbClr val="FF0000"/>
                </a:solidFill>
                <a:latin typeface="微软雅黑" panose="020B0503020204020204" pitchFamily="34" charset="-122"/>
                <a:ea typeface="微软雅黑" panose="020B0503020204020204" pitchFamily="34" charset="-122"/>
              </a:rPr>
              <a:t>ALUctr</a:t>
            </a:r>
            <a:r>
              <a:rPr lang="zh-CN" altLang="en-US" sz="1800">
                <a:solidFill>
                  <a:srgbClr val="FF0000"/>
                </a:solidFill>
                <a:latin typeface="微软雅黑" panose="020B0503020204020204" pitchFamily="34" charset="-122"/>
                <a:ea typeface="微软雅黑" panose="020B0503020204020204" pitchFamily="34" charset="-122"/>
              </a:rPr>
              <a:t>如何决定</a:t>
            </a:r>
            <a:r>
              <a:rPr lang="en-US" altLang="zh-CN" sz="1800">
                <a:solidFill>
                  <a:srgbClr val="FF0000"/>
                </a:solidFill>
                <a:latin typeface="微软雅黑" panose="020B0503020204020204" pitchFamily="34" charset="-122"/>
                <a:ea typeface="微软雅黑" panose="020B0503020204020204" pitchFamily="34" charset="-122"/>
              </a:rPr>
              <a:t>OPctr</a:t>
            </a:r>
            <a:r>
              <a:rPr lang="zh-CN" altLang="en-US" sz="1800">
                <a:solidFill>
                  <a:srgbClr val="FF0000"/>
                </a:solidFill>
                <a:latin typeface="微软雅黑" panose="020B0503020204020204" pitchFamily="34" charset="-122"/>
                <a:ea typeface="微软雅黑" panose="020B0503020204020204" pitchFamily="34" charset="-122"/>
              </a:rPr>
              <a:t>等？</a:t>
            </a:r>
          </a:p>
        </p:txBody>
      </p:sp>
      <p:sp>
        <p:nvSpPr>
          <p:cNvPr id="77827" name="Text Box 178">
            <a:extLst>
              <a:ext uri="{FF2B5EF4-FFF2-40B4-BE49-F238E27FC236}">
                <a16:creationId xmlns:a16="http://schemas.microsoft.com/office/drawing/2014/main" id="{5754E224-B704-B036-A53E-6BA220A16CFB}"/>
              </a:ext>
            </a:extLst>
          </p:cNvPr>
          <p:cNvSpPr txBox="1">
            <a:spLocks noChangeArrowheads="1"/>
          </p:cNvSpPr>
          <p:nvPr/>
        </p:nvSpPr>
        <p:spPr bwMode="auto">
          <a:xfrm>
            <a:off x="92075" y="3313113"/>
            <a:ext cx="3351213" cy="1200150"/>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ALUctr=add</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OPctr=00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ALUctr=or</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Opctr=01</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ALUctr=srcB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Opctr=10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Opctr=11</a:t>
            </a:r>
          </a:p>
        </p:txBody>
      </p:sp>
      <p:sp>
        <p:nvSpPr>
          <p:cNvPr id="77828" name="Text Box 178">
            <a:extLst>
              <a:ext uri="{FF2B5EF4-FFF2-40B4-BE49-F238E27FC236}">
                <a16:creationId xmlns:a16="http://schemas.microsoft.com/office/drawing/2014/main" id="{6E4415A0-FF3C-FA02-E7CB-874C72FB36BD}"/>
              </a:ext>
            </a:extLst>
          </p:cNvPr>
          <p:cNvSpPr txBox="1">
            <a:spLocks noChangeArrowheads="1"/>
          </p:cNvSpPr>
          <p:nvPr/>
        </p:nvSpPr>
        <p:spPr bwMode="auto">
          <a:xfrm>
            <a:off x="123825" y="1530350"/>
            <a:ext cx="3289300" cy="646113"/>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ALUctr=slt/sltu/sub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SUBctr=1</a:t>
            </a:r>
            <a:r>
              <a:rPr lang="zh-CN" altLang="en-US" sz="1800">
                <a:solidFill>
                  <a:schemeClr val="accent2"/>
                </a:solidFill>
                <a:latin typeface="微软雅黑" panose="020B0503020204020204" pitchFamily="34" charset="-122"/>
                <a:ea typeface="微软雅黑" panose="020B0503020204020204" pitchFamily="34" charset="-122"/>
              </a:rPr>
              <a:t>，其余</a:t>
            </a:r>
            <a:r>
              <a:rPr lang="en-US" altLang="zh-CN" sz="1800">
                <a:solidFill>
                  <a:schemeClr val="accent2"/>
                </a:solidFill>
                <a:latin typeface="微软雅黑" panose="020B0503020204020204" pitchFamily="34" charset="-122"/>
                <a:ea typeface="微软雅黑" panose="020B0503020204020204" pitchFamily="34" charset="-122"/>
              </a:rPr>
              <a:t> SUBctr=0</a:t>
            </a:r>
            <a:endParaRPr lang="en-US" altLang="zh-CN" sz="2000">
              <a:solidFill>
                <a:schemeClr val="accent2"/>
              </a:solidFill>
              <a:latin typeface="微软雅黑" panose="020B0503020204020204" pitchFamily="34" charset="-122"/>
              <a:ea typeface="微软雅黑" panose="020B0503020204020204" pitchFamily="34" charset="-122"/>
            </a:endParaRPr>
          </a:p>
        </p:txBody>
      </p:sp>
      <p:sp>
        <p:nvSpPr>
          <p:cNvPr id="77829" name="Text Box 178">
            <a:extLst>
              <a:ext uri="{FF2B5EF4-FFF2-40B4-BE49-F238E27FC236}">
                <a16:creationId xmlns:a16="http://schemas.microsoft.com/office/drawing/2014/main" id="{1CBDE6B3-B94D-D739-BAF5-615515446359}"/>
              </a:ext>
            </a:extLst>
          </p:cNvPr>
          <p:cNvSpPr txBox="1">
            <a:spLocks noChangeArrowheads="1"/>
          </p:cNvSpPr>
          <p:nvPr/>
        </p:nvSpPr>
        <p:spPr bwMode="auto">
          <a:xfrm>
            <a:off x="152400" y="2292350"/>
            <a:ext cx="2633663" cy="923925"/>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 SIGctr=1</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ALUctr=sltu, SIGctr=0</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zh-CN" altLang="en-US" sz="1800">
                <a:solidFill>
                  <a:schemeClr val="accent2"/>
                </a:solidFill>
                <a:latin typeface="微软雅黑" panose="020B0503020204020204" pitchFamily="34" charset="-122"/>
                <a:ea typeface="微软雅黑" panose="020B0503020204020204" pitchFamily="34" charset="-122"/>
              </a:rPr>
              <a:t>其余情况，任意</a:t>
            </a:r>
          </a:p>
        </p:txBody>
      </p:sp>
      <p:sp>
        <p:nvSpPr>
          <p:cNvPr id="77830" name="Text Box 178">
            <a:extLst>
              <a:ext uri="{FF2B5EF4-FFF2-40B4-BE49-F238E27FC236}">
                <a16:creationId xmlns:a16="http://schemas.microsoft.com/office/drawing/2014/main" id="{77D5852E-0BC7-2758-9BCC-67369AC16F0A}"/>
              </a:ext>
            </a:extLst>
          </p:cNvPr>
          <p:cNvSpPr txBox="1">
            <a:spLocks noChangeArrowheads="1"/>
          </p:cNvSpPr>
          <p:nvPr/>
        </p:nvSpPr>
        <p:spPr bwMode="auto">
          <a:xfrm>
            <a:off x="92075" y="1171575"/>
            <a:ext cx="5287963" cy="2619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eaLnBrk="0" hangingPunct="0"/>
            <a:r>
              <a:rPr lang="zh-CN" altLang="en-US" sz="1700">
                <a:latin typeface="微软雅黑" panose="020B0503020204020204" pitchFamily="34" charset="-122"/>
                <a:ea typeface="微软雅黑" panose="020B0503020204020204" pitchFamily="34" charset="-122"/>
              </a:rPr>
              <a:t>看</a:t>
            </a:r>
            <a:r>
              <a:rPr lang="zh-CN" altLang="en-US" sz="1700">
                <a:solidFill>
                  <a:srgbClr val="A50021"/>
                </a:solidFill>
                <a:latin typeface="微软雅黑" panose="020B0503020204020204" pitchFamily="34" charset="-122"/>
                <a:ea typeface="微软雅黑" panose="020B0503020204020204" pitchFamily="34" charset="-122"/>
              </a:rPr>
              <a:t>操作和</a:t>
            </a:r>
            <a:r>
              <a:rPr lang="en-US" altLang="zh-CN" sz="1700">
                <a:solidFill>
                  <a:srgbClr val="A50021"/>
                </a:solidFill>
                <a:latin typeface="微软雅黑" panose="020B0503020204020204" pitchFamily="34" charset="-122"/>
                <a:ea typeface="微软雅黑" panose="020B0503020204020204" pitchFamily="34" charset="-122"/>
              </a:rPr>
              <a:t>SUBctr</a:t>
            </a:r>
            <a:r>
              <a:rPr lang="zh-CN" altLang="en-US" sz="1700">
                <a:solidFill>
                  <a:srgbClr val="A50021"/>
                </a:solidFill>
                <a:latin typeface="微软雅黑" panose="020B0503020204020204" pitchFamily="34" charset="-122"/>
                <a:ea typeface="微软雅黑" panose="020B0503020204020204" pitchFamily="34" charset="-122"/>
              </a:rPr>
              <a:t>、</a:t>
            </a:r>
            <a:r>
              <a:rPr lang="en-US" altLang="zh-CN" sz="1700">
                <a:solidFill>
                  <a:srgbClr val="A50021"/>
                </a:solidFill>
                <a:latin typeface="微软雅黑" panose="020B0503020204020204" pitchFamily="34" charset="-122"/>
                <a:ea typeface="微软雅黑" panose="020B0503020204020204" pitchFamily="34" charset="-122"/>
              </a:rPr>
              <a:t>OPctr</a:t>
            </a:r>
            <a:r>
              <a:rPr lang="zh-CN" altLang="en-US" sz="1700">
                <a:solidFill>
                  <a:srgbClr val="A50021"/>
                </a:solidFill>
                <a:latin typeface="微软雅黑" panose="020B0503020204020204" pitchFamily="34" charset="-122"/>
                <a:ea typeface="微软雅黑" panose="020B0503020204020204" pitchFamily="34" charset="-122"/>
              </a:rPr>
              <a:t>等的关系</a:t>
            </a:r>
          </a:p>
        </p:txBody>
      </p:sp>
      <p:pic>
        <p:nvPicPr>
          <p:cNvPr id="2" name="图片 1">
            <a:extLst>
              <a:ext uri="{FF2B5EF4-FFF2-40B4-BE49-F238E27FC236}">
                <a16:creationId xmlns:a16="http://schemas.microsoft.com/office/drawing/2014/main" id="{D2DC137E-2175-2FCE-82B8-B58AA75D8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25" y="63500"/>
            <a:ext cx="5514975" cy="477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3C3C646F-C6D7-0CAB-2AF0-20BAFB492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837113"/>
            <a:ext cx="7458075" cy="1958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Text Box 178">
            <a:extLst>
              <a:ext uri="{FF2B5EF4-FFF2-40B4-BE49-F238E27FC236}">
                <a16:creationId xmlns:a16="http://schemas.microsoft.com/office/drawing/2014/main" id="{15D8B75C-207B-5F88-7C37-2D974FCF142D}"/>
              </a:ext>
            </a:extLst>
          </p:cNvPr>
          <p:cNvSpPr txBox="1">
            <a:spLocks noChangeArrowheads="1"/>
          </p:cNvSpPr>
          <p:nvPr/>
        </p:nvSpPr>
        <p:spPr bwMode="auto">
          <a:xfrm>
            <a:off x="6773863" y="4883150"/>
            <a:ext cx="2217737" cy="5540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eaLnBrk="0" hangingPunct="0"/>
            <a:r>
              <a:rPr lang="zh-CN" altLang="en-US" sz="1800">
                <a:solidFill>
                  <a:srgbClr val="FF0000"/>
                </a:solidFill>
                <a:latin typeface="微软雅黑" panose="020B0503020204020204" pitchFamily="34" charset="-122"/>
                <a:ea typeface="微软雅黑" panose="020B0503020204020204" pitchFamily="34" charset="-122"/>
              </a:rPr>
              <a:t>问题：指令</a:t>
            </a:r>
            <a:r>
              <a:rPr lang="en-US" altLang="zh-CN" sz="1800">
                <a:solidFill>
                  <a:srgbClr val="FF0000"/>
                </a:solidFill>
                <a:latin typeface="微软雅黑" panose="020B0503020204020204" pitchFamily="34" charset="-122"/>
                <a:ea typeface="微软雅黑" panose="020B0503020204020204" pitchFamily="34" charset="-122"/>
              </a:rPr>
              <a:t>Instr</a:t>
            </a:r>
            <a:r>
              <a:rPr lang="zh-CN" altLang="en-US" sz="1800">
                <a:solidFill>
                  <a:srgbClr val="FF0000"/>
                </a:solidFill>
                <a:latin typeface="微软雅黑" panose="020B0503020204020204" pitchFamily="34" charset="-122"/>
                <a:ea typeface="微软雅黑" panose="020B0503020204020204" pitchFamily="34" charset="-122"/>
              </a:rPr>
              <a:t>如何决定</a:t>
            </a:r>
            <a:r>
              <a:rPr lang="en-US" altLang="zh-CN" sz="1800">
                <a:solidFill>
                  <a:srgbClr val="FF0000"/>
                </a:solidFill>
                <a:latin typeface="微软雅黑" panose="020B0503020204020204" pitchFamily="34" charset="-122"/>
                <a:ea typeface="微软雅黑" panose="020B0503020204020204" pitchFamily="34" charset="-122"/>
              </a:rPr>
              <a:t>ALUctr</a:t>
            </a:r>
            <a:r>
              <a:rPr lang="zh-CN" altLang="en-US" sz="1800">
                <a:solidFill>
                  <a:srgbClr val="FF0000"/>
                </a:solidFill>
                <a:latin typeface="微软雅黑" panose="020B0503020204020204" pitchFamily="34" charset="-122"/>
                <a:ea typeface="微软雅黑" panose="020B0503020204020204" pitchFamily="34" charset="-122"/>
              </a:rPr>
              <a:t>？</a:t>
            </a:r>
          </a:p>
        </p:txBody>
      </p:sp>
      <p:sp>
        <p:nvSpPr>
          <p:cNvPr id="16" name="Rectangle 5">
            <a:extLst>
              <a:ext uri="{FF2B5EF4-FFF2-40B4-BE49-F238E27FC236}">
                <a16:creationId xmlns:a16="http://schemas.microsoft.com/office/drawing/2014/main" id="{8CBFD254-AD4F-8B8F-3510-AAB63E0CB11C}"/>
              </a:ext>
            </a:extLst>
          </p:cNvPr>
          <p:cNvSpPr>
            <a:spLocks noChangeArrowheads="1"/>
          </p:cNvSpPr>
          <p:nvPr/>
        </p:nvSpPr>
        <p:spPr bwMode="auto">
          <a:xfrm>
            <a:off x="6661150" y="5816600"/>
            <a:ext cx="2457450" cy="7953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通过指令译码器得到！</a:t>
            </a:r>
            <a:endParaRPr lang="en-US" altLang="zh-CN" sz="1800">
              <a:solidFill>
                <a:schemeClr val="accent2"/>
              </a:solidFill>
              <a:latin typeface="微软雅黑" panose="020B0503020204020204" pitchFamily="34" charset="-122"/>
              <a:ea typeface="微软雅黑" panose="020B0503020204020204" pitchFamily="34" charset="-122"/>
            </a:endParaRPr>
          </a:p>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在控制器设计部分介绍</a:t>
            </a:r>
            <a:endParaRPr lang="en-US" altLang="zh-CN"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blinds(horizontal)">
                                      <p:cBhvr>
                                        <p:cTn id="17" dur="500"/>
                                        <p:tgtEl>
                                          <p:spTgt spid="1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blinds(horizontal)">
                                      <p:cBhvr>
                                        <p:cTn id="22" dur="500"/>
                                        <p:tgtEl>
                                          <p:spTgt spid="16">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randombar(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A6FC507A-7299-C2F1-EE61-D1296E6C9974}"/>
              </a:ext>
            </a:extLst>
          </p:cNvPr>
          <p:cNvSpPr>
            <a:spLocks noGrp="1" noChangeArrowheads="1"/>
          </p:cNvSpPr>
          <p:nvPr>
            <p:ph type="title"/>
          </p:nvPr>
        </p:nvSpPr>
        <p:spPr>
          <a:xfrm>
            <a:off x="579438" y="141288"/>
            <a:ext cx="7069137" cy="425450"/>
          </a:xfrm>
        </p:spPr>
        <p:txBody>
          <a:bodyPr wrap="none"/>
          <a:lstStyle/>
          <a:p>
            <a:r>
              <a:rPr lang="zh-CN" altLang="en-US">
                <a:ea typeface="宋体" panose="02010600030101010101" pitchFamily="2" charset="-122"/>
              </a:rPr>
              <a:t>取指令部件</a:t>
            </a:r>
            <a:r>
              <a:rPr lang="en-US" altLang="zh-CN">
                <a:ea typeface="宋体" panose="02010600030101010101" pitchFamily="2" charset="-122"/>
              </a:rPr>
              <a:t>(Instruction Fetch Unit)</a:t>
            </a:r>
            <a:r>
              <a:rPr lang="zh-CN" altLang="en-US">
                <a:ea typeface="宋体" panose="02010600030101010101" pitchFamily="2" charset="-122"/>
              </a:rPr>
              <a:t>的设计</a:t>
            </a:r>
            <a:r>
              <a:rPr lang="en-US" altLang="zh-CN">
                <a:ea typeface="宋体" panose="02010600030101010101" pitchFamily="2" charset="-122"/>
              </a:rPr>
              <a:t> </a:t>
            </a:r>
          </a:p>
        </p:txBody>
      </p:sp>
      <p:sp>
        <p:nvSpPr>
          <p:cNvPr id="194563" name="Rectangle 3">
            <a:extLst>
              <a:ext uri="{FF2B5EF4-FFF2-40B4-BE49-F238E27FC236}">
                <a16:creationId xmlns:a16="http://schemas.microsoft.com/office/drawing/2014/main" id="{839FB573-A82F-0E91-F320-61FAF3099255}"/>
              </a:ext>
            </a:extLst>
          </p:cNvPr>
          <p:cNvSpPr>
            <a:spLocks noGrp="1" noChangeArrowheads="1"/>
          </p:cNvSpPr>
          <p:nvPr>
            <p:ph idx="1"/>
          </p:nvPr>
        </p:nvSpPr>
        <p:spPr>
          <a:xfrm>
            <a:off x="80963" y="758825"/>
            <a:ext cx="8867775" cy="2066925"/>
          </a:xfrm>
        </p:spPr>
        <p:txBody>
          <a:bodyPr/>
          <a:lstStyle/>
          <a:p>
            <a:pPr>
              <a:lnSpc>
                <a:spcPct val="110000"/>
              </a:lnSpc>
            </a:pPr>
            <a:r>
              <a:rPr lang="zh-CN" altLang="en-US" sz="2000">
                <a:latin typeface="微软雅黑" panose="020B0503020204020204" pitchFamily="34" charset="-122"/>
                <a:ea typeface="微软雅黑" panose="020B0503020204020204" pitchFamily="34" charset="-122"/>
              </a:rPr>
              <a:t>每条指令都有的公共操作：</a:t>
            </a:r>
          </a:p>
          <a:p>
            <a:pPr lvl="1">
              <a:lnSpc>
                <a:spcPct val="110000"/>
              </a:lnSpc>
            </a:pPr>
            <a:r>
              <a:rPr lang="zh-CN" altLang="en-US" sz="2000">
                <a:solidFill>
                  <a:srgbClr val="CC0000"/>
                </a:solidFill>
                <a:latin typeface="微软雅黑" panose="020B0503020204020204" pitchFamily="34" charset="-122"/>
                <a:ea typeface="微软雅黑" panose="020B0503020204020204" pitchFamily="34" charset="-122"/>
              </a:rPr>
              <a:t>取指令</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 M[PC]</a:t>
            </a:r>
          </a:p>
          <a:p>
            <a:pPr lvl="1">
              <a:lnSpc>
                <a:spcPct val="110000"/>
              </a:lnSpc>
            </a:pPr>
            <a:r>
              <a:rPr lang="zh-CN" altLang="en-US" sz="2000">
                <a:solidFill>
                  <a:srgbClr val="CC0000"/>
                </a:solidFill>
                <a:latin typeface="微软雅黑" panose="020B0503020204020204" pitchFamily="34" charset="-122"/>
                <a:ea typeface="微软雅黑" panose="020B0503020204020204" pitchFamily="34" charset="-122"/>
              </a:rPr>
              <a:t>更新</a:t>
            </a:r>
            <a:r>
              <a:rPr lang="en-US" altLang="zh-CN" sz="2000">
                <a:solidFill>
                  <a:srgbClr val="CC0000"/>
                </a:solidFill>
                <a:latin typeface="微软雅黑" panose="020B0503020204020204" pitchFamily="34" charset="-122"/>
                <a:ea typeface="微软雅黑" panose="020B0503020204020204" pitchFamily="34" charset="-122"/>
              </a:rPr>
              <a:t>PC</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PC </a:t>
            </a:r>
            <a:r>
              <a:rPr lang="en-US" altLang="zh-CN" sz="2000">
                <a:latin typeface="微软雅黑" panose="020B0503020204020204" pitchFamily="34" charset="-122"/>
                <a:ea typeface="微软雅黑" panose="020B0503020204020204" pitchFamily="34" charset="-122"/>
                <a:sym typeface="Wingdings" panose="05000000000000000000" pitchFamily="2" charset="2"/>
              </a:rPr>
              <a:t>←</a:t>
            </a:r>
            <a:r>
              <a:rPr lang="en-US" altLang="zh-CN" sz="2000">
                <a:latin typeface="微软雅黑" panose="020B0503020204020204" pitchFamily="34" charset="-122"/>
                <a:ea typeface="微软雅黑" panose="020B0503020204020204" pitchFamily="34" charset="-122"/>
              </a:rPr>
              <a:t> PC + 4 </a:t>
            </a:r>
          </a:p>
          <a:p>
            <a:pPr lvl="1">
              <a:lnSpc>
                <a:spcPct val="110000"/>
              </a:lnSpc>
              <a:buFontTx/>
              <a:buNone/>
            </a:pPr>
            <a:r>
              <a:rPr lang="zh-CN" altLang="en-US" sz="2000">
                <a:solidFill>
                  <a:srgbClr val="0000FF"/>
                </a:solidFill>
                <a:latin typeface="微软雅黑" panose="020B0503020204020204" pitchFamily="34" charset="-122"/>
                <a:ea typeface="微软雅黑" panose="020B0503020204020204" pitchFamily="34" charset="-122"/>
              </a:rPr>
              <a:t>转移（</a:t>
            </a:r>
            <a:r>
              <a:rPr lang="en-US" altLang="zh-CN" sz="2000">
                <a:solidFill>
                  <a:srgbClr val="0000FF"/>
                </a:solidFill>
                <a:latin typeface="微软雅黑" panose="020B0503020204020204" pitchFamily="34" charset="-122"/>
                <a:ea typeface="微软雅黑" panose="020B0503020204020204" pitchFamily="34" charset="-122"/>
              </a:rPr>
              <a:t>Branch and Jump</a:t>
            </a:r>
            <a:r>
              <a:rPr lang="zh-CN" altLang="en-US" sz="2000">
                <a:solidFill>
                  <a:srgbClr val="0000FF"/>
                </a:solidFill>
                <a:latin typeface="微软雅黑" panose="020B0503020204020204" pitchFamily="34" charset="-122"/>
                <a:ea typeface="微软雅黑" panose="020B0503020204020204" pitchFamily="34" charset="-122"/>
              </a:rPr>
              <a:t>）时</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PC</a:t>
            </a:r>
            <a:r>
              <a:rPr lang="zh-CN" altLang="en-US" sz="2000">
                <a:latin typeface="微软雅黑" panose="020B0503020204020204" pitchFamily="34" charset="-122"/>
                <a:ea typeface="微软雅黑" panose="020B0503020204020204" pitchFamily="34" charset="-122"/>
              </a:rPr>
              <a:t>内容再次被更新为 “转移目标地址”</a:t>
            </a:r>
          </a:p>
        </p:txBody>
      </p:sp>
      <p:sp>
        <p:nvSpPr>
          <p:cNvPr id="78851" name="Line 4">
            <a:extLst>
              <a:ext uri="{FF2B5EF4-FFF2-40B4-BE49-F238E27FC236}">
                <a16:creationId xmlns:a16="http://schemas.microsoft.com/office/drawing/2014/main" id="{854B0536-7C30-53F9-42DE-E217A35589DE}"/>
              </a:ext>
            </a:extLst>
          </p:cNvPr>
          <p:cNvSpPr>
            <a:spLocks noChangeShapeType="1"/>
          </p:cNvSpPr>
          <p:nvPr/>
        </p:nvSpPr>
        <p:spPr bwMode="auto">
          <a:xfrm>
            <a:off x="2322513" y="5529263"/>
            <a:ext cx="2590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8852" name="Group 5">
            <a:extLst>
              <a:ext uri="{FF2B5EF4-FFF2-40B4-BE49-F238E27FC236}">
                <a16:creationId xmlns:a16="http://schemas.microsoft.com/office/drawing/2014/main" id="{33A601EF-2032-0E44-B627-40CFE82D4F29}"/>
              </a:ext>
            </a:extLst>
          </p:cNvPr>
          <p:cNvGrpSpPr>
            <a:grpSpLocks/>
          </p:cNvGrpSpPr>
          <p:nvPr/>
        </p:nvGrpSpPr>
        <p:grpSpPr bwMode="auto">
          <a:xfrm>
            <a:off x="0" y="3151188"/>
            <a:ext cx="4737100" cy="2938462"/>
            <a:chOff x="1928" y="1985"/>
            <a:chExt cx="2874" cy="1851"/>
          </a:xfrm>
        </p:grpSpPr>
        <p:sp>
          <p:nvSpPr>
            <p:cNvPr id="78853" name="Line 6">
              <a:extLst>
                <a:ext uri="{FF2B5EF4-FFF2-40B4-BE49-F238E27FC236}">
                  <a16:creationId xmlns:a16="http://schemas.microsoft.com/office/drawing/2014/main" id="{26A7B8D7-9276-0327-A2BB-C3AA40E5303B}"/>
                </a:ext>
              </a:extLst>
            </p:cNvPr>
            <p:cNvSpPr>
              <a:spLocks noChangeShapeType="1"/>
            </p:cNvSpPr>
            <p:nvPr/>
          </p:nvSpPr>
          <p:spPr bwMode="auto">
            <a:xfrm flipH="1">
              <a:off x="4076" y="3364"/>
              <a:ext cx="152" cy="1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4" name="Rectangle 7">
              <a:extLst>
                <a:ext uri="{FF2B5EF4-FFF2-40B4-BE49-F238E27FC236}">
                  <a16:creationId xmlns:a16="http://schemas.microsoft.com/office/drawing/2014/main" id="{699C1C15-4CE8-6E06-AF51-F3B57AFB034B}"/>
                </a:ext>
              </a:extLst>
            </p:cNvPr>
            <p:cNvSpPr>
              <a:spLocks noChangeArrowheads="1"/>
            </p:cNvSpPr>
            <p:nvPr/>
          </p:nvSpPr>
          <p:spPr bwMode="auto">
            <a:xfrm>
              <a:off x="3878" y="3456"/>
              <a:ext cx="26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78855" name="Rectangle 8">
              <a:extLst>
                <a:ext uri="{FF2B5EF4-FFF2-40B4-BE49-F238E27FC236}">
                  <a16:creationId xmlns:a16="http://schemas.microsoft.com/office/drawing/2014/main" id="{8EF3D910-AD11-8452-4228-4714E513DCF7}"/>
                </a:ext>
              </a:extLst>
            </p:cNvPr>
            <p:cNvSpPr>
              <a:spLocks noChangeArrowheads="1"/>
            </p:cNvSpPr>
            <p:nvPr/>
          </p:nvSpPr>
          <p:spPr bwMode="auto">
            <a:xfrm>
              <a:off x="3591" y="3216"/>
              <a:ext cx="121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Instruction</a:t>
              </a:r>
              <a:r>
                <a:rPr lang="en-US" altLang="zh-CN">
                  <a:latin typeface="Times New Roman" panose="02020603050405020304" pitchFamily="18" charset="0"/>
                  <a:ea typeface="宋体" panose="02010600030101010101" pitchFamily="2" charset="-122"/>
                </a:rPr>
                <a:t> </a:t>
              </a:r>
              <a:r>
                <a:rPr lang="en-US" altLang="zh-CN" sz="1800">
                  <a:ea typeface="宋体" panose="02010600030101010101" pitchFamily="2" charset="-122"/>
                </a:rPr>
                <a:t>Word</a:t>
              </a:r>
            </a:p>
          </p:txBody>
        </p:sp>
        <p:grpSp>
          <p:nvGrpSpPr>
            <p:cNvPr id="78856" name="Group 9">
              <a:extLst>
                <a:ext uri="{FF2B5EF4-FFF2-40B4-BE49-F238E27FC236}">
                  <a16:creationId xmlns:a16="http://schemas.microsoft.com/office/drawing/2014/main" id="{28FD26D2-178D-5427-9A4B-353DAF87163E}"/>
                </a:ext>
              </a:extLst>
            </p:cNvPr>
            <p:cNvGrpSpPr>
              <a:grpSpLocks/>
            </p:cNvGrpSpPr>
            <p:nvPr/>
          </p:nvGrpSpPr>
          <p:grpSpPr bwMode="auto">
            <a:xfrm>
              <a:off x="2458" y="3088"/>
              <a:ext cx="889" cy="748"/>
              <a:chOff x="2458" y="3088"/>
              <a:chExt cx="889" cy="748"/>
            </a:xfrm>
          </p:grpSpPr>
          <p:sp>
            <p:nvSpPr>
              <p:cNvPr id="78857" name="Rectangle 10">
                <a:extLst>
                  <a:ext uri="{FF2B5EF4-FFF2-40B4-BE49-F238E27FC236}">
                    <a16:creationId xmlns:a16="http://schemas.microsoft.com/office/drawing/2014/main" id="{56D8BC93-9649-652E-1C70-8F0BB06A1B92}"/>
                  </a:ext>
                </a:extLst>
              </p:cNvPr>
              <p:cNvSpPr>
                <a:spLocks noChangeArrowheads="1"/>
              </p:cNvSpPr>
              <p:nvPr/>
            </p:nvSpPr>
            <p:spPr bwMode="auto">
              <a:xfrm>
                <a:off x="2458" y="3088"/>
                <a:ext cx="886" cy="748"/>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78858" name="Rectangle 11">
                <a:extLst>
                  <a:ext uri="{FF2B5EF4-FFF2-40B4-BE49-F238E27FC236}">
                    <a16:creationId xmlns:a16="http://schemas.microsoft.com/office/drawing/2014/main" id="{A58FAC09-F27A-49C9-F269-44B0A31CAC9F}"/>
                  </a:ext>
                </a:extLst>
              </p:cNvPr>
              <p:cNvSpPr>
                <a:spLocks noChangeArrowheads="1"/>
              </p:cNvSpPr>
              <p:nvPr/>
            </p:nvSpPr>
            <p:spPr bwMode="auto">
              <a:xfrm>
                <a:off x="2631" y="3120"/>
                <a:ext cx="665"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Address</a:t>
                </a:r>
              </a:p>
            </p:txBody>
          </p:sp>
          <p:sp>
            <p:nvSpPr>
              <p:cNvPr id="78859" name="Rectangle 12">
                <a:extLst>
                  <a:ext uri="{FF2B5EF4-FFF2-40B4-BE49-F238E27FC236}">
                    <a16:creationId xmlns:a16="http://schemas.microsoft.com/office/drawing/2014/main" id="{FC4DC32C-05A8-6056-D481-73A4B7AE91F1}"/>
                  </a:ext>
                </a:extLst>
              </p:cNvPr>
              <p:cNvSpPr>
                <a:spLocks noChangeArrowheads="1"/>
              </p:cNvSpPr>
              <p:nvPr/>
            </p:nvSpPr>
            <p:spPr bwMode="auto">
              <a:xfrm>
                <a:off x="2521" y="3360"/>
                <a:ext cx="826"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800">
                    <a:ea typeface="宋体" panose="02010600030101010101" pitchFamily="2" charset="-122"/>
                  </a:rPr>
                  <a:t>Instruction</a:t>
                </a:r>
              </a:p>
              <a:p>
                <a:pPr algn="ctr" eaLnBrk="0" hangingPunct="0"/>
                <a:r>
                  <a:rPr lang="en-US" altLang="zh-CN" sz="1800">
                    <a:ea typeface="宋体" panose="02010600030101010101" pitchFamily="2" charset="-122"/>
                  </a:rPr>
                  <a:t>Memory</a:t>
                </a:r>
              </a:p>
            </p:txBody>
          </p:sp>
        </p:grpSp>
        <p:sp>
          <p:nvSpPr>
            <p:cNvPr id="78860" name="Rectangle 13">
              <a:extLst>
                <a:ext uri="{FF2B5EF4-FFF2-40B4-BE49-F238E27FC236}">
                  <a16:creationId xmlns:a16="http://schemas.microsoft.com/office/drawing/2014/main" id="{B0195292-C6D1-BBB4-9F13-60105666F6E3}"/>
                </a:ext>
              </a:extLst>
            </p:cNvPr>
            <p:cNvSpPr>
              <a:spLocks noChangeArrowheads="1"/>
            </p:cNvSpPr>
            <p:nvPr/>
          </p:nvSpPr>
          <p:spPr bwMode="auto">
            <a:xfrm>
              <a:off x="2503" y="2320"/>
              <a:ext cx="793" cy="203"/>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78861" name="Line 14">
              <a:extLst>
                <a:ext uri="{FF2B5EF4-FFF2-40B4-BE49-F238E27FC236}">
                  <a16:creationId xmlns:a16="http://schemas.microsoft.com/office/drawing/2014/main" id="{ACA069B6-1C45-D8E3-51AF-EE0D1063061D}"/>
                </a:ext>
              </a:extLst>
            </p:cNvPr>
            <p:cNvSpPr>
              <a:spLocks noChangeShapeType="1"/>
            </p:cNvSpPr>
            <p:nvPr/>
          </p:nvSpPr>
          <p:spPr bwMode="auto">
            <a:xfrm flipH="1" flipV="1">
              <a:off x="2515" y="2387"/>
              <a:ext cx="130" cy="5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2" name="Line 15">
              <a:extLst>
                <a:ext uri="{FF2B5EF4-FFF2-40B4-BE49-F238E27FC236}">
                  <a16:creationId xmlns:a16="http://schemas.microsoft.com/office/drawing/2014/main" id="{DEA669C1-BDB3-EE2C-DF0C-F476313DFE3E}"/>
                </a:ext>
              </a:extLst>
            </p:cNvPr>
            <p:cNvSpPr>
              <a:spLocks noChangeShapeType="1"/>
            </p:cNvSpPr>
            <p:nvPr/>
          </p:nvSpPr>
          <p:spPr bwMode="auto">
            <a:xfrm flipH="1">
              <a:off x="2506" y="2433"/>
              <a:ext cx="121" cy="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3" name="Oval 16">
              <a:extLst>
                <a:ext uri="{FF2B5EF4-FFF2-40B4-BE49-F238E27FC236}">
                  <a16:creationId xmlns:a16="http://schemas.microsoft.com/office/drawing/2014/main" id="{E5B3B075-A0F4-14DC-751B-63F101928B1A}"/>
                </a:ext>
              </a:extLst>
            </p:cNvPr>
            <p:cNvSpPr>
              <a:spLocks noChangeArrowheads="1"/>
            </p:cNvSpPr>
            <p:nvPr/>
          </p:nvSpPr>
          <p:spPr bwMode="auto">
            <a:xfrm>
              <a:off x="2417" y="2394"/>
              <a:ext cx="80" cy="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78864" name="Line 17">
              <a:extLst>
                <a:ext uri="{FF2B5EF4-FFF2-40B4-BE49-F238E27FC236}">
                  <a16:creationId xmlns:a16="http://schemas.microsoft.com/office/drawing/2014/main" id="{A2E6C42F-0C0D-0419-A982-3AA54DD36EF6}"/>
                </a:ext>
              </a:extLst>
            </p:cNvPr>
            <p:cNvSpPr>
              <a:spLocks noChangeShapeType="1"/>
            </p:cNvSpPr>
            <p:nvPr/>
          </p:nvSpPr>
          <p:spPr bwMode="auto">
            <a:xfrm flipH="1">
              <a:off x="2209" y="2443"/>
              <a:ext cx="20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5" name="Rectangle 18">
              <a:extLst>
                <a:ext uri="{FF2B5EF4-FFF2-40B4-BE49-F238E27FC236}">
                  <a16:creationId xmlns:a16="http://schemas.microsoft.com/office/drawing/2014/main" id="{C37E7BE6-DC8D-A81E-9411-D16DBC13275C}"/>
                </a:ext>
              </a:extLst>
            </p:cNvPr>
            <p:cNvSpPr>
              <a:spLocks noChangeArrowheads="1"/>
            </p:cNvSpPr>
            <p:nvPr/>
          </p:nvSpPr>
          <p:spPr bwMode="auto">
            <a:xfrm>
              <a:off x="2732" y="2331"/>
              <a:ext cx="30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PC</a:t>
              </a:r>
            </a:p>
          </p:txBody>
        </p:sp>
        <p:sp>
          <p:nvSpPr>
            <p:cNvPr id="78866" name="Rectangle 19">
              <a:extLst>
                <a:ext uri="{FF2B5EF4-FFF2-40B4-BE49-F238E27FC236}">
                  <a16:creationId xmlns:a16="http://schemas.microsoft.com/office/drawing/2014/main" id="{5242FCFF-AD6D-929D-93AE-A0BB791B45FE}"/>
                </a:ext>
              </a:extLst>
            </p:cNvPr>
            <p:cNvSpPr>
              <a:spLocks noChangeArrowheads="1"/>
            </p:cNvSpPr>
            <p:nvPr/>
          </p:nvSpPr>
          <p:spPr bwMode="auto">
            <a:xfrm>
              <a:off x="1928" y="2336"/>
              <a:ext cx="3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a:solidFill>
                    <a:schemeClr val="accent1"/>
                  </a:solidFill>
                  <a:ea typeface="黑体" panose="02010609060101010101" pitchFamily="49" charset="-122"/>
                </a:rPr>
                <a:t>Clk</a:t>
              </a:r>
            </a:p>
          </p:txBody>
        </p:sp>
        <p:grpSp>
          <p:nvGrpSpPr>
            <p:cNvPr id="78867" name="Group 20">
              <a:extLst>
                <a:ext uri="{FF2B5EF4-FFF2-40B4-BE49-F238E27FC236}">
                  <a16:creationId xmlns:a16="http://schemas.microsoft.com/office/drawing/2014/main" id="{B0A4E428-1D57-C479-8EF1-CF6ECAD40F1D}"/>
                </a:ext>
              </a:extLst>
            </p:cNvPr>
            <p:cNvGrpSpPr>
              <a:grpSpLocks/>
            </p:cNvGrpSpPr>
            <p:nvPr/>
          </p:nvGrpSpPr>
          <p:grpSpPr bwMode="auto">
            <a:xfrm>
              <a:off x="3472" y="2605"/>
              <a:ext cx="880" cy="368"/>
              <a:chOff x="3472" y="2605"/>
              <a:chExt cx="880" cy="368"/>
            </a:xfrm>
          </p:grpSpPr>
          <p:sp>
            <p:nvSpPr>
              <p:cNvPr id="78868" name="Rectangle 21">
                <a:extLst>
                  <a:ext uri="{FF2B5EF4-FFF2-40B4-BE49-F238E27FC236}">
                    <a16:creationId xmlns:a16="http://schemas.microsoft.com/office/drawing/2014/main" id="{72A4E3FE-3628-EC17-0A45-4D679D1FFC76}"/>
                  </a:ext>
                </a:extLst>
              </p:cNvPr>
              <p:cNvSpPr>
                <a:spLocks noChangeArrowheads="1"/>
              </p:cNvSpPr>
              <p:nvPr/>
            </p:nvSpPr>
            <p:spPr bwMode="auto">
              <a:xfrm>
                <a:off x="3472" y="2608"/>
                <a:ext cx="880" cy="352"/>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78869" name="Rectangle 22">
                <a:extLst>
                  <a:ext uri="{FF2B5EF4-FFF2-40B4-BE49-F238E27FC236}">
                    <a16:creationId xmlns:a16="http://schemas.microsoft.com/office/drawing/2014/main" id="{708FD180-5BAE-8930-2357-2CE167343A14}"/>
                  </a:ext>
                </a:extLst>
              </p:cNvPr>
              <p:cNvSpPr>
                <a:spLocks noChangeArrowheads="1"/>
              </p:cNvSpPr>
              <p:nvPr/>
            </p:nvSpPr>
            <p:spPr bwMode="auto">
              <a:xfrm>
                <a:off x="3531" y="2605"/>
                <a:ext cx="76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lnSpc>
                    <a:spcPct val="90000"/>
                  </a:lnSpc>
                </a:pPr>
                <a:r>
                  <a:rPr lang="en-US" altLang="zh-CN" sz="1800">
                    <a:ea typeface="宋体" panose="02010600030101010101" pitchFamily="2" charset="-122"/>
                  </a:rPr>
                  <a:t>Next</a:t>
                </a:r>
                <a:r>
                  <a:rPr lang="en-US" altLang="zh-CN">
                    <a:latin typeface="Times New Roman" panose="02020603050405020304" pitchFamily="18" charset="0"/>
                    <a:ea typeface="宋体" panose="02010600030101010101" pitchFamily="2" charset="-122"/>
                  </a:rPr>
                  <a:t> </a:t>
                </a:r>
                <a:r>
                  <a:rPr lang="en-US" altLang="zh-CN" sz="1800">
                    <a:ea typeface="宋体" panose="02010600030101010101" pitchFamily="2" charset="-122"/>
                  </a:rPr>
                  <a:t>Addr</a:t>
                </a:r>
              </a:p>
              <a:p>
                <a:pPr algn="ctr" eaLnBrk="0" hangingPunct="0">
                  <a:lnSpc>
                    <a:spcPct val="90000"/>
                  </a:lnSpc>
                </a:pPr>
                <a:r>
                  <a:rPr lang="en-US" altLang="zh-CN" sz="1800">
                    <a:ea typeface="宋体" panose="02010600030101010101" pitchFamily="2" charset="-122"/>
                  </a:rPr>
                  <a:t>Logic</a:t>
                </a:r>
              </a:p>
            </p:txBody>
          </p:sp>
        </p:grpSp>
        <p:sp>
          <p:nvSpPr>
            <p:cNvPr id="78870" name="Line 23">
              <a:extLst>
                <a:ext uri="{FF2B5EF4-FFF2-40B4-BE49-F238E27FC236}">
                  <a16:creationId xmlns:a16="http://schemas.microsoft.com/office/drawing/2014/main" id="{9CDEBD35-1681-81B7-05F3-D74151CCDE97}"/>
                </a:ext>
              </a:extLst>
            </p:cNvPr>
            <p:cNvSpPr>
              <a:spLocks noChangeShapeType="1"/>
            </p:cNvSpPr>
            <p:nvPr/>
          </p:nvSpPr>
          <p:spPr bwMode="auto">
            <a:xfrm>
              <a:off x="2880" y="2552"/>
              <a:ext cx="0" cy="51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71" name="Line 24">
              <a:extLst>
                <a:ext uri="{FF2B5EF4-FFF2-40B4-BE49-F238E27FC236}">
                  <a16:creationId xmlns:a16="http://schemas.microsoft.com/office/drawing/2014/main" id="{B919D012-D54C-7961-9F31-2A1489FA097B}"/>
                </a:ext>
              </a:extLst>
            </p:cNvPr>
            <p:cNvSpPr>
              <a:spLocks noChangeShapeType="1"/>
            </p:cNvSpPr>
            <p:nvPr/>
          </p:nvSpPr>
          <p:spPr bwMode="auto">
            <a:xfrm>
              <a:off x="2888" y="2784"/>
              <a:ext cx="56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72" name="Line 25">
              <a:extLst>
                <a:ext uri="{FF2B5EF4-FFF2-40B4-BE49-F238E27FC236}">
                  <a16:creationId xmlns:a16="http://schemas.microsoft.com/office/drawing/2014/main" id="{371B588C-EB89-DD8F-BC27-AD5B875AD254}"/>
                </a:ext>
              </a:extLst>
            </p:cNvPr>
            <p:cNvSpPr>
              <a:spLocks noChangeShapeType="1"/>
            </p:cNvSpPr>
            <p:nvPr/>
          </p:nvSpPr>
          <p:spPr bwMode="auto">
            <a:xfrm>
              <a:off x="2880" y="1985"/>
              <a:ext cx="0" cy="311"/>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73" name="Line 26">
              <a:extLst>
                <a:ext uri="{FF2B5EF4-FFF2-40B4-BE49-F238E27FC236}">
                  <a16:creationId xmlns:a16="http://schemas.microsoft.com/office/drawing/2014/main" id="{23A3FD59-D020-01FE-867D-9C1FF866F75C}"/>
                </a:ext>
              </a:extLst>
            </p:cNvPr>
            <p:cNvSpPr>
              <a:spLocks noChangeShapeType="1"/>
            </p:cNvSpPr>
            <p:nvPr/>
          </p:nvSpPr>
          <p:spPr bwMode="auto">
            <a:xfrm>
              <a:off x="2888" y="1986"/>
              <a:ext cx="9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4" name="Line 27">
              <a:extLst>
                <a:ext uri="{FF2B5EF4-FFF2-40B4-BE49-F238E27FC236}">
                  <a16:creationId xmlns:a16="http://schemas.microsoft.com/office/drawing/2014/main" id="{93BDF9D5-5454-A28F-250C-D20247E298A5}"/>
                </a:ext>
              </a:extLst>
            </p:cNvPr>
            <p:cNvSpPr>
              <a:spLocks noChangeShapeType="1"/>
            </p:cNvSpPr>
            <p:nvPr/>
          </p:nvSpPr>
          <p:spPr bwMode="auto">
            <a:xfrm>
              <a:off x="3888" y="1985"/>
              <a:ext cx="0" cy="59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4588" name="Text Box 28">
            <a:extLst>
              <a:ext uri="{FF2B5EF4-FFF2-40B4-BE49-F238E27FC236}">
                <a16:creationId xmlns:a16="http://schemas.microsoft.com/office/drawing/2014/main" id="{112598DC-BE50-2C10-285F-BE235D8A8CB5}"/>
              </a:ext>
            </a:extLst>
          </p:cNvPr>
          <p:cNvSpPr txBox="1">
            <a:spLocks noChangeArrowheads="1"/>
          </p:cNvSpPr>
          <p:nvPr/>
        </p:nvSpPr>
        <p:spPr bwMode="auto">
          <a:xfrm>
            <a:off x="5173663" y="2986088"/>
            <a:ext cx="3754437"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CC0000"/>
                </a:solidFill>
                <a:latin typeface="微软雅黑" panose="020B0503020204020204" pitchFamily="34" charset="-122"/>
                <a:ea typeface="微软雅黑" panose="020B0503020204020204" pitchFamily="34" charset="-122"/>
              </a:rPr>
              <a:t>顺序：先取指令，再改</a:t>
            </a:r>
            <a:r>
              <a:rPr lang="en-US" altLang="zh-CN" sz="2000">
                <a:solidFill>
                  <a:srgbClr val="CC0000"/>
                </a:solidFill>
                <a:latin typeface="微软雅黑" panose="020B0503020204020204" pitchFamily="34" charset="-122"/>
                <a:ea typeface="微软雅黑" panose="020B0503020204020204" pitchFamily="34" charset="-122"/>
              </a:rPr>
              <a:t>PC</a:t>
            </a:r>
            <a:r>
              <a:rPr lang="zh-CN" altLang="en-US" sz="2000">
                <a:solidFill>
                  <a:srgbClr val="CC0000"/>
                </a:solidFill>
                <a:latin typeface="微软雅黑" panose="020B0503020204020204" pitchFamily="34" charset="-122"/>
                <a:ea typeface="微软雅黑" panose="020B0503020204020204" pitchFamily="34" charset="-122"/>
              </a:rPr>
              <a:t>的值（具体实现时，可以并行）</a:t>
            </a:r>
          </a:p>
          <a:p>
            <a:pPr eaLnBrk="0" hangingPunct="0">
              <a:spcBef>
                <a:spcPct val="50000"/>
              </a:spcBef>
            </a:pPr>
            <a:r>
              <a:rPr lang="zh-CN" altLang="en-US" sz="2000">
                <a:solidFill>
                  <a:srgbClr val="CC0000"/>
                </a:solidFill>
                <a:latin typeface="微软雅黑" panose="020B0503020204020204" pitchFamily="34" charset="-122"/>
                <a:ea typeface="微软雅黑" panose="020B0503020204020204" pitchFamily="34" charset="-122"/>
              </a:rPr>
              <a:t> 绝不能先改</a:t>
            </a:r>
            <a:r>
              <a:rPr lang="en-US" altLang="zh-CN" sz="2000">
                <a:solidFill>
                  <a:srgbClr val="CC0000"/>
                </a:solidFill>
                <a:latin typeface="微软雅黑" panose="020B0503020204020204" pitchFamily="34" charset="-122"/>
                <a:ea typeface="微软雅黑" panose="020B0503020204020204" pitchFamily="34" charset="-122"/>
              </a:rPr>
              <a:t>PC</a:t>
            </a:r>
            <a:r>
              <a:rPr lang="zh-CN" altLang="en-US" sz="2000">
                <a:solidFill>
                  <a:srgbClr val="CC0000"/>
                </a:solidFill>
                <a:latin typeface="微软雅黑" panose="020B0503020204020204" pitchFamily="34" charset="-122"/>
                <a:ea typeface="微软雅黑" panose="020B0503020204020204" pitchFamily="34" charset="-122"/>
              </a:rPr>
              <a:t>的值，再取指令</a:t>
            </a:r>
          </a:p>
        </p:txBody>
      </p:sp>
      <p:grpSp>
        <p:nvGrpSpPr>
          <p:cNvPr id="194597" name="Group 37">
            <a:extLst>
              <a:ext uri="{FF2B5EF4-FFF2-40B4-BE49-F238E27FC236}">
                <a16:creationId xmlns:a16="http://schemas.microsoft.com/office/drawing/2014/main" id="{88130607-3C49-EA72-1850-DC77564269A6}"/>
              </a:ext>
            </a:extLst>
          </p:cNvPr>
          <p:cNvGrpSpPr>
            <a:grpSpLocks/>
          </p:cNvGrpSpPr>
          <p:nvPr/>
        </p:nvGrpSpPr>
        <p:grpSpPr bwMode="auto">
          <a:xfrm>
            <a:off x="2522538" y="3265488"/>
            <a:ext cx="2197100" cy="1422400"/>
            <a:chOff x="1617" y="2057"/>
            <a:chExt cx="1360" cy="896"/>
          </a:xfrm>
        </p:grpSpPr>
        <p:sp>
          <p:nvSpPr>
            <p:cNvPr id="78877" name="Line 29">
              <a:extLst>
                <a:ext uri="{FF2B5EF4-FFF2-40B4-BE49-F238E27FC236}">
                  <a16:creationId xmlns:a16="http://schemas.microsoft.com/office/drawing/2014/main" id="{D1ADC51C-7161-817A-1E2F-F4B53ABD8CF3}"/>
                </a:ext>
              </a:extLst>
            </p:cNvPr>
            <p:cNvSpPr>
              <a:spLocks noChangeShapeType="1"/>
            </p:cNvSpPr>
            <p:nvPr/>
          </p:nvSpPr>
          <p:spPr bwMode="auto">
            <a:xfrm flipH="1">
              <a:off x="2218" y="2264"/>
              <a:ext cx="476" cy="295"/>
            </a:xfrm>
            <a:prstGeom prst="line">
              <a:avLst/>
            </a:prstGeom>
            <a:noFill/>
            <a:ln w="25400">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78" name="Text Box 30">
              <a:extLst>
                <a:ext uri="{FF2B5EF4-FFF2-40B4-BE49-F238E27FC236}">
                  <a16:creationId xmlns:a16="http://schemas.microsoft.com/office/drawing/2014/main" id="{9A73C04F-AEA3-41C7-4AE6-37BADB124520}"/>
                </a:ext>
              </a:extLst>
            </p:cNvPr>
            <p:cNvSpPr txBox="1">
              <a:spLocks noChangeArrowheads="1"/>
            </p:cNvSpPr>
            <p:nvPr/>
          </p:nvSpPr>
          <p:spPr bwMode="auto">
            <a:xfrm>
              <a:off x="2149" y="2057"/>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gn="ctr" eaLnBrk="0" hangingPunct="0">
                <a:spcBef>
                  <a:spcPct val="50000"/>
                </a:spcBef>
              </a:pPr>
              <a:r>
                <a:rPr lang="zh-CN" altLang="en-US" sz="1800">
                  <a:solidFill>
                    <a:srgbClr val="0000FF"/>
                  </a:solidFill>
                  <a:latin typeface="微软雅黑" panose="020B0503020204020204" pitchFamily="34" charset="-122"/>
                  <a:ea typeface="微软雅黑" panose="020B0503020204020204" pitchFamily="34" charset="-122"/>
                </a:rPr>
                <a:t>下地址逻辑</a:t>
              </a:r>
            </a:p>
          </p:txBody>
        </p:sp>
        <p:sp>
          <p:nvSpPr>
            <p:cNvPr id="78879" name="Rectangle 31">
              <a:extLst>
                <a:ext uri="{FF2B5EF4-FFF2-40B4-BE49-F238E27FC236}">
                  <a16:creationId xmlns:a16="http://schemas.microsoft.com/office/drawing/2014/main" id="{55C5A06F-73EC-DACC-CC72-615848A232C0}"/>
                </a:ext>
              </a:extLst>
            </p:cNvPr>
            <p:cNvSpPr>
              <a:spLocks noChangeArrowheads="1"/>
            </p:cNvSpPr>
            <p:nvPr/>
          </p:nvSpPr>
          <p:spPr bwMode="auto">
            <a:xfrm>
              <a:off x="1617" y="2586"/>
              <a:ext cx="924" cy="367"/>
            </a:xfrm>
            <a:prstGeom prst="rect">
              <a:avLst/>
            </a:prstGeom>
            <a:noFill/>
            <a:ln w="508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grpSp>
      <p:sp>
        <p:nvSpPr>
          <p:cNvPr id="194593" name="Text Box 33">
            <a:extLst>
              <a:ext uri="{FF2B5EF4-FFF2-40B4-BE49-F238E27FC236}">
                <a16:creationId xmlns:a16="http://schemas.microsoft.com/office/drawing/2014/main" id="{FFE21901-05E9-9612-A728-C035DB88751F}"/>
              </a:ext>
            </a:extLst>
          </p:cNvPr>
          <p:cNvSpPr txBox="1">
            <a:spLocks noChangeArrowheads="1"/>
          </p:cNvSpPr>
          <p:nvPr/>
        </p:nvSpPr>
        <p:spPr bwMode="auto">
          <a:xfrm>
            <a:off x="5064125" y="4354513"/>
            <a:ext cx="40798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latin typeface="微软雅黑" panose="020B0503020204020204" pitchFamily="34" charset="-122"/>
                <a:ea typeface="微软雅黑" panose="020B0503020204020204" pitchFamily="34" charset="-122"/>
              </a:rPr>
              <a:t>取指后，各指令功能不同，数据通路中信息流动过程也不同</a:t>
            </a:r>
          </a:p>
          <a:p>
            <a:pPr eaLnBrk="0" hangingPunct="0">
              <a:spcBef>
                <a:spcPct val="50000"/>
              </a:spcBef>
            </a:pPr>
            <a:r>
              <a:rPr lang="zh-CN" altLang="en-US" sz="2000">
                <a:latin typeface="微软雅黑" panose="020B0503020204020204" pitchFamily="34" charset="-122"/>
                <a:ea typeface="微软雅黑" panose="020B0503020204020204" pitchFamily="34" charset="-122"/>
              </a:rPr>
              <a:t>下面分别对每条指令进行相应数据通路的设计</a:t>
            </a:r>
          </a:p>
        </p:txBody>
      </p:sp>
      <p:grpSp>
        <p:nvGrpSpPr>
          <p:cNvPr id="194596" name="Group 36">
            <a:extLst>
              <a:ext uri="{FF2B5EF4-FFF2-40B4-BE49-F238E27FC236}">
                <a16:creationId xmlns:a16="http://schemas.microsoft.com/office/drawing/2014/main" id="{9E9B5F59-A277-A35C-B2EA-BCBFFD5F93F8}"/>
              </a:ext>
            </a:extLst>
          </p:cNvPr>
          <p:cNvGrpSpPr>
            <a:grpSpLocks/>
          </p:cNvGrpSpPr>
          <p:nvPr/>
        </p:nvGrpSpPr>
        <p:grpSpPr bwMode="auto">
          <a:xfrm>
            <a:off x="631825" y="2922588"/>
            <a:ext cx="4151313" cy="3344862"/>
            <a:chOff x="631" y="1847"/>
            <a:chExt cx="2652" cy="2107"/>
          </a:xfrm>
        </p:grpSpPr>
        <p:sp>
          <p:nvSpPr>
            <p:cNvPr id="78882" name="Rectangle 34">
              <a:extLst>
                <a:ext uri="{FF2B5EF4-FFF2-40B4-BE49-F238E27FC236}">
                  <a16:creationId xmlns:a16="http://schemas.microsoft.com/office/drawing/2014/main" id="{84D81184-F931-7D2E-29DF-1FCBABDBECC5}"/>
                </a:ext>
              </a:extLst>
            </p:cNvPr>
            <p:cNvSpPr>
              <a:spLocks noChangeArrowheads="1"/>
            </p:cNvSpPr>
            <p:nvPr/>
          </p:nvSpPr>
          <p:spPr bwMode="auto">
            <a:xfrm>
              <a:off x="631" y="1847"/>
              <a:ext cx="2624" cy="2094"/>
            </a:xfrm>
            <a:prstGeom prst="rect">
              <a:avLst/>
            </a:prstGeom>
            <a:noFill/>
            <a:ln w="50800">
              <a:solidFill>
                <a:srgbClr val="FE9AA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78883" name="Text Box 35">
              <a:extLst>
                <a:ext uri="{FF2B5EF4-FFF2-40B4-BE49-F238E27FC236}">
                  <a16:creationId xmlns:a16="http://schemas.microsoft.com/office/drawing/2014/main" id="{D7534712-C73D-5E83-DD25-F3563B118373}"/>
                </a:ext>
              </a:extLst>
            </p:cNvPr>
            <p:cNvSpPr txBox="1">
              <a:spLocks noChangeArrowheads="1"/>
            </p:cNvSpPr>
            <p:nvPr/>
          </p:nvSpPr>
          <p:spPr bwMode="auto">
            <a:xfrm>
              <a:off x="1728" y="3685"/>
              <a:ext cx="155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algn="ctr" eaLnBrk="0" hangingPunct="0">
                <a:spcBef>
                  <a:spcPct val="50000"/>
                </a:spcBef>
              </a:pPr>
              <a:r>
                <a:rPr lang="zh-CN" altLang="en-US" sz="2200">
                  <a:solidFill>
                    <a:schemeClr val="accent1"/>
                  </a:solidFill>
                  <a:latin typeface="微软雅黑" panose="020B0503020204020204" pitchFamily="34" charset="-122"/>
                  <a:ea typeface="微软雅黑" panose="020B0503020204020204" pitchFamily="34" charset="-122"/>
                </a:rPr>
                <a:t>取指令部件</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4563">
                                            <p:txEl>
                                              <p:pRg st="1" end="1"/>
                                            </p:txEl>
                                          </p:spTgt>
                                        </p:tgtEl>
                                        <p:attrNameLst>
                                          <p:attrName>style.visibility</p:attrName>
                                        </p:attrNameLst>
                                      </p:cBhvr>
                                      <p:to>
                                        <p:strVal val="visible"/>
                                      </p:to>
                                    </p:set>
                                    <p:animEffect transition="in" filter="blinds(horizontal)">
                                      <p:cBhvr>
                                        <p:cTn id="7" dur="500"/>
                                        <p:tgtEl>
                                          <p:spTgt spid="1945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94563">
                                            <p:txEl>
                                              <p:pRg st="2" end="2"/>
                                            </p:txEl>
                                          </p:spTgt>
                                        </p:tgtEl>
                                        <p:attrNameLst>
                                          <p:attrName>style.visibility</p:attrName>
                                        </p:attrNameLst>
                                      </p:cBhvr>
                                      <p:to>
                                        <p:strVal val="visible"/>
                                      </p:to>
                                    </p:set>
                                    <p:animEffect transition="in" filter="blinds(horizontal)">
                                      <p:cBhvr>
                                        <p:cTn id="12" dur="500"/>
                                        <p:tgtEl>
                                          <p:spTgt spid="1945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4563">
                                            <p:txEl>
                                              <p:pRg st="3" end="3"/>
                                            </p:txEl>
                                          </p:spTgt>
                                        </p:tgtEl>
                                        <p:attrNameLst>
                                          <p:attrName>style.visibility</p:attrName>
                                        </p:attrNameLst>
                                      </p:cBhvr>
                                      <p:to>
                                        <p:strVal val="visible"/>
                                      </p:to>
                                    </p:set>
                                    <p:animEffect transition="in" filter="blinds(horizontal)">
                                      <p:cBhvr>
                                        <p:cTn id="17" dur="500"/>
                                        <p:tgtEl>
                                          <p:spTgt spid="19456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94596"/>
                                        </p:tgtEl>
                                        <p:attrNameLst>
                                          <p:attrName>style.visibility</p:attrName>
                                        </p:attrNameLst>
                                      </p:cBhvr>
                                      <p:to>
                                        <p:strVal val="visible"/>
                                      </p:to>
                                    </p:set>
                                    <p:animEffect transition="in" filter="blinds(horizontal)">
                                      <p:cBhvr>
                                        <p:cTn id="22" dur="500"/>
                                        <p:tgtEl>
                                          <p:spTgt spid="1945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94597"/>
                                        </p:tgtEl>
                                        <p:attrNameLst>
                                          <p:attrName>style.visibility</p:attrName>
                                        </p:attrNameLst>
                                      </p:cBhvr>
                                      <p:to>
                                        <p:strVal val="visible"/>
                                      </p:to>
                                    </p:set>
                                    <p:animEffect transition="in" filter="blinds(horizontal)">
                                      <p:cBhvr>
                                        <p:cTn id="27" dur="500"/>
                                        <p:tgtEl>
                                          <p:spTgt spid="1945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4588"/>
                                        </p:tgtEl>
                                        <p:attrNameLst>
                                          <p:attrName>style.visibility</p:attrName>
                                        </p:attrNameLst>
                                      </p:cBhvr>
                                      <p:to>
                                        <p:strVal val="visible"/>
                                      </p:to>
                                    </p:set>
                                    <p:animEffect transition="in" filter="blinds(horizontal)">
                                      <p:cBhvr>
                                        <p:cTn id="32" dur="500"/>
                                        <p:tgtEl>
                                          <p:spTgt spid="1945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4593">
                                            <p:txEl>
                                              <p:pRg st="0" end="0"/>
                                            </p:txEl>
                                          </p:spTgt>
                                        </p:tgtEl>
                                        <p:attrNameLst>
                                          <p:attrName>style.visibility</p:attrName>
                                        </p:attrNameLst>
                                      </p:cBhvr>
                                      <p:to>
                                        <p:strVal val="visible"/>
                                      </p:to>
                                    </p:set>
                                    <p:animEffect transition="in" filter="blinds(horizontal)">
                                      <p:cBhvr>
                                        <p:cTn id="37" dur="500"/>
                                        <p:tgtEl>
                                          <p:spTgt spid="194593">
                                            <p:txEl>
                                              <p:pRg st="0" end="0"/>
                                            </p:txEl>
                                          </p:spTgt>
                                        </p:tgtEl>
                                      </p:cBhvr>
                                    </p:animEffect>
                                  </p:childTnLst>
                                  <p:subTnLst>
                                    <p:animClr clrSpc="rgb" dir="cw">
                                      <p:cBhvr override="childStyle">
                                        <p:cTn dur="1" fill="hold" display="0" masterRel="nextClick" afterEffect="1"/>
                                        <p:tgtEl>
                                          <p:spTgt spid="194593">
                                            <p:txEl>
                                              <p:pRg st="0" end="0"/>
                                            </p:txEl>
                                          </p:spTgt>
                                        </p:tgtEl>
                                        <p:attrNameLst>
                                          <p:attrName>ppt_c</p:attrName>
                                        </p:attrNameLst>
                                      </p:cBhvr>
                                      <p:to>
                                        <a:srgbClr val="2DA9A9"/>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94593">
                                            <p:txEl>
                                              <p:pRg st="1" end="1"/>
                                            </p:txEl>
                                          </p:spTgt>
                                        </p:tgtEl>
                                        <p:attrNameLst>
                                          <p:attrName>style.visibility</p:attrName>
                                        </p:attrNameLst>
                                      </p:cBhvr>
                                      <p:to>
                                        <p:strVal val="visible"/>
                                      </p:to>
                                    </p:set>
                                    <p:animEffect transition="in" filter="blinds(horizontal)">
                                      <p:cBhvr>
                                        <p:cTn id="42" dur="500"/>
                                        <p:tgtEl>
                                          <p:spTgt spid="1945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8" grpId="0"/>
      <p:bldP spid="194593"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C318A237-A980-9055-5019-FBA3128E0658}"/>
              </a:ext>
            </a:extLst>
          </p:cNvPr>
          <p:cNvSpPr>
            <a:spLocks noGrp="1" noChangeArrowheads="1"/>
          </p:cNvSpPr>
          <p:nvPr>
            <p:ph type="title"/>
          </p:nvPr>
        </p:nvSpPr>
        <p:spPr>
          <a:xfrm>
            <a:off x="444500" y="88900"/>
            <a:ext cx="7499350" cy="422275"/>
          </a:xfrm>
        </p:spPr>
        <p:txBody>
          <a:bodyPr/>
          <a:lstStyle/>
          <a:p>
            <a:r>
              <a:rPr lang="en-US" altLang="zh-CN">
                <a:ea typeface="宋体" panose="02010600030101010101" pitchFamily="2" charset="-122"/>
              </a:rPr>
              <a:t>CPU</a:t>
            </a:r>
            <a:r>
              <a:rPr lang="zh-CN" altLang="en-US">
                <a:ea typeface="宋体" panose="02010600030101010101" pitchFamily="2" charset="-122"/>
              </a:rPr>
              <a:t>基本组成原理图</a:t>
            </a:r>
          </a:p>
        </p:txBody>
      </p:sp>
      <p:pic>
        <p:nvPicPr>
          <p:cNvPr id="10242" name="Picture 4">
            <a:extLst>
              <a:ext uri="{FF2B5EF4-FFF2-40B4-BE49-F238E27FC236}">
                <a16:creationId xmlns:a16="http://schemas.microsoft.com/office/drawing/2014/main" id="{800FFF42-7DB1-CEE6-865D-2F65F3945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819150"/>
            <a:ext cx="8047038"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3225" name="Group 9">
            <a:extLst>
              <a:ext uri="{FF2B5EF4-FFF2-40B4-BE49-F238E27FC236}">
                <a16:creationId xmlns:a16="http://schemas.microsoft.com/office/drawing/2014/main" id="{A96EBAC8-33A5-C8D4-F8A4-4AE678AA802E}"/>
              </a:ext>
            </a:extLst>
          </p:cNvPr>
          <p:cNvGrpSpPr>
            <a:grpSpLocks/>
          </p:cNvGrpSpPr>
          <p:nvPr/>
        </p:nvGrpSpPr>
        <p:grpSpPr bwMode="auto">
          <a:xfrm>
            <a:off x="127000" y="1397000"/>
            <a:ext cx="2695575" cy="4492625"/>
            <a:chOff x="90" y="960"/>
            <a:chExt cx="1698" cy="2830"/>
          </a:xfrm>
        </p:grpSpPr>
        <p:sp>
          <p:nvSpPr>
            <p:cNvPr id="10244" name="Oval 5">
              <a:extLst>
                <a:ext uri="{FF2B5EF4-FFF2-40B4-BE49-F238E27FC236}">
                  <a16:creationId xmlns:a16="http://schemas.microsoft.com/office/drawing/2014/main" id="{14C7C37B-4E9E-D6E5-9CEA-AEE4F7F7EA44}"/>
                </a:ext>
              </a:extLst>
            </p:cNvPr>
            <p:cNvSpPr>
              <a:spLocks noChangeArrowheads="1"/>
            </p:cNvSpPr>
            <p:nvPr/>
          </p:nvSpPr>
          <p:spPr bwMode="auto">
            <a:xfrm>
              <a:off x="90" y="960"/>
              <a:ext cx="1698" cy="2214"/>
            </a:xfrm>
            <a:prstGeom prst="ellipse">
              <a:avLst/>
            </a:prstGeom>
            <a:noFill/>
            <a:ln w="50800">
              <a:solidFill>
                <a:srgbClr val="FE9AAB"/>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245" name="Text Box 7">
              <a:extLst>
                <a:ext uri="{FF2B5EF4-FFF2-40B4-BE49-F238E27FC236}">
                  <a16:creationId xmlns:a16="http://schemas.microsoft.com/office/drawing/2014/main" id="{7A8962B5-A09D-F08B-5D29-48BD4A0E6949}"/>
                </a:ext>
              </a:extLst>
            </p:cNvPr>
            <p:cNvSpPr txBox="1">
              <a:spLocks noChangeArrowheads="1"/>
            </p:cNvSpPr>
            <p:nvPr/>
          </p:nvSpPr>
          <p:spPr bwMode="auto">
            <a:xfrm>
              <a:off x="714" y="3540"/>
              <a:ext cx="8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FF0000"/>
                  </a:solidFill>
                  <a:latin typeface="微软雅黑" panose="020B0503020204020204" pitchFamily="34" charset="-122"/>
                  <a:ea typeface="微软雅黑" panose="020B0503020204020204" pitchFamily="34" charset="-122"/>
                </a:rPr>
                <a:t>执行部件</a:t>
              </a:r>
            </a:p>
          </p:txBody>
        </p:sp>
        <p:sp>
          <p:nvSpPr>
            <p:cNvPr id="10246" name="Line 8">
              <a:extLst>
                <a:ext uri="{FF2B5EF4-FFF2-40B4-BE49-F238E27FC236}">
                  <a16:creationId xmlns:a16="http://schemas.microsoft.com/office/drawing/2014/main" id="{F6872D00-21D7-76F4-DCD1-65B32B669F45}"/>
                </a:ext>
              </a:extLst>
            </p:cNvPr>
            <p:cNvSpPr>
              <a:spLocks noChangeShapeType="1"/>
            </p:cNvSpPr>
            <p:nvPr/>
          </p:nvSpPr>
          <p:spPr bwMode="auto">
            <a:xfrm flipH="1" flipV="1">
              <a:off x="1032" y="3186"/>
              <a:ext cx="54" cy="360"/>
            </a:xfrm>
            <a:prstGeom prst="line">
              <a:avLst/>
            </a:prstGeom>
            <a:noFill/>
            <a:ln w="50800">
              <a:solidFill>
                <a:srgbClr val="FE9AA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93228" name="Group 12">
            <a:extLst>
              <a:ext uri="{FF2B5EF4-FFF2-40B4-BE49-F238E27FC236}">
                <a16:creationId xmlns:a16="http://schemas.microsoft.com/office/drawing/2014/main" id="{55914911-EC1D-F2D0-B56A-8C94BC9DD8A5}"/>
              </a:ext>
            </a:extLst>
          </p:cNvPr>
          <p:cNvGrpSpPr>
            <a:grpSpLocks/>
          </p:cNvGrpSpPr>
          <p:nvPr/>
        </p:nvGrpSpPr>
        <p:grpSpPr bwMode="auto">
          <a:xfrm>
            <a:off x="3057525" y="904875"/>
            <a:ext cx="4679950" cy="4775200"/>
            <a:chOff x="1926" y="528"/>
            <a:chExt cx="2532" cy="3422"/>
          </a:xfrm>
        </p:grpSpPr>
        <p:sp>
          <p:nvSpPr>
            <p:cNvPr id="10248" name="Oval 6">
              <a:extLst>
                <a:ext uri="{FF2B5EF4-FFF2-40B4-BE49-F238E27FC236}">
                  <a16:creationId xmlns:a16="http://schemas.microsoft.com/office/drawing/2014/main" id="{E7AA6D84-C4EB-E39F-E42D-62665F60B498}"/>
                </a:ext>
              </a:extLst>
            </p:cNvPr>
            <p:cNvSpPr>
              <a:spLocks noChangeArrowheads="1"/>
            </p:cNvSpPr>
            <p:nvPr/>
          </p:nvSpPr>
          <p:spPr bwMode="auto">
            <a:xfrm>
              <a:off x="1926" y="528"/>
              <a:ext cx="2532" cy="2604"/>
            </a:xfrm>
            <a:prstGeom prst="ellipse">
              <a:avLst/>
            </a:prstGeom>
            <a:noFill/>
            <a:ln w="50800">
              <a:solidFill>
                <a:srgbClr val="FE9AAB"/>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249" name="Line 10">
              <a:extLst>
                <a:ext uri="{FF2B5EF4-FFF2-40B4-BE49-F238E27FC236}">
                  <a16:creationId xmlns:a16="http://schemas.microsoft.com/office/drawing/2014/main" id="{8607B4B3-FD97-AFBD-618E-E2A8F873819B}"/>
                </a:ext>
              </a:extLst>
            </p:cNvPr>
            <p:cNvSpPr>
              <a:spLocks noChangeShapeType="1"/>
            </p:cNvSpPr>
            <p:nvPr/>
          </p:nvSpPr>
          <p:spPr bwMode="auto">
            <a:xfrm flipH="1" flipV="1">
              <a:off x="3474" y="3102"/>
              <a:ext cx="180" cy="540"/>
            </a:xfrm>
            <a:prstGeom prst="line">
              <a:avLst/>
            </a:prstGeom>
            <a:noFill/>
            <a:ln w="50800">
              <a:solidFill>
                <a:srgbClr val="FE9AA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0" name="Text Box 11">
              <a:extLst>
                <a:ext uri="{FF2B5EF4-FFF2-40B4-BE49-F238E27FC236}">
                  <a16:creationId xmlns:a16="http://schemas.microsoft.com/office/drawing/2014/main" id="{0EAA9DC7-B02F-114E-ECFD-F6A48F334AE6}"/>
                </a:ext>
              </a:extLst>
            </p:cNvPr>
            <p:cNvSpPr txBox="1">
              <a:spLocks noChangeArrowheads="1"/>
            </p:cNvSpPr>
            <p:nvPr/>
          </p:nvSpPr>
          <p:spPr bwMode="auto">
            <a:xfrm>
              <a:off x="3324" y="3666"/>
              <a:ext cx="70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FF0000"/>
                  </a:solidFill>
                  <a:latin typeface="微软雅黑" panose="020B0503020204020204" pitchFamily="34" charset="-122"/>
                  <a:ea typeface="微软雅黑" panose="020B0503020204020204" pitchFamily="34" charset="-122"/>
                </a:rPr>
                <a:t>控制部件</a:t>
              </a:r>
            </a:p>
          </p:txBody>
        </p:sp>
      </p:grpSp>
      <p:sp>
        <p:nvSpPr>
          <p:cNvPr id="393229" name="Text Box 13">
            <a:extLst>
              <a:ext uri="{FF2B5EF4-FFF2-40B4-BE49-F238E27FC236}">
                <a16:creationId xmlns:a16="http://schemas.microsoft.com/office/drawing/2014/main" id="{B5763A45-A241-451D-B119-4C1B030D0E2E}"/>
              </a:ext>
            </a:extLst>
          </p:cNvPr>
          <p:cNvSpPr txBox="1">
            <a:spLocks noChangeArrowheads="1"/>
          </p:cNvSpPr>
          <p:nvPr/>
        </p:nvSpPr>
        <p:spPr bwMode="auto">
          <a:xfrm>
            <a:off x="130175" y="5984875"/>
            <a:ext cx="87963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20000"/>
              </a:spcBef>
            </a:pPr>
            <a:r>
              <a:rPr lang="en-US" altLang="zh-CN" sz="2000">
                <a:solidFill>
                  <a:schemeClr val="accent1"/>
                </a:solidFill>
                <a:latin typeface="微软雅黑" panose="020B0503020204020204" pitchFamily="34" charset="-122"/>
                <a:ea typeface="微软雅黑" panose="020B0503020204020204" pitchFamily="34" charset="-122"/>
              </a:rPr>
              <a:t>CPU </a:t>
            </a:r>
            <a:r>
              <a:rPr lang="zh-CN" altLang="en-US" sz="2000">
                <a:solidFill>
                  <a:schemeClr val="accent1"/>
                </a:solidFill>
                <a:latin typeface="微软雅黑" panose="020B0503020204020204" pitchFamily="34" charset="-122"/>
                <a:ea typeface="微软雅黑" panose="020B0503020204020204" pitchFamily="34" charset="-122"/>
              </a:rPr>
              <a:t>由 </a:t>
            </a:r>
            <a:r>
              <a:rPr lang="zh-CN" altLang="en-US" sz="2000">
                <a:solidFill>
                  <a:srgbClr val="009900"/>
                </a:solidFill>
                <a:latin typeface="微软雅黑" panose="020B0503020204020204" pitchFamily="34" charset="-122"/>
                <a:ea typeface="微软雅黑" panose="020B0503020204020204" pitchFamily="34" charset="-122"/>
              </a:rPr>
              <a:t>执行部件</a:t>
            </a:r>
            <a:r>
              <a:rPr lang="zh-CN" altLang="en-US" sz="2000">
                <a:solidFill>
                  <a:schemeClr val="accent1"/>
                </a:solidFill>
                <a:latin typeface="微软雅黑" panose="020B0503020204020204" pitchFamily="34" charset="-122"/>
                <a:ea typeface="微软雅黑" panose="020B0503020204020204" pitchFamily="34" charset="-122"/>
              </a:rPr>
              <a:t> 和 </a:t>
            </a:r>
            <a:r>
              <a:rPr lang="zh-CN" altLang="en-US" sz="2000">
                <a:solidFill>
                  <a:srgbClr val="009900"/>
                </a:solidFill>
                <a:latin typeface="微软雅黑" panose="020B0503020204020204" pitchFamily="34" charset="-122"/>
                <a:ea typeface="微软雅黑" panose="020B0503020204020204" pitchFamily="34" charset="-122"/>
              </a:rPr>
              <a:t>控制部件</a:t>
            </a:r>
            <a:r>
              <a:rPr lang="zh-CN" altLang="en-US" sz="2000">
                <a:solidFill>
                  <a:schemeClr val="accent1"/>
                </a:solidFill>
                <a:latin typeface="微软雅黑" panose="020B0503020204020204" pitchFamily="34" charset="-122"/>
                <a:ea typeface="微软雅黑" panose="020B0503020204020204" pitchFamily="34" charset="-122"/>
              </a:rPr>
              <a:t>组成</a:t>
            </a:r>
          </a:p>
          <a:p>
            <a:pPr eaLnBrk="0" hangingPunct="0">
              <a:spcBef>
                <a:spcPct val="20000"/>
              </a:spcBef>
            </a:pPr>
            <a:r>
              <a:rPr lang="en-US" altLang="zh-CN" sz="2000">
                <a:solidFill>
                  <a:schemeClr val="accent1"/>
                </a:solidFill>
                <a:latin typeface="微软雅黑" panose="020B0503020204020204" pitchFamily="34" charset="-122"/>
                <a:ea typeface="微软雅黑" panose="020B0503020204020204" pitchFamily="34" charset="-122"/>
              </a:rPr>
              <a:t>CPU </a:t>
            </a:r>
            <a:r>
              <a:rPr lang="zh-CN" altLang="en-US" sz="2000">
                <a:solidFill>
                  <a:schemeClr val="accent1"/>
                </a:solidFill>
                <a:latin typeface="微软雅黑" panose="020B0503020204020204" pitchFamily="34" charset="-122"/>
                <a:ea typeface="微软雅黑" panose="020B0503020204020204" pitchFamily="34" charset="-122"/>
              </a:rPr>
              <a:t>包含 </a:t>
            </a:r>
            <a:r>
              <a:rPr lang="zh-CN" altLang="en-US" sz="2000">
                <a:solidFill>
                  <a:srgbClr val="009900"/>
                </a:solidFill>
                <a:latin typeface="微软雅黑" panose="020B0503020204020204" pitchFamily="34" charset="-122"/>
                <a:ea typeface="微软雅黑" panose="020B0503020204020204" pitchFamily="34" charset="-122"/>
              </a:rPr>
              <a:t>数据通路</a:t>
            </a:r>
            <a:r>
              <a:rPr lang="en-US" altLang="zh-CN" sz="2000">
                <a:solidFill>
                  <a:srgbClr val="009900"/>
                </a:solidFill>
                <a:latin typeface="微软雅黑" panose="020B0503020204020204" pitchFamily="34" charset="-122"/>
                <a:ea typeface="微软雅黑" panose="020B0503020204020204" pitchFamily="34" charset="-122"/>
              </a:rPr>
              <a:t>(</a:t>
            </a:r>
            <a:r>
              <a:rPr lang="zh-CN" altLang="en-US" sz="2000">
                <a:solidFill>
                  <a:srgbClr val="009900"/>
                </a:solidFill>
                <a:latin typeface="微软雅黑" panose="020B0503020204020204" pitchFamily="34" charset="-122"/>
                <a:ea typeface="微软雅黑" panose="020B0503020204020204" pitchFamily="34" charset="-122"/>
              </a:rPr>
              <a:t>执行部件</a:t>
            </a:r>
            <a:r>
              <a:rPr lang="en-US" altLang="zh-CN" sz="2000">
                <a:solidFill>
                  <a:srgbClr val="009900"/>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 </a:t>
            </a:r>
            <a:r>
              <a:rPr lang="zh-CN" altLang="en-US" sz="2000">
                <a:solidFill>
                  <a:schemeClr val="accent1"/>
                </a:solidFill>
                <a:latin typeface="微软雅黑" panose="020B0503020204020204" pitchFamily="34" charset="-122"/>
                <a:ea typeface="微软雅黑" panose="020B0503020204020204" pitchFamily="34" charset="-122"/>
              </a:rPr>
              <a:t>和 </a:t>
            </a:r>
            <a:r>
              <a:rPr lang="zh-CN" altLang="en-US" sz="2000">
                <a:solidFill>
                  <a:srgbClr val="009900"/>
                </a:solidFill>
                <a:latin typeface="微软雅黑" panose="020B0503020204020204" pitchFamily="34" charset="-122"/>
                <a:ea typeface="微软雅黑" panose="020B0503020204020204" pitchFamily="34" charset="-122"/>
              </a:rPr>
              <a:t>控制器（控制部件）两种基本部件</a:t>
            </a:r>
          </a:p>
        </p:txBody>
      </p:sp>
      <p:sp>
        <p:nvSpPr>
          <p:cNvPr id="393230" name="Text Box 14">
            <a:extLst>
              <a:ext uri="{FF2B5EF4-FFF2-40B4-BE49-F238E27FC236}">
                <a16:creationId xmlns:a16="http://schemas.microsoft.com/office/drawing/2014/main" id="{31653301-EE88-883F-3FA1-E3C91FBB8FD0}"/>
              </a:ext>
            </a:extLst>
          </p:cNvPr>
          <p:cNvSpPr txBox="1">
            <a:spLocks noChangeArrowheads="1"/>
          </p:cNvSpPr>
          <p:nvPr/>
        </p:nvSpPr>
        <p:spPr bwMode="auto">
          <a:xfrm>
            <a:off x="5641975" y="5634038"/>
            <a:ext cx="31527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latin typeface="微软雅黑" panose="020B0503020204020204" pitchFamily="34" charset="-122"/>
                <a:ea typeface="微软雅黑" panose="020B0503020204020204" pitchFamily="34" charset="-122"/>
              </a:rPr>
              <a:t>控制器主要 由 </a:t>
            </a:r>
            <a:r>
              <a:rPr lang="zh-CN" altLang="en-US" sz="2000">
                <a:solidFill>
                  <a:srgbClr val="006600"/>
                </a:solidFill>
                <a:latin typeface="微软雅黑" panose="020B0503020204020204" pitchFamily="34" charset="-122"/>
                <a:ea typeface="微软雅黑" panose="020B0503020204020204" pitchFamily="34" charset="-122"/>
              </a:rPr>
              <a:t>指令译码器</a:t>
            </a:r>
            <a:r>
              <a:rPr lang="zh-CN" altLang="en-US" sz="2000">
                <a:latin typeface="微软雅黑" panose="020B0503020204020204" pitchFamily="34" charset="-122"/>
                <a:ea typeface="微软雅黑" panose="020B0503020204020204" pitchFamily="34" charset="-122"/>
              </a:rPr>
              <a:t> 和 </a:t>
            </a:r>
            <a:r>
              <a:rPr lang="zh-CN" altLang="en-US" sz="2000">
                <a:solidFill>
                  <a:srgbClr val="006600"/>
                </a:solidFill>
                <a:latin typeface="微软雅黑" panose="020B0503020204020204" pitchFamily="34" charset="-122"/>
                <a:ea typeface="微软雅黑" panose="020B0503020204020204" pitchFamily="34" charset="-122"/>
              </a:rPr>
              <a:t>控制信号形成部件</a:t>
            </a:r>
            <a:r>
              <a:rPr lang="zh-CN" altLang="en-US" sz="2000">
                <a:latin typeface="微软雅黑" panose="020B0503020204020204" pitchFamily="34" charset="-122"/>
                <a:ea typeface="微软雅黑" panose="020B0503020204020204" pitchFamily="34" charset="-122"/>
              </a:rPr>
              <a:t> 组成</a:t>
            </a:r>
          </a:p>
        </p:txBody>
      </p:sp>
      <p:sp>
        <p:nvSpPr>
          <p:cNvPr id="10253" name="Text Box 15">
            <a:extLst>
              <a:ext uri="{FF2B5EF4-FFF2-40B4-BE49-F238E27FC236}">
                <a16:creationId xmlns:a16="http://schemas.microsoft.com/office/drawing/2014/main" id="{AAF50D88-0765-AFC3-805D-6F8EFD239F5E}"/>
              </a:ext>
            </a:extLst>
          </p:cNvPr>
          <p:cNvSpPr txBox="1">
            <a:spLocks noChangeArrowheads="1"/>
          </p:cNvSpPr>
          <p:nvPr/>
        </p:nvSpPr>
        <p:spPr bwMode="auto">
          <a:xfrm>
            <a:off x="6553200" y="228600"/>
            <a:ext cx="2171700" cy="701675"/>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r>
              <a:rPr lang="zh-CN" altLang="en-US" sz="2000">
                <a:solidFill>
                  <a:schemeClr val="accent2"/>
                </a:solidFill>
                <a:latin typeface="微软雅黑" panose="020B0503020204020204" pitchFamily="34" charset="-122"/>
                <a:ea typeface="微软雅黑" panose="020B0503020204020204" pitchFamily="34" charset="-122"/>
              </a:rPr>
              <a:t>指令寄存器</a:t>
            </a:r>
            <a:r>
              <a:rPr lang="en-US" altLang="zh-CN" sz="2000">
                <a:solidFill>
                  <a:schemeClr val="accent2"/>
                </a:solidFill>
                <a:latin typeface="微软雅黑" panose="020B0503020204020204" pitchFamily="34" charset="-122"/>
                <a:ea typeface="微软雅黑" panose="020B0503020204020204" pitchFamily="34" charset="-122"/>
              </a:rPr>
              <a:t>----IR</a:t>
            </a:r>
          </a:p>
          <a:p>
            <a:pPr eaLnBrk="0" hangingPunct="0"/>
            <a:r>
              <a:rPr lang="zh-CN" altLang="en-US" sz="2000">
                <a:solidFill>
                  <a:schemeClr val="accent2"/>
                </a:solidFill>
                <a:latin typeface="微软雅黑" panose="020B0503020204020204" pitchFamily="34" charset="-122"/>
                <a:ea typeface="微软雅黑" panose="020B0503020204020204" pitchFamily="34" charset="-122"/>
              </a:rPr>
              <a:t>程序计数器</a:t>
            </a:r>
            <a:r>
              <a:rPr lang="en-US" altLang="zh-CN" sz="2000">
                <a:solidFill>
                  <a:schemeClr val="accent2"/>
                </a:solidFill>
                <a:latin typeface="微软雅黑" panose="020B0503020204020204" pitchFamily="34" charset="-122"/>
                <a:ea typeface="微软雅黑" panose="020B0503020204020204" pitchFamily="34" charset="-122"/>
              </a:rPr>
              <a:t>---PC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3225"/>
                                        </p:tgtEl>
                                        <p:attrNameLst>
                                          <p:attrName>style.visibility</p:attrName>
                                        </p:attrNameLst>
                                      </p:cBhvr>
                                      <p:to>
                                        <p:strVal val="visible"/>
                                      </p:to>
                                    </p:set>
                                    <p:animEffect transition="in" filter="blinds(horizontal)">
                                      <p:cBhvr>
                                        <p:cTn id="7" dur="500"/>
                                        <p:tgtEl>
                                          <p:spTgt spid="3932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3228"/>
                                        </p:tgtEl>
                                        <p:attrNameLst>
                                          <p:attrName>style.visibility</p:attrName>
                                        </p:attrNameLst>
                                      </p:cBhvr>
                                      <p:to>
                                        <p:strVal val="visible"/>
                                      </p:to>
                                    </p:set>
                                    <p:animEffect transition="in" filter="blinds(horizontal)">
                                      <p:cBhvr>
                                        <p:cTn id="12" dur="500"/>
                                        <p:tgtEl>
                                          <p:spTgt spid="3932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3229"/>
                                        </p:tgtEl>
                                        <p:attrNameLst>
                                          <p:attrName>style.visibility</p:attrName>
                                        </p:attrNameLst>
                                      </p:cBhvr>
                                      <p:to>
                                        <p:strVal val="visible"/>
                                      </p:to>
                                    </p:set>
                                    <p:animEffect transition="in" filter="blinds(horizontal)">
                                      <p:cBhvr>
                                        <p:cTn id="17" dur="500"/>
                                        <p:tgtEl>
                                          <p:spTgt spid="3932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93230"/>
                                        </p:tgtEl>
                                        <p:attrNameLst>
                                          <p:attrName>style.visibility</p:attrName>
                                        </p:attrNameLst>
                                      </p:cBhvr>
                                      <p:to>
                                        <p:strVal val="visible"/>
                                      </p:to>
                                    </p:set>
                                    <p:animEffect transition="in" filter="blinds(horizontal)">
                                      <p:cBhvr>
                                        <p:cTn id="22" dur="500"/>
                                        <p:tgtEl>
                                          <p:spTgt spid="393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9" grpId="0"/>
      <p:bldP spid="3932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F54AA7D-1D0B-A479-5C40-F150E083170D}"/>
              </a:ext>
            </a:extLst>
          </p:cNvPr>
          <p:cNvSpPr>
            <a:spLocks noGrp="1" noChangeArrowheads="1"/>
          </p:cNvSpPr>
          <p:nvPr>
            <p:ph type="title"/>
          </p:nvPr>
        </p:nvSpPr>
        <p:spPr>
          <a:xfrm>
            <a:off x="485775" y="125413"/>
            <a:ext cx="7524750" cy="425450"/>
          </a:xfrm>
        </p:spPr>
        <p:txBody>
          <a:bodyPr/>
          <a:lstStyle/>
          <a:p>
            <a:r>
              <a:rPr lang="en-US" altLang="zh-CN">
                <a:ea typeface="宋体" panose="02010600030101010101" pitchFamily="2" charset="-122"/>
              </a:rPr>
              <a:t>R-</a:t>
            </a:r>
            <a:r>
              <a:rPr lang="zh-CN" altLang="en-US">
                <a:ea typeface="宋体" panose="02010600030101010101" pitchFamily="2" charset="-122"/>
              </a:rPr>
              <a:t>型指令的数据通路</a:t>
            </a:r>
          </a:p>
        </p:txBody>
      </p:sp>
      <p:sp>
        <p:nvSpPr>
          <p:cNvPr id="46083" name="Rectangle 3">
            <a:extLst>
              <a:ext uri="{FF2B5EF4-FFF2-40B4-BE49-F238E27FC236}">
                <a16:creationId xmlns:a16="http://schemas.microsoft.com/office/drawing/2014/main" id="{04DECC88-EA6D-24DC-A20D-2B7C9476F4EB}"/>
              </a:ext>
            </a:extLst>
          </p:cNvPr>
          <p:cNvSpPr>
            <a:spLocks noGrp="1" noChangeArrowheads="1"/>
          </p:cNvSpPr>
          <p:nvPr>
            <p:ph idx="1"/>
          </p:nvPr>
        </p:nvSpPr>
        <p:spPr>
          <a:xfrm>
            <a:off x="3313113" y="1528763"/>
            <a:ext cx="3225800" cy="1331912"/>
          </a:xfrm>
        </p:spPr>
        <p:txBody>
          <a:bodyPr/>
          <a:lstStyle/>
          <a:p>
            <a:pPr marL="0" indent="0">
              <a:lnSpc>
                <a:spcPct val="110000"/>
              </a:lnSpc>
              <a:spcBef>
                <a:spcPct val="10000"/>
              </a:spcBef>
              <a:buClr>
                <a:schemeClr val="accent1"/>
              </a:buClr>
              <a:buFontTx/>
              <a:buNone/>
            </a:pPr>
            <a:r>
              <a:rPr lang="zh-CN" altLang="en-US">
                <a:solidFill>
                  <a:schemeClr val="accent2"/>
                </a:solidFill>
                <a:latin typeface="微软雅黑" panose="020B0503020204020204" pitchFamily="34" charset="-122"/>
                <a:ea typeface="微软雅黑" panose="020B0503020204020204" pitchFamily="34" charset="-122"/>
              </a:rPr>
              <a:t>根据</a:t>
            </a:r>
            <a:r>
              <a:rPr lang="en-US" altLang="zh-CN">
                <a:solidFill>
                  <a:schemeClr val="accent2"/>
                </a:solidFill>
                <a:latin typeface="微软雅黑" panose="020B0503020204020204" pitchFamily="34" charset="-122"/>
                <a:ea typeface="微软雅黑" panose="020B0503020204020204" pitchFamily="34" charset="-122"/>
              </a:rPr>
              <a:t>PC</a:t>
            </a:r>
            <a:r>
              <a:rPr lang="zh-CN" altLang="en-US">
                <a:solidFill>
                  <a:schemeClr val="accent2"/>
                </a:solidFill>
                <a:latin typeface="微软雅黑" panose="020B0503020204020204" pitchFamily="34" charset="-122"/>
                <a:ea typeface="微软雅黑" panose="020B0503020204020204" pitchFamily="34" charset="-122"/>
              </a:rPr>
              <a:t>读取指令</a:t>
            </a:r>
            <a:endParaRPr lang="en-US" altLang="zh-CN">
              <a:solidFill>
                <a:schemeClr val="accent2"/>
              </a:solidFill>
              <a:latin typeface="微软雅黑" panose="020B0503020204020204" pitchFamily="34" charset="-122"/>
              <a:ea typeface="微软雅黑" panose="020B0503020204020204" pitchFamily="34" charset="-122"/>
            </a:endParaRPr>
          </a:p>
          <a:p>
            <a:pPr marL="0" indent="0">
              <a:lnSpc>
                <a:spcPct val="110000"/>
              </a:lnSpc>
              <a:spcBef>
                <a:spcPct val="10000"/>
              </a:spcBef>
              <a:buClr>
                <a:schemeClr val="accent1"/>
              </a:buClr>
              <a:buFontTx/>
              <a:buNone/>
            </a:pPr>
            <a:r>
              <a:rPr lang="zh-CN" altLang="en-US">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以下相应字段送控制器</a:t>
            </a:r>
            <a:endParaRPr lang="zh-CN" altLang="en-US">
              <a:solidFill>
                <a:schemeClr val="accent2"/>
              </a:solidFill>
              <a:latin typeface="微软雅黑" panose="020B0503020204020204" pitchFamily="34" charset="-122"/>
              <a:ea typeface="微软雅黑" panose="020B0503020204020204" pitchFamily="34" charset="-122"/>
            </a:endParaRPr>
          </a:p>
          <a:p>
            <a:pPr marL="495300" lvl="1" indent="0">
              <a:lnSpc>
                <a:spcPct val="110000"/>
              </a:lnSpc>
              <a:spcBef>
                <a:spcPct val="10000"/>
              </a:spcBef>
              <a:buClr>
                <a:srgbClr val="FF0000"/>
              </a:buClr>
              <a:buFontTx/>
              <a:buNone/>
            </a:pPr>
            <a:r>
              <a:rPr lang="zh-CN" altLang="en-US">
                <a:solidFill>
                  <a:srgbClr val="000000"/>
                </a:solidFill>
                <a:latin typeface="微软雅黑" panose="020B0503020204020204" pitchFamily="34" charset="-122"/>
                <a:ea typeface="微软雅黑" panose="020B0503020204020204" pitchFamily="34" charset="-122"/>
              </a:rPr>
              <a:t>操作码</a:t>
            </a:r>
            <a:r>
              <a:rPr lang="en-US" altLang="zh-CN">
                <a:solidFill>
                  <a:schemeClr val="accent1"/>
                </a:solidFill>
                <a:latin typeface="微软雅黑" panose="020B0503020204020204" pitchFamily="34" charset="-122"/>
                <a:ea typeface="微软雅黑" panose="020B0503020204020204" pitchFamily="34" charset="-122"/>
              </a:rPr>
              <a:t>opcode</a:t>
            </a:r>
          </a:p>
          <a:p>
            <a:pPr marL="495300" lvl="1" indent="0">
              <a:lnSpc>
                <a:spcPct val="110000"/>
              </a:lnSpc>
              <a:spcBef>
                <a:spcPct val="10000"/>
              </a:spcBef>
              <a:buClr>
                <a:srgbClr val="FF0000"/>
              </a:buClr>
              <a:buFontTx/>
              <a:buNone/>
            </a:pPr>
            <a:r>
              <a:rPr lang="zh-CN" altLang="en-US">
                <a:solidFill>
                  <a:schemeClr val="tx1"/>
                </a:solidFill>
                <a:latin typeface="微软雅黑" panose="020B0503020204020204" pitchFamily="34" charset="-122"/>
                <a:ea typeface="微软雅黑" panose="020B0503020204020204" pitchFamily="34" charset="-122"/>
              </a:rPr>
              <a:t>功能码</a:t>
            </a:r>
            <a:r>
              <a:rPr lang="en-US" altLang="zh-CN">
                <a:solidFill>
                  <a:schemeClr val="accent1"/>
                </a:solidFill>
                <a:latin typeface="微软雅黑" panose="020B0503020204020204" pitchFamily="34" charset="-122"/>
                <a:ea typeface="微软雅黑" panose="020B0503020204020204" pitchFamily="34" charset="-122"/>
              </a:rPr>
              <a:t>funct7</a:t>
            </a:r>
            <a:r>
              <a:rPr lang="zh-CN" altLang="en-US">
                <a:solidFill>
                  <a:schemeClr val="tx1"/>
                </a:solidFill>
                <a:latin typeface="微软雅黑" panose="020B0503020204020204" pitchFamily="34" charset="-122"/>
                <a:ea typeface="微软雅黑" panose="020B0503020204020204" pitchFamily="34" charset="-122"/>
              </a:rPr>
              <a:t>和</a:t>
            </a:r>
            <a:r>
              <a:rPr lang="en-US" altLang="zh-CN">
                <a:solidFill>
                  <a:schemeClr val="accent1"/>
                </a:solidFill>
                <a:latin typeface="微软雅黑" panose="020B0503020204020204" pitchFamily="34" charset="-122"/>
                <a:ea typeface="微软雅黑" panose="020B0503020204020204" pitchFamily="34" charset="-122"/>
              </a:rPr>
              <a:t>funct3</a:t>
            </a:r>
          </a:p>
        </p:txBody>
      </p:sp>
      <p:pic>
        <p:nvPicPr>
          <p:cNvPr id="80899" name="图片 1">
            <a:extLst>
              <a:ext uri="{FF2B5EF4-FFF2-40B4-BE49-F238E27FC236}">
                <a16:creationId xmlns:a16="http://schemas.microsoft.com/office/drawing/2014/main" id="{F813FF47-CA5B-200C-A511-58B75DCB0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38188"/>
            <a:ext cx="8667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a:extLst>
              <a:ext uri="{FF2B5EF4-FFF2-40B4-BE49-F238E27FC236}">
                <a16:creationId xmlns:a16="http://schemas.microsoft.com/office/drawing/2014/main" id="{EB1D37EF-2471-6B17-8AA4-698FFEF00D3F}"/>
              </a:ext>
            </a:extLst>
          </p:cNvPr>
          <p:cNvSpPr txBox="1">
            <a:spLocks noChangeArrowheads="1"/>
          </p:cNvSpPr>
          <p:nvPr/>
        </p:nvSpPr>
        <p:spPr bwMode="auto">
          <a:xfrm>
            <a:off x="6140450" y="1528763"/>
            <a:ext cx="26797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600" b="1">
                <a:solidFill>
                  <a:schemeClr val="tx1"/>
                </a:solidFill>
                <a:latin typeface="Arial" panose="020B0604020202020204" pitchFamily="34" charset="0"/>
              </a:defRPr>
            </a:lvl1pPr>
            <a:lvl2pPr marL="495300">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lnSpc>
                <a:spcPct val="110000"/>
              </a:lnSpc>
              <a:spcBef>
                <a:spcPct val="10000"/>
              </a:spcBef>
              <a:buClr>
                <a:schemeClr val="accent1"/>
              </a:buClr>
            </a:pPr>
            <a:r>
              <a:rPr lang="zh-CN" altLang="en-US">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以下相应字段送寄存器堆</a:t>
            </a:r>
            <a:endParaRPr lang="en-US" altLang="zh-CN">
              <a:solidFill>
                <a:srgbClr val="000000"/>
              </a:solidFill>
              <a:latin typeface="微软雅黑" panose="020B0503020204020204" pitchFamily="34" charset="-122"/>
              <a:ea typeface="微软雅黑" panose="020B0503020204020204" pitchFamily="34" charset="-122"/>
            </a:endParaRPr>
          </a:p>
          <a:p>
            <a:pPr lvl="1" eaLnBrk="0" hangingPunct="0">
              <a:lnSpc>
                <a:spcPct val="110000"/>
              </a:lnSpc>
              <a:spcBef>
                <a:spcPct val="10000"/>
              </a:spcBef>
              <a:buClr>
                <a:schemeClr val="accent1"/>
              </a:buClr>
            </a:pPr>
            <a:r>
              <a:rPr lang="en-US" altLang="zh-CN">
                <a:solidFill>
                  <a:schemeClr val="accent1"/>
                </a:solidFill>
                <a:latin typeface="微软雅黑" panose="020B0503020204020204" pitchFamily="34" charset="-122"/>
                <a:ea typeface="微软雅黑" panose="020B0503020204020204" pitchFamily="34" charset="-122"/>
              </a:rPr>
              <a:t>rs1</a:t>
            </a:r>
            <a:r>
              <a:rPr lang="zh-CN" altLang="en-US">
                <a:latin typeface="微软雅黑" panose="020B0503020204020204" pitchFamily="34" charset="-122"/>
                <a:ea typeface="微软雅黑" panose="020B0503020204020204" pitchFamily="34" charset="-122"/>
              </a:rPr>
              <a:t>送</a:t>
            </a:r>
            <a:r>
              <a:rPr lang="en-US" altLang="zh-CN">
                <a:latin typeface="微软雅黑" panose="020B0503020204020204" pitchFamily="34" charset="-122"/>
                <a:ea typeface="微软雅黑" panose="020B0503020204020204" pitchFamily="34" charset="-122"/>
              </a:rPr>
              <a:t>Rs1</a:t>
            </a:r>
            <a:r>
              <a:rPr lang="zh-CN" altLang="en-US">
                <a:latin typeface="微软雅黑" panose="020B0503020204020204" pitchFamily="34" charset="-122"/>
                <a:ea typeface="微软雅黑" panose="020B0503020204020204" pitchFamily="34" charset="-122"/>
              </a:rPr>
              <a:t>输入端</a:t>
            </a:r>
            <a:endParaRPr lang="en-US" altLang="zh-CN">
              <a:solidFill>
                <a:schemeClr val="accent1"/>
              </a:solidFill>
              <a:latin typeface="微软雅黑" panose="020B0503020204020204" pitchFamily="34" charset="-122"/>
              <a:ea typeface="微软雅黑" panose="020B0503020204020204" pitchFamily="34" charset="-122"/>
            </a:endParaRPr>
          </a:p>
          <a:p>
            <a:pPr lvl="1" eaLnBrk="0" hangingPunct="0">
              <a:lnSpc>
                <a:spcPct val="110000"/>
              </a:lnSpc>
              <a:spcBef>
                <a:spcPct val="10000"/>
              </a:spcBef>
              <a:buClr>
                <a:schemeClr val="accent1"/>
              </a:buClr>
            </a:pPr>
            <a:r>
              <a:rPr lang="en-US" altLang="zh-CN">
                <a:solidFill>
                  <a:schemeClr val="accent1"/>
                </a:solidFill>
                <a:latin typeface="微软雅黑" panose="020B0503020204020204" pitchFamily="34" charset="-122"/>
                <a:ea typeface="微软雅黑" panose="020B0503020204020204" pitchFamily="34" charset="-122"/>
              </a:rPr>
              <a:t>rs2</a:t>
            </a:r>
            <a:r>
              <a:rPr lang="zh-CN" altLang="en-US">
                <a:latin typeface="微软雅黑" panose="020B0503020204020204" pitchFamily="34" charset="-122"/>
                <a:ea typeface="微软雅黑" panose="020B0503020204020204" pitchFamily="34" charset="-122"/>
              </a:rPr>
              <a:t>送</a:t>
            </a:r>
            <a:r>
              <a:rPr lang="en-US" altLang="zh-CN">
                <a:latin typeface="微软雅黑" panose="020B0503020204020204" pitchFamily="34" charset="-122"/>
                <a:ea typeface="微软雅黑" panose="020B0503020204020204" pitchFamily="34" charset="-122"/>
              </a:rPr>
              <a:t>Rs2</a:t>
            </a:r>
            <a:r>
              <a:rPr lang="zh-CN" altLang="en-US">
                <a:latin typeface="微软雅黑" panose="020B0503020204020204" pitchFamily="34" charset="-122"/>
                <a:ea typeface="微软雅黑" panose="020B0503020204020204" pitchFamily="34" charset="-122"/>
              </a:rPr>
              <a:t>输入端</a:t>
            </a:r>
            <a:endParaRPr lang="en-US" altLang="zh-CN">
              <a:latin typeface="微软雅黑" panose="020B0503020204020204" pitchFamily="34" charset="-122"/>
              <a:ea typeface="微软雅黑" panose="020B0503020204020204" pitchFamily="34" charset="-122"/>
            </a:endParaRPr>
          </a:p>
          <a:p>
            <a:pPr lvl="1" eaLnBrk="0" hangingPunct="0">
              <a:lnSpc>
                <a:spcPct val="110000"/>
              </a:lnSpc>
              <a:spcBef>
                <a:spcPct val="10000"/>
              </a:spcBef>
              <a:buClr>
                <a:schemeClr val="accent1"/>
              </a:buClr>
            </a:pPr>
            <a:r>
              <a:rPr lang="en-US" altLang="zh-CN">
                <a:solidFill>
                  <a:schemeClr val="accent1"/>
                </a:solidFill>
                <a:latin typeface="微软雅黑" panose="020B0503020204020204" pitchFamily="34" charset="-122"/>
                <a:ea typeface="微软雅黑" panose="020B0503020204020204" pitchFamily="34" charset="-122"/>
              </a:rPr>
              <a:t>rd</a:t>
            </a:r>
            <a:r>
              <a:rPr lang="zh-CN" altLang="en-US">
                <a:latin typeface="微软雅黑" panose="020B0503020204020204" pitchFamily="34" charset="-122"/>
                <a:ea typeface="微软雅黑" panose="020B0503020204020204" pitchFamily="34" charset="-122"/>
              </a:rPr>
              <a:t>送</a:t>
            </a:r>
            <a:r>
              <a:rPr lang="en-US" altLang="zh-CN">
                <a:latin typeface="微软雅黑" panose="020B0503020204020204" pitchFamily="34" charset="-122"/>
                <a:ea typeface="微软雅黑" panose="020B0503020204020204" pitchFamily="34" charset="-122"/>
              </a:rPr>
              <a:t>Rd</a:t>
            </a:r>
            <a:r>
              <a:rPr lang="zh-CN" altLang="en-US">
                <a:latin typeface="微软雅黑" panose="020B0503020204020204" pitchFamily="34" charset="-122"/>
                <a:ea typeface="微软雅黑" panose="020B0503020204020204" pitchFamily="34" charset="-122"/>
              </a:rPr>
              <a:t>输入端</a:t>
            </a:r>
            <a:endParaRPr lang="en-US" altLang="zh-CN">
              <a:solidFill>
                <a:schemeClr val="accent1"/>
              </a:solidFill>
              <a:latin typeface="微软雅黑" panose="020B0503020204020204" pitchFamily="34" charset="-122"/>
              <a:ea typeface="微软雅黑" panose="020B0503020204020204" pitchFamily="34" charset="-122"/>
            </a:endParaRPr>
          </a:p>
        </p:txBody>
      </p:sp>
      <p:sp>
        <p:nvSpPr>
          <p:cNvPr id="46086" name="矩形 2">
            <a:extLst>
              <a:ext uri="{FF2B5EF4-FFF2-40B4-BE49-F238E27FC236}">
                <a16:creationId xmlns:a16="http://schemas.microsoft.com/office/drawing/2014/main" id="{6F4E5CC9-8582-5A3C-8C2D-F3EDC45ED1E2}"/>
              </a:ext>
            </a:extLst>
          </p:cNvPr>
          <p:cNvSpPr>
            <a:spLocks noChangeArrowheads="1"/>
          </p:cNvSpPr>
          <p:nvPr/>
        </p:nvSpPr>
        <p:spPr bwMode="auto">
          <a:xfrm>
            <a:off x="314325" y="5594350"/>
            <a:ext cx="851535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0000"/>
              </a:lnSpc>
              <a:spcBef>
                <a:spcPts val="1200"/>
              </a:spcBef>
              <a:buClr>
                <a:schemeClr val="accent1"/>
              </a:buClr>
            </a:pPr>
            <a:r>
              <a:rPr lang="en-US" altLang="zh-CN" sz="1800">
                <a:solidFill>
                  <a:schemeClr val="accent2"/>
                </a:solidFill>
                <a:latin typeface="微软雅黑" panose="020B0503020204020204" pitchFamily="34" charset="-122"/>
                <a:ea typeface="微软雅黑" panose="020B0503020204020204" pitchFamily="34" charset="-122"/>
              </a:rPr>
              <a:t>9</a:t>
            </a:r>
            <a:r>
              <a:rPr lang="zh-CN" altLang="zh-CN" sz="1800">
                <a:solidFill>
                  <a:schemeClr val="accent2"/>
                </a:solidFill>
                <a:latin typeface="微软雅黑" panose="020B0503020204020204" pitchFamily="34" charset="-122"/>
                <a:ea typeface="微软雅黑" panose="020B0503020204020204" pitchFamily="34" charset="-122"/>
              </a:rPr>
              <a:t>条目标指令中，有三条</a:t>
            </a:r>
            <a:r>
              <a:rPr lang="en-US" altLang="zh-CN" sz="1800">
                <a:solidFill>
                  <a:schemeClr val="accent2"/>
                </a:solidFill>
                <a:latin typeface="微软雅黑" panose="020B0503020204020204" pitchFamily="34" charset="-122"/>
                <a:ea typeface="微软雅黑" panose="020B0503020204020204" pitchFamily="34" charset="-122"/>
              </a:rPr>
              <a:t>R-</a:t>
            </a:r>
            <a:r>
              <a:rPr lang="zh-CN" altLang="zh-CN" sz="1800">
                <a:solidFill>
                  <a:schemeClr val="accent2"/>
                </a:solidFill>
                <a:latin typeface="微软雅黑" panose="020B0503020204020204" pitchFamily="34" charset="-122"/>
                <a:ea typeface="微软雅黑" panose="020B0503020204020204" pitchFamily="34" charset="-122"/>
              </a:rPr>
              <a:t>型指令：</a:t>
            </a:r>
            <a:r>
              <a:rPr lang="en-US" altLang="zh-CN" sz="1800">
                <a:solidFill>
                  <a:schemeClr val="accent2"/>
                </a:solidFill>
                <a:latin typeface="微软雅黑" panose="020B0503020204020204" pitchFamily="34" charset="-122"/>
                <a:ea typeface="微软雅黑" panose="020B0503020204020204" pitchFamily="34" charset="-122"/>
              </a:rPr>
              <a:t>add</a:t>
            </a:r>
            <a:r>
              <a:rPr lang="zh-CN" altLang="zh-CN" sz="1800">
                <a:solidFill>
                  <a:schemeClr val="accent2"/>
                </a:solidFill>
                <a:latin typeface="微软雅黑" panose="020B0503020204020204" pitchFamily="34" charset="-122"/>
                <a:ea typeface="微软雅黑" panose="020B0503020204020204" pitchFamily="34" charset="-122"/>
              </a:rPr>
              <a:t>、</a:t>
            </a:r>
            <a:r>
              <a:rPr lang="en-US" altLang="zh-CN" sz="1800">
                <a:solidFill>
                  <a:schemeClr val="accent2"/>
                </a:solidFill>
                <a:latin typeface="微软雅黑" panose="020B0503020204020204" pitchFamily="34" charset="-122"/>
                <a:ea typeface="微软雅黑" panose="020B0503020204020204" pitchFamily="34" charset="-122"/>
              </a:rPr>
              <a:t>slt</a:t>
            </a:r>
            <a:r>
              <a:rPr lang="zh-CN" altLang="zh-CN" sz="1800">
                <a:solidFill>
                  <a:schemeClr val="accent2"/>
                </a:solidFill>
                <a:latin typeface="微软雅黑" panose="020B0503020204020204" pitchFamily="34" charset="-122"/>
                <a:ea typeface="微软雅黑" panose="020B0503020204020204" pitchFamily="34" charset="-122"/>
              </a:rPr>
              <a:t>和</a:t>
            </a:r>
            <a:r>
              <a:rPr lang="en-US" altLang="zh-CN" sz="1800">
                <a:solidFill>
                  <a:schemeClr val="accent2"/>
                </a:solidFill>
                <a:latin typeface="微软雅黑" panose="020B0503020204020204" pitchFamily="34" charset="-122"/>
                <a:ea typeface="微软雅黑" panose="020B0503020204020204" pitchFamily="34" charset="-122"/>
              </a:rPr>
              <a:t>sltu</a:t>
            </a:r>
            <a:r>
              <a:rPr lang="zh-CN" altLang="en-US" sz="1800">
                <a:solidFill>
                  <a:schemeClr val="accent2"/>
                </a:solidFill>
                <a:latin typeface="微软雅黑" panose="020B0503020204020204" pitchFamily="34" charset="-122"/>
                <a:ea typeface="微软雅黑" panose="020B0503020204020204" pitchFamily="34" charset="-122"/>
              </a:rPr>
              <a:t>，分别对应</a:t>
            </a:r>
            <a:r>
              <a:rPr lang="en-US" altLang="zh-CN" sz="1800">
                <a:solidFill>
                  <a:schemeClr val="accent2"/>
                </a:solidFill>
                <a:latin typeface="微软雅黑" panose="020B0503020204020204" pitchFamily="34" charset="-122"/>
                <a:ea typeface="微软雅黑" panose="020B0503020204020204" pitchFamily="34" charset="-122"/>
              </a:rPr>
              <a:t>ALU</a:t>
            </a:r>
            <a:r>
              <a:rPr lang="zh-CN" altLang="en-US" sz="1800">
                <a:solidFill>
                  <a:schemeClr val="accent2"/>
                </a:solidFill>
                <a:latin typeface="微软雅黑" panose="020B0503020204020204" pitchFamily="34" charset="-122"/>
                <a:ea typeface="微软雅黑" panose="020B0503020204020204" pitchFamily="34" charset="-122"/>
              </a:rPr>
              <a:t>的三种操作，即</a:t>
            </a:r>
            <a:r>
              <a:rPr lang="en-US" altLang="zh-CN" sz="1800">
                <a:solidFill>
                  <a:schemeClr val="accent2"/>
                </a:solidFill>
                <a:latin typeface="微软雅黑" panose="020B0503020204020204" pitchFamily="34" charset="-122"/>
                <a:ea typeface="微软雅黑" panose="020B0503020204020204" pitchFamily="34" charset="-122"/>
                <a:hlinkClick r:id="" action="ppaction://hlinkshowjump?jump=nextslide"/>
              </a:rPr>
              <a:t>ALUctr</a:t>
            </a:r>
            <a:r>
              <a:rPr lang="zh-CN" altLang="en-US" sz="1800">
                <a:solidFill>
                  <a:schemeClr val="accent2"/>
                </a:solidFill>
                <a:latin typeface="微软雅黑" panose="020B0503020204020204" pitchFamily="34" charset="-122"/>
                <a:ea typeface="微软雅黑" panose="020B0503020204020204" pitchFamily="34" charset="-122"/>
              </a:rPr>
              <a:t>为</a:t>
            </a:r>
            <a:r>
              <a:rPr lang="en-US" altLang="zh-CN" sz="1800">
                <a:solidFill>
                  <a:schemeClr val="accent1"/>
                </a:solidFill>
                <a:latin typeface="微软雅黑" panose="020B0503020204020204" pitchFamily="34" charset="-122"/>
                <a:ea typeface="微软雅黑" panose="020B0503020204020204" pitchFamily="34" charset="-122"/>
              </a:rPr>
              <a:t>add</a:t>
            </a:r>
            <a:r>
              <a:rPr lang="zh-CN" altLang="en-US" sz="1800">
                <a:solidFill>
                  <a:schemeClr val="accent2"/>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slt</a:t>
            </a:r>
            <a:r>
              <a:rPr lang="zh-CN" altLang="en-US" sz="1800">
                <a:solidFill>
                  <a:schemeClr val="accent1"/>
                </a:solidFill>
                <a:latin typeface="微软雅黑" panose="020B0503020204020204" pitchFamily="34" charset="-122"/>
                <a:ea typeface="微软雅黑" panose="020B0503020204020204" pitchFamily="34" charset="-122"/>
              </a:rPr>
              <a:t>和</a:t>
            </a:r>
            <a:r>
              <a:rPr lang="en-US" altLang="zh-CN" sz="1800">
                <a:solidFill>
                  <a:schemeClr val="accent1"/>
                </a:solidFill>
                <a:latin typeface="微软雅黑" panose="020B0503020204020204" pitchFamily="34" charset="-122"/>
                <a:ea typeface="微软雅黑" panose="020B0503020204020204" pitchFamily="34" charset="-122"/>
              </a:rPr>
              <a:t>sltu</a:t>
            </a:r>
            <a:r>
              <a:rPr lang="zh-CN" altLang="en-US" sz="1800">
                <a:solidFill>
                  <a:schemeClr val="accent1"/>
                </a:solidFill>
                <a:latin typeface="微软雅黑" panose="020B0503020204020204" pitchFamily="34" charset="-122"/>
                <a:ea typeface="微软雅黑" panose="020B0503020204020204" pitchFamily="34" charset="-122"/>
              </a:rPr>
              <a:t>（比较结果为</a:t>
            </a:r>
            <a:r>
              <a:rPr lang="en-US" altLang="zh-CN" sz="1800">
                <a:solidFill>
                  <a:schemeClr val="accent1"/>
                </a:solidFill>
                <a:latin typeface="微软雅黑" panose="020B0503020204020204" pitchFamily="34" charset="-122"/>
                <a:ea typeface="微软雅黑" panose="020B0503020204020204" pitchFamily="34" charset="-122"/>
              </a:rPr>
              <a:t>0</a:t>
            </a:r>
            <a:r>
              <a:rPr lang="zh-CN" altLang="en-US" sz="1800">
                <a:solidFill>
                  <a:schemeClr val="accent1"/>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&gt;=</a:t>
            </a:r>
            <a:r>
              <a:rPr lang="zh-CN" altLang="en-US" sz="1800">
                <a:solidFill>
                  <a:schemeClr val="accent1"/>
                </a:solidFill>
                <a:latin typeface="微软雅黑" panose="020B0503020204020204" pitchFamily="34" charset="-122"/>
                <a:ea typeface="微软雅黑" panose="020B0503020204020204" pitchFamily="34" charset="-122"/>
              </a:rPr>
              <a:t>）或</a:t>
            </a:r>
            <a:r>
              <a:rPr lang="en-US" altLang="zh-CN" sz="1800">
                <a:solidFill>
                  <a:schemeClr val="accent1"/>
                </a:solidFill>
                <a:latin typeface="微软雅黑" panose="020B0503020204020204" pitchFamily="34" charset="-122"/>
                <a:ea typeface="微软雅黑" panose="020B0503020204020204" pitchFamily="34" charset="-122"/>
              </a:rPr>
              <a:t>1</a:t>
            </a:r>
            <a:r>
              <a:rPr lang="zh-CN" altLang="en-US" sz="1800">
                <a:solidFill>
                  <a:schemeClr val="accent1"/>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&lt;</a:t>
            </a:r>
            <a:r>
              <a:rPr lang="zh-CN" altLang="en-US" sz="1800">
                <a:solidFill>
                  <a:schemeClr val="accent1"/>
                </a:solidFill>
                <a:latin typeface="微软雅黑" panose="020B0503020204020204" pitchFamily="34" charset="-122"/>
                <a:ea typeface="微软雅黑" panose="020B0503020204020204" pitchFamily="34" charset="-122"/>
              </a:rPr>
              <a:t>））</a:t>
            </a:r>
            <a:r>
              <a:rPr lang="zh-CN" altLang="en-US" sz="1800">
                <a:solidFill>
                  <a:schemeClr val="accent2"/>
                </a:solidFill>
                <a:latin typeface="微软雅黑" panose="020B0503020204020204" pitchFamily="34" charset="-122"/>
                <a:ea typeface="微软雅黑" panose="020B0503020204020204" pitchFamily="34" charset="-122"/>
              </a:rPr>
              <a:t>。</a:t>
            </a:r>
            <a:endParaRPr lang="en-US" altLang="zh-CN" sz="1800">
              <a:solidFill>
                <a:schemeClr val="accent2"/>
              </a:solidFill>
              <a:latin typeface="微软雅黑" panose="020B0503020204020204" pitchFamily="34" charset="-122"/>
              <a:ea typeface="微软雅黑" panose="020B0503020204020204" pitchFamily="34" charset="-122"/>
            </a:endParaRPr>
          </a:p>
          <a:p>
            <a:pPr eaLnBrk="0" hangingPunct="0">
              <a:lnSpc>
                <a:spcPct val="110000"/>
              </a:lnSpc>
              <a:spcBef>
                <a:spcPts val="1200"/>
              </a:spcBef>
              <a:buClr>
                <a:schemeClr val="accent1"/>
              </a:buClr>
            </a:pPr>
            <a:r>
              <a:rPr lang="zh-CN" altLang="en-US" sz="1800">
                <a:solidFill>
                  <a:schemeClr val="accent2"/>
                </a:solidFill>
                <a:latin typeface="微软雅黑" panose="020B0503020204020204" pitchFamily="34" charset="-122"/>
                <a:ea typeface="微软雅黑" panose="020B0503020204020204" pitchFamily="34" charset="-122"/>
              </a:rPr>
              <a:t>这三条指令都要写结果，故三条指令对应的控制信号</a:t>
            </a:r>
            <a:r>
              <a:rPr lang="en-US" altLang="zh-CN" sz="1800">
                <a:solidFill>
                  <a:schemeClr val="accent1"/>
                </a:solidFill>
                <a:latin typeface="微软雅黑" panose="020B0503020204020204" pitchFamily="34" charset="-122"/>
                <a:ea typeface="微软雅黑" panose="020B0503020204020204" pitchFamily="34" charset="-122"/>
              </a:rPr>
              <a:t>RegWr=1</a:t>
            </a:r>
            <a:endParaRPr lang="zh-CN" altLang="en-US" sz="1800">
              <a:solidFill>
                <a:schemeClr val="accent1"/>
              </a:solidFill>
              <a:latin typeface="微软雅黑" panose="020B0503020204020204" pitchFamily="34" charset="-122"/>
              <a:ea typeface="微软雅黑" panose="020B0503020204020204" pitchFamily="34" charset="-122"/>
            </a:endParaRPr>
          </a:p>
        </p:txBody>
      </p:sp>
      <p:pic>
        <p:nvPicPr>
          <p:cNvPr id="46087" name="图片 3">
            <a:extLst>
              <a:ext uri="{FF2B5EF4-FFF2-40B4-BE49-F238E27FC236}">
                <a16:creationId xmlns:a16="http://schemas.microsoft.com/office/drawing/2014/main" id="{116BF599-E55E-CB60-7E91-8C0EAA79C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 y="2994025"/>
            <a:ext cx="67881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Rectangle 3">
            <a:extLst>
              <a:ext uri="{FF2B5EF4-FFF2-40B4-BE49-F238E27FC236}">
                <a16:creationId xmlns:a16="http://schemas.microsoft.com/office/drawing/2014/main" id="{C57E2CB6-E57A-31CB-AA5F-F2DB418D220B}"/>
              </a:ext>
            </a:extLst>
          </p:cNvPr>
          <p:cNvSpPr txBox="1">
            <a:spLocks noChangeArrowheads="1"/>
          </p:cNvSpPr>
          <p:nvPr/>
        </p:nvSpPr>
        <p:spPr bwMode="auto">
          <a:xfrm>
            <a:off x="152400" y="1790700"/>
            <a:ext cx="32242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R-</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型指令功能：</a:t>
            </a:r>
            <a:endPar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endParaRPr>
          </a:p>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 ← R[rs1] op R[rs2]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6088"/>
                                        </p:tgtEl>
                                        <p:attrNameLst>
                                          <p:attrName>style.visibility</p:attrName>
                                        </p:attrNameLst>
                                      </p:cBhvr>
                                      <p:to>
                                        <p:strVal val="visible"/>
                                      </p:to>
                                    </p:set>
                                    <p:animEffect transition="in" filter="randombar(horizontal)">
                                      <p:cBhvr>
                                        <p:cTn id="7" dur="500"/>
                                        <p:tgtEl>
                                          <p:spTgt spid="460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6083">
                                            <p:txEl>
                                              <p:pRg st="0" end="0"/>
                                            </p:txEl>
                                          </p:spTgt>
                                        </p:tgtEl>
                                        <p:attrNameLst>
                                          <p:attrName>style.visibility</p:attrName>
                                        </p:attrNameLst>
                                      </p:cBhvr>
                                      <p:to>
                                        <p:strVal val="visible"/>
                                      </p:to>
                                    </p:set>
                                    <p:animEffect transition="in" filter="randombar(horizontal)">
                                      <p:cBhvr>
                                        <p:cTn id="12" dur="500"/>
                                        <p:tgtEl>
                                          <p:spTgt spid="460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6083">
                                            <p:txEl>
                                              <p:pRg st="1" end="1"/>
                                            </p:txEl>
                                          </p:spTgt>
                                        </p:tgtEl>
                                        <p:attrNameLst>
                                          <p:attrName>style.visibility</p:attrName>
                                        </p:attrNameLst>
                                      </p:cBhvr>
                                      <p:to>
                                        <p:strVal val="visible"/>
                                      </p:to>
                                    </p:set>
                                    <p:animEffect transition="in" filter="randombar(horizontal)">
                                      <p:cBhvr>
                                        <p:cTn id="17" dur="500"/>
                                        <p:tgtEl>
                                          <p:spTgt spid="46083">
                                            <p:txEl>
                                              <p:pRg st="1" end="1"/>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6083">
                                            <p:txEl>
                                              <p:pRg st="2" end="2"/>
                                            </p:txEl>
                                          </p:spTgt>
                                        </p:tgtEl>
                                        <p:attrNameLst>
                                          <p:attrName>style.visibility</p:attrName>
                                        </p:attrNameLst>
                                      </p:cBhvr>
                                      <p:to>
                                        <p:strVal val="visible"/>
                                      </p:to>
                                    </p:set>
                                    <p:animEffect transition="in" filter="randombar(horizontal)">
                                      <p:cBhvr>
                                        <p:cTn id="20" dur="500"/>
                                        <p:tgtEl>
                                          <p:spTgt spid="46083">
                                            <p:txEl>
                                              <p:pRg st="2" end="2"/>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6083">
                                            <p:txEl>
                                              <p:pRg st="3" end="3"/>
                                            </p:txEl>
                                          </p:spTgt>
                                        </p:tgtEl>
                                        <p:attrNameLst>
                                          <p:attrName>style.visibility</p:attrName>
                                        </p:attrNameLst>
                                      </p:cBhvr>
                                      <p:to>
                                        <p:strVal val="visible"/>
                                      </p:to>
                                    </p:set>
                                    <p:animEffect transition="in" filter="randombar(horizontal)">
                                      <p:cBhvr>
                                        <p:cTn id="23" dur="500"/>
                                        <p:tgtEl>
                                          <p:spTgt spid="4608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4" presetClass="entr" presetSubtype="10" fill="hold" nodeType="clickEffect">
                                  <p:stCondLst>
                                    <p:cond delay="0"/>
                                  </p:stCondLst>
                                  <p:childTnLst>
                                    <p:set>
                                      <p:cBhvr>
                                        <p:cTn id="27" dur="1" fill="hold">
                                          <p:stCondLst>
                                            <p:cond delay="0"/>
                                          </p:stCondLst>
                                        </p:cTn>
                                        <p:tgtEl>
                                          <p:spTgt spid="46087"/>
                                        </p:tgtEl>
                                        <p:attrNameLst>
                                          <p:attrName>style.visibility</p:attrName>
                                        </p:attrNameLst>
                                      </p:cBhvr>
                                      <p:to>
                                        <p:strVal val="visible"/>
                                      </p:to>
                                    </p:set>
                                    <p:animEffect transition="in" filter="randombar(horizontal)">
                                      <p:cBhvr>
                                        <p:cTn id="28" dur="500"/>
                                        <p:tgtEl>
                                          <p:spTgt spid="4608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46085"/>
                                        </p:tgtEl>
                                        <p:attrNameLst>
                                          <p:attrName>style.visibility</p:attrName>
                                        </p:attrNameLst>
                                      </p:cBhvr>
                                      <p:to>
                                        <p:strVal val="visible"/>
                                      </p:to>
                                    </p:set>
                                    <p:animEffect transition="in" filter="randombar(horizontal)">
                                      <p:cBhvr>
                                        <p:cTn id="33" dur="500"/>
                                        <p:tgtEl>
                                          <p:spTgt spid="4608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46086"/>
                                        </p:tgtEl>
                                        <p:attrNameLst>
                                          <p:attrName>style.visibility</p:attrName>
                                        </p:attrNameLst>
                                      </p:cBhvr>
                                      <p:to>
                                        <p:strVal val="visible"/>
                                      </p:to>
                                    </p:set>
                                    <p:animEffect transition="in" filter="randombar(horizontal)">
                                      <p:cBhvr>
                                        <p:cTn id="38" dur="5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P spid="46085" grpId="0"/>
      <p:bldP spid="46086" grpId="0"/>
      <p:bldP spid="4608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图片 4">
            <a:extLst>
              <a:ext uri="{FF2B5EF4-FFF2-40B4-BE49-F238E27FC236}">
                <a16:creationId xmlns:a16="http://schemas.microsoft.com/office/drawing/2014/main" id="{93E54A71-1B57-6E55-A07A-711E0CA69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385763"/>
            <a:ext cx="8886825"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Rectangle 2">
            <a:extLst>
              <a:ext uri="{FF2B5EF4-FFF2-40B4-BE49-F238E27FC236}">
                <a16:creationId xmlns:a16="http://schemas.microsoft.com/office/drawing/2014/main" id="{E6F4935D-0E43-2E57-40CB-232882D4AE04}"/>
              </a:ext>
            </a:extLst>
          </p:cNvPr>
          <p:cNvSpPr>
            <a:spLocks noGrp="1" noChangeArrowheads="1"/>
          </p:cNvSpPr>
          <p:nvPr>
            <p:ph type="title"/>
          </p:nvPr>
        </p:nvSpPr>
        <p:spPr>
          <a:xfrm>
            <a:off x="169863" y="49213"/>
            <a:ext cx="5518150" cy="427037"/>
          </a:xfrm>
        </p:spPr>
        <p:txBody>
          <a:bodyPr/>
          <a:lstStyle/>
          <a:p>
            <a:r>
              <a:rPr lang="zh-CN" altLang="en-US">
                <a:ea typeface="宋体" panose="02010600030101010101" pitchFamily="2" charset="-122"/>
              </a:rPr>
              <a:t>算术逻辑部件的设计</a:t>
            </a:r>
          </a:p>
        </p:txBody>
      </p:sp>
      <p:sp>
        <p:nvSpPr>
          <p:cNvPr id="47108" name="Text Box 178">
            <a:extLst>
              <a:ext uri="{FF2B5EF4-FFF2-40B4-BE49-F238E27FC236}">
                <a16:creationId xmlns:a16="http://schemas.microsoft.com/office/drawing/2014/main" id="{BE4490DF-7C86-DB34-724A-2AD86872D763}"/>
              </a:ext>
            </a:extLst>
          </p:cNvPr>
          <p:cNvSpPr txBox="1">
            <a:spLocks noChangeArrowheads="1"/>
          </p:cNvSpPr>
          <p:nvPr/>
        </p:nvSpPr>
        <p:spPr bwMode="auto">
          <a:xfrm>
            <a:off x="1036638" y="4759325"/>
            <a:ext cx="40560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zh-CN" altLang="en-US" sz="2000">
                <a:solidFill>
                  <a:schemeClr val="accent2"/>
                </a:solidFill>
                <a:latin typeface="微软雅黑" panose="020B0503020204020204" pitchFamily="34" charset="-122"/>
                <a:ea typeface="微软雅黑" panose="020B0503020204020204" pitchFamily="34" charset="-122"/>
              </a:rPr>
              <a:t>该</a:t>
            </a:r>
            <a:r>
              <a:rPr lang="en-US" altLang="zh-CN" sz="2000">
                <a:solidFill>
                  <a:schemeClr val="accent2"/>
                </a:solidFill>
                <a:latin typeface="微软雅黑" panose="020B0503020204020204" pitchFamily="34" charset="-122"/>
                <a:ea typeface="微软雅黑" panose="020B0503020204020204" pitchFamily="34" charset="-122"/>
              </a:rPr>
              <a:t>ALU</a:t>
            </a:r>
            <a:r>
              <a:rPr lang="zh-CN" altLang="en-US" sz="2000">
                <a:solidFill>
                  <a:schemeClr val="accent2"/>
                </a:solidFill>
                <a:latin typeface="微软雅黑" panose="020B0503020204020204" pitchFamily="34" charset="-122"/>
                <a:ea typeface="微软雅黑" panose="020B0503020204020204" pitchFamily="34" charset="-122"/>
              </a:rPr>
              <a:t>能实现哪些操作？</a:t>
            </a:r>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rgbClr val="FF0000"/>
                </a:solidFill>
                <a:latin typeface="微软雅黑" panose="020B0503020204020204" pitchFamily="34" charset="-122"/>
                <a:ea typeface="微软雅黑" panose="020B0503020204020204" pitchFamily="34" charset="-122"/>
              </a:rPr>
              <a:t>add,or,slt,sltu,srcB,</a:t>
            </a:r>
            <a:r>
              <a:rPr lang="zh-CN" altLang="en-US" sz="2000">
                <a:solidFill>
                  <a:srgbClr val="A50021"/>
                </a:solidFill>
                <a:latin typeface="微软雅黑" panose="020B0503020204020204" pitchFamily="34" charset="-122"/>
                <a:ea typeface="微软雅黑" panose="020B0503020204020204" pitchFamily="34" charset="-122"/>
              </a:rPr>
              <a:t>判</a:t>
            </a:r>
            <a:r>
              <a:rPr lang="en-US" altLang="zh-CN" sz="2000">
                <a:solidFill>
                  <a:srgbClr val="A50021"/>
                </a:solidFill>
                <a:latin typeface="微软雅黑" panose="020B0503020204020204" pitchFamily="34" charset="-122"/>
                <a:ea typeface="微软雅黑" panose="020B0503020204020204" pitchFamily="34" charset="-122"/>
              </a:rPr>
              <a:t>0(sub)</a:t>
            </a:r>
          </a:p>
          <a:p>
            <a:pPr eaLnBrk="0" hangingPunct="0"/>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add</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add</a:t>
            </a: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slt</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slt</a:t>
            </a:r>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sltu</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sltu</a:t>
            </a:r>
          </a:p>
        </p:txBody>
      </p:sp>
      <p:sp>
        <p:nvSpPr>
          <p:cNvPr id="81924" name="Text Box 178">
            <a:extLst>
              <a:ext uri="{FF2B5EF4-FFF2-40B4-BE49-F238E27FC236}">
                <a16:creationId xmlns:a16="http://schemas.microsoft.com/office/drawing/2014/main" id="{89039376-BE2D-4A78-4BA4-AE7BB3E04B85}"/>
              </a:ext>
            </a:extLst>
          </p:cNvPr>
          <p:cNvSpPr txBox="1">
            <a:spLocks noChangeArrowheads="1"/>
          </p:cNvSpPr>
          <p:nvPr/>
        </p:nvSpPr>
        <p:spPr bwMode="auto">
          <a:xfrm>
            <a:off x="5688013" y="139700"/>
            <a:ext cx="3351212" cy="1200150"/>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ALUctr=add</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OPctr=00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ALUctr=or</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Opctr=01</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ALUctr=srcB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Opctr=10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Opctr=11</a:t>
            </a:r>
          </a:p>
        </p:txBody>
      </p:sp>
      <p:sp>
        <p:nvSpPr>
          <p:cNvPr id="81925" name="Text Box 178">
            <a:extLst>
              <a:ext uri="{FF2B5EF4-FFF2-40B4-BE49-F238E27FC236}">
                <a16:creationId xmlns:a16="http://schemas.microsoft.com/office/drawing/2014/main" id="{4F4EB709-DC12-D4CA-E860-34D1BAA0E515}"/>
              </a:ext>
            </a:extLst>
          </p:cNvPr>
          <p:cNvSpPr txBox="1">
            <a:spLocks noChangeArrowheads="1"/>
          </p:cNvSpPr>
          <p:nvPr/>
        </p:nvSpPr>
        <p:spPr bwMode="auto">
          <a:xfrm>
            <a:off x="153988" y="1525588"/>
            <a:ext cx="3289300" cy="646112"/>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ALUctr=slt/sltu/sub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SUBctr=1</a:t>
            </a:r>
            <a:r>
              <a:rPr lang="zh-CN" altLang="en-US" sz="1800">
                <a:solidFill>
                  <a:schemeClr val="accent2"/>
                </a:solidFill>
                <a:latin typeface="微软雅黑" panose="020B0503020204020204" pitchFamily="34" charset="-122"/>
                <a:ea typeface="微软雅黑" panose="020B0503020204020204" pitchFamily="34" charset="-122"/>
              </a:rPr>
              <a:t>，其余</a:t>
            </a:r>
            <a:r>
              <a:rPr lang="en-US" altLang="zh-CN" sz="1800">
                <a:solidFill>
                  <a:schemeClr val="accent2"/>
                </a:solidFill>
                <a:latin typeface="微软雅黑" panose="020B0503020204020204" pitchFamily="34" charset="-122"/>
                <a:ea typeface="微软雅黑" panose="020B0503020204020204" pitchFamily="34" charset="-122"/>
              </a:rPr>
              <a:t> SUBctr=0</a:t>
            </a:r>
            <a:endParaRPr lang="en-US" altLang="zh-CN" sz="2000">
              <a:solidFill>
                <a:schemeClr val="accent2"/>
              </a:solidFill>
              <a:latin typeface="微软雅黑" panose="020B0503020204020204" pitchFamily="34" charset="-122"/>
              <a:ea typeface="微软雅黑" panose="020B0503020204020204" pitchFamily="34" charset="-122"/>
            </a:endParaRPr>
          </a:p>
        </p:txBody>
      </p:sp>
      <p:sp>
        <p:nvSpPr>
          <p:cNvPr id="81926" name="Text Box 178">
            <a:extLst>
              <a:ext uri="{FF2B5EF4-FFF2-40B4-BE49-F238E27FC236}">
                <a16:creationId xmlns:a16="http://schemas.microsoft.com/office/drawing/2014/main" id="{A98DE117-8201-8924-7C56-A66C6A3B91FB}"/>
              </a:ext>
            </a:extLst>
          </p:cNvPr>
          <p:cNvSpPr txBox="1">
            <a:spLocks noChangeArrowheads="1"/>
          </p:cNvSpPr>
          <p:nvPr/>
        </p:nvSpPr>
        <p:spPr bwMode="auto">
          <a:xfrm>
            <a:off x="6343650" y="3409950"/>
            <a:ext cx="2633663" cy="923925"/>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 SIGctr=1</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ALUctr=sltu, SIGctr=0</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zh-CN" altLang="en-US" sz="1800">
                <a:solidFill>
                  <a:schemeClr val="accent2"/>
                </a:solidFill>
                <a:latin typeface="微软雅黑" panose="020B0503020204020204" pitchFamily="34" charset="-122"/>
                <a:ea typeface="微软雅黑" panose="020B0503020204020204" pitchFamily="34" charset="-122"/>
              </a:rPr>
              <a:t>其余情况，任意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randombar(horizontal)">
                                      <p:cBhvr>
                                        <p:cTn id="7"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F7E71B2D-7CA2-31F9-846C-A775D21B75F6}"/>
              </a:ext>
            </a:extLst>
          </p:cNvPr>
          <p:cNvSpPr>
            <a:spLocks noGrp="1" noChangeArrowheads="1"/>
          </p:cNvSpPr>
          <p:nvPr>
            <p:ph type="title"/>
          </p:nvPr>
        </p:nvSpPr>
        <p:spPr>
          <a:xfrm>
            <a:off x="485775" y="125413"/>
            <a:ext cx="7524750" cy="425450"/>
          </a:xfrm>
        </p:spPr>
        <p:txBody>
          <a:bodyPr/>
          <a:lstStyle/>
          <a:p>
            <a:r>
              <a:rPr lang="en-US" altLang="zh-CN">
                <a:ea typeface="宋体" panose="02010600030101010101" pitchFamily="2" charset="-122"/>
              </a:rPr>
              <a:t>I-</a:t>
            </a:r>
            <a:r>
              <a:rPr lang="zh-CN" altLang="en-US">
                <a:ea typeface="宋体" panose="02010600030101010101" pitchFamily="2" charset="-122"/>
              </a:rPr>
              <a:t>型运算指令的数据通路</a:t>
            </a:r>
          </a:p>
        </p:txBody>
      </p:sp>
      <p:sp>
        <p:nvSpPr>
          <p:cNvPr id="48131" name="矩形 2">
            <a:extLst>
              <a:ext uri="{FF2B5EF4-FFF2-40B4-BE49-F238E27FC236}">
                <a16:creationId xmlns:a16="http://schemas.microsoft.com/office/drawing/2014/main" id="{7F01CE4D-D328-710E-0610-E497979FEF81}"/>
              </a:ext>
            </a:extLst>
          </p:cNvPr>
          <p:cNvSpPr>
            <a:spLocks noChangeArrowheads="1"/>
          </p:cNvSpPr>
          <p:nvPr/>
        </p:nvSpPr>
        <p:spPr bwMode="auto">
          <a:xfrm>
            <a:off x="136525" y="5986463"/>
            <a:ext cx="857408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rPr>
              <a:t>9</a:t>
            </a:r>
            <a:r>
              <a:rPr lang="zh-CN" altLang="zh-CN" sz="2000">
                <a:solidFill>
                  <a:schemeClr val="accent2"/>
                </a:solidFill>
                <a:latin typeface="微软雅黑" panose="020B0503020204020204" pitchFamily="34" charset="-122"/>
                <a:ea typeface="微软雅黑" panose="020B0503020204020204" pitchFamily="34" charset="-122"/>
              </a:rPr>
              <a:t>条目标指令中，</a:t>
            </a:r>
            <a:r>
              <a:rPr lang="en-US" altLang="zh-CN" sz="2000">
                <a:solidFill>
                  <a:schemeClr val="accent2"/>
                </a:solidFill>
                <a:latin typeface="微软雅黑" panose="020B0503020204020204" pitchFamily="34" charset="-122"/>
                <a:ea typeface="微软雅黑" panose="020B0503020204020204" pitchFamily="34" charset="-122"/>
              </a:rPr>
              <a:t>ori</a:t>
            </a:r>
            <a:r>
              <a:rPr lang="zh-CN" altLang="en-US" sz="2000">
                <a:solidFill>
                  <a:schemeClr val="accent2"/>
                </a:solidFill>
                <a:latin typeface="微软雅黑" panose="020B0503020204020204" pitchFamily="34" charset="-122"/>
                <a:ea typeface="微软雅黑" panose="020B0503020204020204" pitchFamily="34" charset="-122"/>
              </a:rPr>
              <a:t>指令为</a:t>
            </a:r>
            <a:r>
              <a:rPr lang="en-US" altLang="zh-CN" sz="2000">
                <a:solidFill>
                  <a:schemeClr val="accent2"/>
                </a:solidFill>
                <a:latin typeface="微软雅黑" panose="020B0503020204020204" pitchFamily="34" charset="-122"/>
                <a:ea typeface="微软雅黑" panose="020B0503020204020204" pitchFamily="34" charset="-122"/>
              </a:rPr>
              <a:t>I-</a:t>
            </a:r>
            <a:r>
              <a:rPr lang="zh-CN" altLang="en-US" sz="2000">
                <a:solidFill>
                  <a:schemeClr val="accent2"/>
                </a:solidFill>
                <a:latin typeface="微软雅黑" panose="020B0503020204020204" pitchFamily="34" charset="-122"/>
                <a:ea typeface="微软雅黑" panose="020B0503020204020204" pitchFamily="34" charset="-122"/>
              </a:rPr>
              <a:t>型，其</a:t>
            </a:r>
            <a:r>
              <a:rPr lang="en-US" altLang="zh-CN" sz="2000">
                <a:solidFill>
                  <a:schemeClr val="accent2"/>
                </a:solidFill>
                <a:latin typeface="微软雅黑" panose="020B0503020204020204" pitchFamily="34" charset="-122"/>
                <a:ea typeface="微软雅黑" panose="020B0503020204020204" pitchFamily="34" charset="-122"/>
              </a:rPr>
              <a:t>ALUctr</a:t>
            </a:r>
            <a:r>
              <a:rPr lang="zh-CN" altLang="en-US" sz="2000">
                <a:solidFill>
                  <a:schemeClr val="accent2"/>
                </a:solidFill>
                <a:latin typeface="微软雅黑" panose="020B0503020204020204" pitchFamily="34" charset="-122"/>
                <a:ea typeface="微软雅黑" panose="020B0503020204020204" pitchFamily="34" charset="-122"/>
              </a:rPr>
              <a:t>为</a:t>
            </a:r>
            <a:r>
              <a:rPr lang="en-US" altLang="zh-CN" sz="2000">
                <a:solidFill>
                  <a:schemeClr val="accent2"/>
                </a:solidFill>
                <a:latin typeface="微软雅黑" panose="020B0503020204020204" pitchFamily="34" charset="-122"/>
                <a:ea typeface="微软雅黑" panose="020B0503020204020204" pitchFamily="34" charset="-122"/>
              </a:rPr>
              <a:t>or</a:t>
            </a:r>
            <a:r>
              <a:rPr lang="zh-CN" altLang="en-US" sz="2000">
                <a:solidFill>
                  <a:schemeClr val="accent2"/>
                </a:solidFill>
                <a:latin typeface="微软雅黑" panose="020B0503020204020204" pitchFamily="34" charset="-122"/>
                <a:ea typeface="微软雅黑" panose="020B0503020204020204" pitchFamily="34" charset="-122"/>
              </a:rPr>
              <a:t>。第二操作数为</a:t>
            </a:r>
            <a:r>
              <a:rPr lang="en-US" altLang="zh-CN" sz="2000">
                <a:solidFill>
                  <a:schemeClr val="accent2"/>
                </a:solidFill>
                <a:latin typeface="微软雅黑" panose="020B0503020204020204" pitchFamily="34" charset="-122"/>
                <a:ea typeface="微软雅黑" panose="020B0503020204020204" pitchFamily="34" charset="-122"/>
                <a:hlinkClick r:id="" action="ppaction://hlinkshowjump?jump=nextslide"/>
              </a:rPr>
              <a:t>I-</a:t>
            </a:r>
            <a:r>
              <a:rPr lang="zh-CN" altLang="en-US" sz="2000">
                <a:solidFill>
                  <a:schemeClr val="accent2"/>
                </a:solidFill>
                <a:latin typeface="微软雅黑" panose="020B0503020204020204" pitchFamily="34" charset="-122"/>
                <a:ea typeface="微软雅黑" panose="020B0503020204020204" pitchFamily="34" charset="-122"/>
                <a:hlinkClick r:id="" action="ppaction://hlinkshowjump?jump=nextslide"/>
              </a:rPr>
              <a:t>型立即数 </a:t>
            </a:r>
            <a:r>
              <a:rPr lang="en-US" altLang="zh-CN" sz="2000">
                <a:solidFill>
                  <a:schemeClr val="accent2"/>
                </a:solidFill>
                <a:latin typeface="微软雅黑" panose="020B0503020204020204" pitchFamily="34" charset="-122"/>
                <a:ea typeface="微软雅黑" panose="020B0503020204020204" pitchFamily="34" charset="-122"/>
                <a:hlinkClick r:id="" action="ppaction://hlinkshowjump?jump=nextslide"/>
              </a:rPr>
              <a:t>immI</a:t>
            </a:r>
            <a:r>
              <a:rPr lang="zh-CN" altLang="en-US" sz="2000">
                <a:solidFill>
                  <a:schemeClr val="accent2"/>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ExtOp</a:t>
            </a:r>
            <a:r>
              <a:rPr lang="zh-CN" altLang="en-US" sz="2000">
                <a:solidFill>
                  <a:schemeClr val="accent1"/>
                </a:solidFill>
                <a:latin typeface="微软雅黑" panose="020B0503020204020204" pitchFamily="34" charset="-122"/>
                <a:ea typeface="微软雅黑" panose="020B0503020204020204" pitchFamily="34" charset="-122"/>
              </a:rPr>
              <a:t>取值为</a:t>
            </a:r>
            <a:r>
              <a:rPr lang="en-US" altLang="zh-CN" sz="2000">
                <a:solidFill>
                  <a:schemeClr val="accent1"/>
                </a:solidFill>
                <a:latin typeface="微软雅黑" panose="020B0503020204020204" pitchFamily="34" charset="-122"/>
                <a:ea typeface="微软雅黑" panose="020B0503020204020204" pitchFamily="34" charset="-122"/>
              </a:rPr>
              <a:t>000</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ALUBSrc=1</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RegWr=1</a:t>
            </a:r>
            <a:endParaRPr lang="zh-CN" altLang="en-US" sz="2000">
              <a:solidFill>
                <a:schemeClr val="accent1"/>
              </a:solidFill>
              <a:latin typeface="微软雅黑" panose="020B0503020204020204" pitchFamily="34" charset="-122"/>
              <a:ea typeface="微软雅黑" panose="020B0503020204020204" pitchFamily="34" charset="-122"/>
            </a:endParaRPr>
          </a:p>
        </p:txBody>
      </p:sp>
      <p:pic>
        <p:nvPicPr>
          <p:cNvPr id="82947" name="图片 5">
            <a:extLst>
              <a:ext uri="{FF2B5EF4-FFF2-40B4-BE49-F238E27FC236}">
                <a16:creationId xmlns:a16="http://schemas.microsoft.com/office/drawing/2014/main" id="{720E6B02-DED8-A574-C0DD-4AEB32A16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 y="723900"/>
            <a:ext cx="88709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图片 6">
            <a:extLst>
              <a:ext uri="{FF2B5EF4-FFF2-40B4-BE49-F238E27FC236}">
                <a16:creationId xmlns:a16="http://schemas.microsoft.com/office/drawing/2014/main" id="{21C051ED-406F-F107-4099-6F9B7CA20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288" y="2201863"/>
            <a:ext cx="6961187"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Rectangle 3">
            <a:extLst>
              <a:ext uri="{FF2B5EF4-FFF2-40B4-BE49-F238E27FC236}">
                <a16:creationId xmlns:a16="http://schemas.microsoft.com/office/drawing/2014/main" id="{E454990C-068D-E8F9-484E-677214880997}"/>
              </a:ext>
            </a:extLst>
          </p:cNvPr>
          <p:cNvSpPr txBox="1">
            <a:spLocks noChangeArrowheads="1"/>
          </p:cNvSpPr>
          <p:nvPr/>
        </p:nvSpPr>
        <p:spPr bwMode="auto">
          <a:xfrm>
            <a:off x="382588" y="1644650"/>
            <a:ext cx="8181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I-</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型指令 </a:t>
            </a: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ori </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功能：</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 ← R[rs1] or SEXT(imm12) </a:t>
            </a:r>
          </a:p>
        </p:txBody>
      </p:sp>
      <p:sp>
        <p:nvSpPr>
          <p:cNvPr id="7" name="Text Box 178">
            <a:extLst>
              <a:ext uri="{FF2B5EF4-FFF2-40B4-BE49-F238E27FC236}">
                <a16:creationId xmlns:a16="http://schemas.microsoft.com/office/drawing/2014/main" id="{52308CC2-7E90-B9EF-4026-34BD9539777D}"/>
              </a:ext>
            </a:extLst>
          </p:cNvPr>
          <p:cNvSpPr txBox="1">
            <a:spLocks noChangeArrowheads="1"/>
          </p:cNvSpPr>
          <p:nvPr/>
        </p:nvSpPr>
        <p:spPr bwMode="auto">
          <a:xfrm>
            <a:off x="3568700" y="4525963"/>
            <a:ext cx="1308100" cy="487362"/>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8" name="Rectangle 3">
            <a:extLst>
              <a:ext uri="{FF2B5EF4-FFF2-40B4-BE49-F238E27FC236}">
                <a16:creationId xmlns:a16="http://schemas.microsoft.com/office/drawing/2014/main" id="{48BE1847-8CD2-4770-057A-5C83C8933D9C}"/>
              </a:ext>
            </a:extLst>
          </p:cNvPr>
          <p:cNvSpPr txBox="1">
            <a:spLocks noChangeArrowheads="1"/>
          </p:cNvSpPr>
          <p:nvPr/>
        </p:nvSpPr>
        <p:spPr bwMode="auto">
          <a:xfrm>
            <a:off x="296863" y="2984500"/>
            <a:ext cx="17494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I-</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型指令数据通路比</a:t>
            </a: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R-</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型指令的多了一个</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扩展器</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和</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多路选择器</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MUX</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endPar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9" name="Text Box 178">
            <a:extLst>
              <a:ext uri="{FF2B5EF4-FFF2-40B4-BE49-F238E27FC236}">
                <a16:creationId xmlns:a16="http://schemas.microsoft.com/office/drawing/2014/main" id="{798E81AE-FC3A-B453-93BE-8ECCBB54986C}"/>
              </a:ext>
            </a:extLst>
          </p:cNvPr>
          <p:cNvSpPr txBox="1">
            <a:spLocks noChangeArrowheads="1"/>
          </p:cNvSpPr>
          <p:nvPr/>
        </p:nvSpPr>
        <p:spPr bwMode="auto">
          <a:xfrm>
            <a:off x="6410325" y="3775075"/>
            <a:ext cx="423863" cy="1149350"/>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8131"/>
                                        </p:tgtEl>
                                        <p:attrNameLst>
                                          <p:attrName>style.visibility</p:attrName>
                                        </p:attrNameLst>
                                      </p:cBhvr>
                                      <p:to>
                                        <p:strVal val="visible"/>
                                      </p:to>
                                    </p:set>
                                    <p:animEffect transition="in" filter="randombar(horizontal)">
                                      <p:cBhvr>
                                        <p:cTn id="22"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P spid="7" grpId="0" animBg="1"/>
      <p:bldP spid="8" grpId="0"/>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2">
            <a:extLst>
              <a:ext uri="{FF2B5EF4-FFF2-40B4-BE49-F238E27FC236}">
                <a16:creationId xmlns:a16="http://schemas.microsoft.com/office/drawing/2014/main" id="{432D9BAD-2276-DE88-5777-5BC403C72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275" y="15875"/>
            <a:ext cx="5634038"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Rectangle 2">
            <a:extLst>
              <a:ext uri="{FF2B5EF4-FFF2-40B4-BE49-F238E27FC236}">
                <a16:creationId xmlns:a16="http://schemas.microsoft.com/office/drawing/2014/main" id="{C46F3AFE-8E4A-9791-332B-069C7090DD53}"/>
              </a:ext>
            </a:extLst>
          </p:cNvPr>
          <p:cNvSpPr>
            <a:spLocks noGrp="1" noChangeArrowheads="1"/>
          </p:cNvSpPr>
          <p:nvPr>
            <p:ph type="title"/>
          </p:nvPr>
        </p:nvSpPr>
        <p:spPr>
          <a:xfrm>
            <a:off x="152400" y="160338"/>
            <a:ext cx="5518150" cy="427037"/>
          </a:xfrm>
        </p:spPr>
        <p:txBody>
          <a:bodyPr/>
          <a:lstStyle/>
          <a:p>
            <a:r>
              <a:rPr lang="zh-CN" altLang="en-US">
                <a:ea typeface="宋体" panose="02010600030101010101" pitchFamily="2" charset="-122"/>
              </a:rPr>
              <a:t>扩展器部件的设计</a:t>
            </a:r>
          </a:p>
        </p:txBody>
      </p:sp>
      <p:pic>
        <p:nvPicPr>
          <p:cNvPr id="83971" name="图片 3">
            <a:extLst>
              <a:ext uri="{FF2B5EF4-FFF2-40B4-BE49-F238E27FC236}">
                <a16:creationId xmlns:a16="http://schemas.microsoft.com/office/drawing/2014/main" id="{3009E946-492A-EFDA-CEA6-6D321A23B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3" y="558800"/>
            <a:ext cx="58547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5">
            <a:extLst>
              <a:ext uri="{FF2B5EF4-FFF2-40B4-BE49-F238E27FC236}">
                <a16:creationId xmlns:a16="http://schemas.microsoft.com/office/drawing/2014/main" id="{F8850013-0674-7D7E-546E-8EEC5F859E16}"/>
              </a:ext>
            </a:extLst>
          </p:cNvPr>
          <p:cNvSpPr>
            <a:spLocks noChangeArrowheads="1"/>
          </p:cNvSpPr>
          <p:nvPr/>
        </p:nvSpPr>
        <p:spPr bwMode="auto">
          <a:xfrm>
            <a:off x="6118225" y="4878388"/>
            <a:ext cx="270351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1"/>
                </a:solidFill>
                <a:latin typeface="微软雅黑" panose="020B0503020204020204" pitchFamily="34" charset="-122"/>
                <a:ea typeface="微软雅黑" panose="020B0503020204020204" pitchFamily="34" charset="-122"/>
              </a:rPr>
              <a:t>问题：如何根据指令编码得到</a:t>
            </a:r>
            <a:r>
              <a:rPr lang="en-US" altLang="zh-CN" sz="1800">
                <a:solidFill>
                  <a:schemeClr val="accent1"/>
                </a:solidFill>
                <a:latin typeface="微软雅黑" panose="020B0503020204020204" pitchFamily="34" charset="-122"/>
                <a:ea typeface="微软雅黑" panose="020B0503020204020204" pitchFamily="34" charset="-122"/>
              </a:rPr>
              <a:t>ExtOp</a:t>
            </a:r>
            <a:r>
              <a:rPr lang="zh-CN" altLang="en-US" sz="1800">
                <a:solidFill>
                  <a:schemeClr val="accent1"/>
                </a:solidFill>
                <a:latin typeface="微软雅黑" panose="020B0503020204020204" pitchFamily="34" charset="-122"/>
                <a:ea typeface="微软雅黑" panose="020B0503020204020204" pitchFamily="34" charset="-122"/>
              </a:rPr>
              <a:t>？</a:t>
            </a:r>
            <a:endParaRPr lang="en-US" altLang="zh-CN" sz="1800">
              <a:solidFill>
                <a:schemeClr val="accent1"/>
              </a:solidFill>
              <a:latin typeface="微软雅黑" panose="020B0503020204020204" pitchFamily="34" charset="-122"/>
              <a:ea typeface="微软雅黑" panose="020B0503020204020204" pitchFamily="34" charset="-122"/>
            </a:endParaRPr>
          </a:p>
        </p:txBody>
      </p:sp>
      <p:sp>
        <p:nvSpPr>
          <p:cNvPr id="49158" name="Rectangle 5">
            <a:extLst>
              <a:ext uri="{FF2B5EF4-FFF2-40B4-BE49-F238E27FC236}">
                <a16:creationId xmlns:a16="http://schemas.microsoft.com/office/drawing/2014/main" id="{1CF41687-35B4-E8B8-1A97-D7ECF8F102F0}"/>
              </a:ext>
            </a:extLst>
          </p:cNvPr>
          <p:cNvSpPr>
            <a:spLocks noChangeArrowheads="1"/>
          </p:cNvSpPr>
          <p:nvPr/>
        </p:nvSpPr>
        <p:spPr bwMode="auto">
          <a:xfrm>
            <a:off x="6088063" y="5681663"/>
            <a:ext cx="2998787"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通过指令译码器得到！</a:t>
            </a:r>
            <a:endParaRPr lang="en-US" altLang="zh-CN" sz="1800">
              <a:solidFill>
                <a:schemeClr val="accent2"/>
              </a:solidFill>
              <a:latin typeface="微软雅黑" panose="020B0503020204020204" pitchFamily="34" charset="-122"/>
              <a:ea typeface="微软雅黑" panose="020B0503020204020204" pitchFamily="34" charset="-122"/>
            </a:endParaRPr>
          </a:p>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将在控制器设计部分介绍。</a:t>
            </a:r>
            <a:endParaRPr lang="en-US" altLang="zh-CN" sz="1800">
              <a:solidFill>
                <a:schemeClr val="accent2"/>
              </a:solidFill>
              <a:latin typeface="微软雅黑" panose="020B0503020204020204" pitchFamily="34" charset="-122"/>
              <a:ea typeface="微软雅黑" panose="020B0503020204020204" pitchFamily="34" charset="-122"/>
            </a:endParaRPr>
          </a:p>
        </p:txBody>
      </p:sp>
      <p:sp>
        <p:nvSpPr>
          <p:cNvPr id="49159" name="Rectangle 5">
            <a:extLst>
              <a:ext uri="{FF2B5EF4-FFF2-40B4-BE49-F238E27FC236}">
                <a16:creationId xmlns:a16="http://schemas.microsoft.com/office/drawing/2014/main" id="{AAAD76A8-E46D-9BA6-08ED-D06BF171E019}"/>
              </a:ext>
            </a:extLst>
          </p:cNvPr>
          <p:cNvSpPr>
            <a:spLocks noChangeArrowheads="1"/>
          </p:cNvSpPr>
          <p:nvPr/>
        </p:nvSpPr>
        <p:spPr bwMode="auto">
          <a:xfrm>
            <a:off x="6494463" y="3856038"/>
            <a:ext cx="16779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en-US" altLang="zh-CN" sz="1800">
                <a:solidFill>
                  <a:schemeClr val="accent1"/>
                </a:solidFill>
                <a:latin typeface="微软雅黑" panose="020B0503020204020204" pitchFamily="34" charset="-122"/>
                <a:ea typeface="微软雅黑" panose="020B0503020204020204" pitchFamily="34" charset="-122"/>
              </a:rPr>
              <a:t>I-</a:t>
            </a:r>
            <a:r>
              <a:rPr lang="zh-CN" altLang="en-US" sz="1800">
                <a:solidFill>
                  <a:schemeClr val="accent1"/>
                </a:solidFill>
                <a:latin typeface="微软雅黑" panose="020B0503020204020204" pitchFamily="34" charset="-122"/>
                <a:ea typeface="微软雅黑" panose="020B0503020204020204" pitchFamily="34" charset="-122"/>
              </a:rPr>
              <a:t>型立即数时，</a:t>
            </a:r>
            <a:r>
              <a:rPr lang="en-US" altLang="zh-CN" sz="1800">
                <a:solidFill>
                  <a:schemeClr val="accent1"/>
                </a:solidFill>
                <a:latin typeface="微软雅黑" panose="020B0503020204020204" pitchFamily="34" charset="-122"/>
                <a:ea typeface="微软雅黑" panose="020B0503020204020204" pitchFamily="34" charset="-122"/>
              </a:rPr>
              <a:t>ExtOp=000</a:t>
            </a:r>
          </a:p>
        </p:txBody>
      </p:sp>
      <p:sp>
        <p:nvSpPr>
          <p:cNvPr id="8" name="Text Box 178">
            <a:extLst>
              <a:ext uri="{FF2B5EF4-FFF2-40B4-BE49-F238E27FC236}">
                <a16:creationId xmlns:a16="http://schemas.microsoft.com/office/drawing/2014/main" id="{ADD5ABAE-15EF-E182-1B8F-751EB11A1CD6}"/>
              </a:ext>
            </a:extLst>
          </p:cNvPr>
          <p:cNvSpPr txBox="1">
            <a:spLocks noChangeArrowheads="1"/>
          </p:cNvSpPr>
          <p:nvPr/>
        </p:nvSpPr>
        <p:spPr bwMode="auto">
          <a:xfrm>
            <a:off x="112713" y="2786063"/>
            <a:ext cx="5778500" cy="557212"/>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9159"/>
                                        </p:tgtEl>
                                        <p:attrNameLst>
                                          <p:attrName>style.visibility</p:attrName>
                                        </p:attrNameLst>
                                      </p:cBhvr>
                                      <p:to>
                                        <p:strVal val="visible"/>
                                      </p:to>
                                    </p:set>
                                    <p:animEffect transition="in" filter="randombar(horizontal)">
                                      <p:cBhvr>
                                        <p:cTn id="7" dur="500"/>
                                        <p:tgtEl>
                                          <p:spTgt spid="491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9157"/>
                                        </p:tgtEl>
                                        <p:attrNameLst>
                                          <p:attrName>style.visibility</p:attrName>
                                        </p:attrNameLst>
                                      </p:cBhvr>
                                      <p:to>
                                        <p:strVal val="visible"/>
                                      </p:to>
                                    </p:set>
                                    <p:animEffect transition="in" filter="randombar(horizontal)">
                                      <p:cBhvr>
                                        <p:cTn id="12" dur="500"/>
                                        <p:tgtEl>
                                          <p:spTgt spid="491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9158"/>
                                        </p:tgtEl>
                                        <p:attrNameLst>
                                          <p:attrName>style.visibility</p:attrName>
                                        </p:attrNameLst>
                                      </p:cBhvr>
                                      <p:to>
                                        <p:strVal val="visible"/>
                                      </p:to>
                                    </p:set>
                                    <p:animEffect transition="in" filter="randombar(horizontal)">
                                      <p:cBhvr>
                                        <p:cTn id="17" dur="500"/>
                                        <p:tgtEl>
                                          <p:spTgt spid="491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p:bldP spid="49158" grpId="0"/>
      <p:bldP spid="49159" grpId="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3A1DF808-1B9E-2B22-CF91-097DE27CC175}"/>
              </a:ext>
            </a:extLst>
          </p:cNvPr>
          <p:cNvSpPr>
            <a:spLocks noGrp="1" noChangeArrowheads="1"/>
          </p:cNvSpPr>
          <p:nvPr>
            <p:ph type="title"/>
          </p:nvPr>
        </p:nvSpPr>
        <p:spPr>
          <a:xfrm>
            <a:off x="485775" y="125413"/>
            <a:ext cx="7524750" cy="425450"/>
          </a:xfrm>
        </p:spPr>
        <p:txBody>
          <a:bodyPr/>
          <a:lstStyle/>
          <a:p>
            <a:r>
              <a:rPr lang="en-US" altLang="zh-CN">
                <a:ea typeface="宋体" panose="02010600030101010101" pitchFamily="2" charset="-122"/>
              </a:rPr>
              <a:t>U-</a:t>
            </a:r>
            <a:r>
              <a:rPr lang="zh-CN" altLang="en-US">
                <a:ea typeface="宋体" panose="02010600030101010101" pitchFamily="2" charset="-122"/>
              </a:rPr>
              <a:t>型指令的数据通路</a:t>
            </a:r>
          </a:p>
        </p:txBody>
      </p:sp>
      <p:sp>
        <p:nvSpPr>
          <p:cNvPr id="50179" name="矩形 2">
            <a:extLst>
              <a:ext uri="{FF2B5EF4-FFF2-40B4-BE49-F238E27FC236}">
                <a16:creationId xmlns:a16="http://schemas.microsoft.com/office/drawing/2014/main" id="{2B2C1454-7A3C-4DD2-7110-E5512BF58825}"/>
              </a:ext>
            </a:extLst>
          </p:cNvPr>
          <p:cNvSpPr>
            <a:spLocks noChangeArrowheads="1"/>
          </p:cNvSpPr>
          <p:nvPr/>
        </p:nvSpPr>
        <p:spPr bwMode="auto">
          <a:xfrm>
            <a:off x="206375" y="5932488"/>
            <a:ext cx="857408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rPr>
              <a:t>9</a:t>
            </a:r>
            <a:r>
              <a:rPr lang="zh-CN" altLang="zh-CN" sz="2000">
                <a:solidFill>
                  <a:schemeClr val="accent2"/>
                </a:solidFill>
                <a:latin typeface="微软雅黑" panose="020B0503020204020204" pitchFamily="34" charset="-122"/>
                <a:ea typeface="微软雅黑" panose="020B0503020204020204" pitchFamily="34" charset="-122"/>
              </a:rPr>
              <a:t>条目标指令中，</a:t>
            </a:r>
            <a:r>
              <a:rPr lang="en-US" altLang="zh-CN" sz="2000">
                <a:solidFill>
                  <a:schemeClr val="accent2"/>
                </a:solidFill>
                <a:latin typeface="微软雅黑" panose="020B0503020204020204" pitchFamily="34" charset="-122"/>
                <a:ea typeface="微软雅黑" panose="020B0503020204020204" pitchFamily="34" charset="-122"/>
              </a:rPr>
              <a:t>lui</a:t>
            </a:r>
            <a:r>
              <a:rPr lang="zh-CN" altLang="en-US" sz="2000">
                <a:solidFill>
                  <a:schemeClr val="accent2"/>
                </a:solidFill>
                <a:latin typeface="微软雅黑" panose="020B0503020204020204" pitchFamily="34" charset="-122"/>
                <a:ea typeface="微软雅黑" panose="020B0503020204020204" pitchFamily="34" charset="-122"/>
              </a:rPr>
              <a:t>指令为</a:t>
            </a:r>
            <a:r>
              <a:rPr lang="en-US" altLang="zh-CN" sz="2000">
                <a:solidFill>
                  <a:schemeClr val="accent2"/>
                </a:solidFill>
                <a:latin typeface="微软雅黑" panose="020B0503020204020204" pitchFamily="34" charset="-122"/>
                <a:ea typeface="微软雅黑" panose="020B0503020204020204" pitchFamily="34" charset="-122"/>
              </a:rPr>
              <a:t>U-</a:t>
            </a:r>
            <a:r>
              <a:rPr lang="zh-CN" altLang="en-US" sz="2000">
                <a:solidFill>
                  <a:schemeClr val="accent2"/>
                </a:solidFill>
                <a:latin typeface="微软雅黑" panose="020B0503020204020204" pitchFamily="34" charset="-122"/>
                <a:ea typeface="微软雅黑" panose="020B0503020204020204" pitchFamily="34" charset="-122"/>
              </a:rPr>
              <a:t>型，其</a:t>
            </a:r>
            <a:r>
              <a:rPr lang="en-US" altLang="zh-CN" sz="2000">
                <a:solidFill>
                  <a:schemeClr val="accent2"/>
                </a:solidFill>
                <a:latin typeface="微软雅黑" panose="020B0503020204020204" pitchFamily="34" charset="-122"/>
                <a:ea typeface="微软雅黑" panose="020B0503020204020204" pitchFamily="34" charset="-122"/>
                <a:hlinkClick r:id="" action="ppaction://hlinkshowjump?jump=nextslide"/>
              </a:rPr>
              <a:t>ALUctr</a:t>
            </a:r>
            <a:r>
              <a:rPr lang="zh-CN" altLang="en-US" sz="2000">
                <a:solidFill>
                  <a:schemeClr val="accent2"/>
                </a:solidFill>
                <a:latin typeface="微软雅黑" panose="020B0503020204020204" pitchFamily="34" charset="-122"/>
                <a:ea typeface="微软雅黑" panose="020B0503020204020204" pitchFamily="34" charset="-122"/>
                <a:hlinkClick r:id="" action="ppaction://hlinkshowjump?jump=nextslide"/>
              </a:rPr>
              <a:t>为</a:t>
            </a:r>
            <a:r>
              <a:rPr lang="en-US" altLang="zh-CN" sz="2000">
                <a:solidFill>
                  <a:schemeClr val="accent2"/>
                </a:solidFill>
                <a:latin typeface="微软雅黑" panose="020B0503020204020204" pitchFamily="34" charset="-122"/>
                <a:ea typeface="微软雅黑" panose="020B0503020204020204" pitchFamily="34" charset="-122"/>
                <a:hlinkClick r:id="" action="ppaction://hlinkshowjump?jump=nextslide"/>
              </a:rPr>
              <a:t>srcB</a:t>
            </a:r>
            <a:r>
              <a:rPr lang="zh-CN" altLang="en-US" sz="2000">
                <a:solidFill>
                  <a:schemeClr val="accent2"/>
                </a:solidFill>
                <a:latin typeface="微软雅黑" panose="020B0503020204020204" pitchFamily="34" charset="-122"/>
                <a:ea typeface="微软雅黑" panose="020B0503020204020204" pitchFamily="34" charset="-122"/>
              </a:rPr>
              <a:t>。第二操作数为</a:t>
            </a:r>
            <a:r>
              <a:rPr lang="en-US" altLang="zh-CN" sz="2000">
                <a:solidFill>
                  <a:schemeClr val="accent2"/>
                </a:solidFill>
                <a:latin typeface="微软雅黑" panose="020B0503020204020204" pitchFamily="34" charset="-122"/>
                <a:ea typeface="微软雅黑" panose="020B0503020204020204" pitchFamily="34" charset="-122"/>
                <a:hlinkClick r:id="rId2" action="ppaction://hlinksldjump"/>
              </a:rPr>
              <a:t>U-</a:t>
            </a:r>
            <a:r>
              <a:rPr lang="zh-CN" altLang="en-US" sz="2000">
                <a:solidFill>
                  <a:schemeClr val="accent2"/>
                </a:solidFill>
                <a:latin typeface="微软雅黑" panose="020B0503020204020204" pitchFamily="34" charset="-122"/>
                <a:ea typeface="微软雅黑" panose="020B0503020204020204" pitchFamily="34" charset="-122"/>
                <a:hlinkClick r:id="rId2" action="ppaction://hlinksldjump"/>
              </a:rPr>
              <a:t>型立即数 </a:t>
            </a:r>
            <a:r>
              <a:rPr lang="en-US" altLang="zh-CN" sz="2000">
                <a:solidFill>
                  <a:schemeClr val="accent2"/>
                </a:solidFill>
                <a:latin typeface="微软雅黑" panose="020B0503020204020204" pitchFamily="34" charset="-122"/>
                <a:ea typeface="微软雅黑" panose="020B0503020204020204" pitchFamily="34" charset="-122"/>
                <a:hlinkClick r:id="rId2" action="ppaction://hlinksldjump"/>
              </a:rPr>
              <a:t>immU</a:t>
            </a:r>
            <a:r>
              <a:rPr lang="zh-CN" altLang="en-US" sz="2000">
                <a:solidFill>
                  <a:schemeClr val="accent2"/>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ExtOp</a:t>
            </a:r>
            <a:r>
              <a:rPr lang="zh-CN" altLang="en-US" sz="2000">
                <a:solidFill>
                  <a:schemeClr val="accent1"/>
                </a:solidFill>
                <a:latin typeface="微软雅黑" panose="020B0503020204020204" pitchFamily="34" charset="-122"/>
                <a:ea typeface="微软雅黑" panose="020B0503020204020204" pitchFamily="34" charset="-122"/>
              </a:rPr>
              <a:t>取值为</a:t>
            </a:r>
            <a:r>
              <a:rPr lang="en-US" altLang="zh-CN" sz="2000">
                <a:solidFill>
                  <a:schemeClr val="accent1"/>
                </a:solidFill>
                <a:latin typeface="微软雅黑" panose="020B0503020204020204" pitchFamily="34" charset="-122"/>
                <a:ea typeface="微软雅黑" panose="020B0503020204020204" pitchFamily="34" charset="-122"/>
              </a:rPr>
              <a:t>001</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ALUBSrc=1</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RegWr=1</a:t>
            </a:r>
            <a:endParaRPr lang="zh-CN" altLang="en-US" sz="2000">
              <a:solidFill>
                <a:schemeClr val="accent1"/>
              </a:solidFill>
              <a:latin typeface="微软雅黑" panose="020B0503020204020204" pitchFamily="34" charset="-122"/>
              <a:ea typeface="微软雅黑" panose="020B0503020204020204" pitchFamily="34" charset="-122"/>
            </a:endParaRPr>
          </a:p>
        </p:txBody>
      </p:sp>
      <p:pic>
        <p:nvPicPr>
          <p:cNvPr id="84995" name="Picture 6">
            <a:extLst>
              <a:ext uri="{FF2B5EF4-FFF2-40B4-BE49-F238E27FC236}">
                <a16:creationId xmlns:a16="http://schemas.microsoft.com/office/drawing/2014/main" id="{91F45886-7E02-1952-CD52-CF1A3C57E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2155825"/>
            <a:ext cx="7521575"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Rectangle 3">
            <a:extLst>
              <a:ext uri="{FF2B5EF4-FFF2-40B4-BE49-F238E27FC236}">
                <a16:creationId xmlns:a16="http://schemas.microsoft.com/office/drawing/2014/main" id="{BC711F19-C85C-4E9A-F9EE-605E4DD43E30}"/>
              </a:ext>
            </a:extLst>
          </p:cNvPr>
          <p:cNvSpPr txBox="1">
            <a:spLocks noChangeArrowheads="1"/>
          </p:cNvSpPr>
          <p:nvPr/>
        </p:nvSpPr>
        <p:spPr bwMode="auto">
          <a:xfrm>
            <a:off x="382588" y="1584325"/>
            <a:ext cx="8397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U-</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型指令</a:t>
            </a: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lui</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的功能：</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 imm20||000H  </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即直接将扩展器结果输出</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p>
        </p:txBody>
      </p:sp>
      <p:pic>
        <p:nvPicPr>
          <p:cNvPr id="84997" name="图片 2">
            <a:extLst>
              <a:ext uri="{FF2B5EF4-FFF2-40B4-BE49-F238E27FC236}">
                <a16:creationId xmlns:a16="http://schemas.microsoft.com/office/drawing/2014/main" id="{F7C8B423-E223-D838-5EBA-B5BDDDD35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 y="730250"/>
            <a:ext cx="89979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矩形 3">
            <a:extLst>
              <a:ext uri="{FF2B5EF4-FFF2-40B4-BE49-F238E27FC236}">
                <a16:creationId xmlns:a16="http://schemas.microsoft.com/office/drawing/2014/main" id="{9025579C-2A06-C2D5-89B1-643AB083FB5E}"/>
              </a:ext>
            </a:extLst>
          </p:cNvPr>
          <p:cNvSpPr>
            <a:spLocks noChangeArrowheads="1"/>
          </p:cNvSpPr>
          <p:nvPr/>
        </p:nvSpPr>
        <p:spPr bwMode="auto">
          <a:xfrm>
            <a:off x="7688263" y="2324100"/>
            <a:ext cx="1382712"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25000"/>
              </a:lnSpc>
            </a:pPr>
            <a:r>
              <a:rPr lang="zh-CN" altLang="en-US" sz="2000">
                <a:solidFill>
                  <a:schemeClr val="accent1"/>
                </a:solidFill>
                <a:latin typeface="微软雅黑" panose="020B0503020204020204" pitchFamily="34" charset="-122"/>
                <a:ea typeface="微软雅黑" panose="020B0503020204020204" pitchFamily="34" charset="-122"/>
              </a:rPr>
              <a:t>问题：</a:t>
            </a:r>
            <a:r>
              <a:rPr lang="zh-CN" altLang="en-US" sz="2000">
                <a:solidFill>
                  <a:schemeClr val="accent2"/>
                </a:solidFill>
                <a:latin typeface="微软雅黑" panose="020B0503020204020204" pitchFamily="34" charset="-122"/>
                <a:ea typeface="微软雅黑" panose="020B0503020204020204" pitchFamily="34" charset="-122"/>
              </a:rPr>
              <a:t>若还要实现另一条</a:t>
            </a:r>
            <a:r>
              <a:rPr lang="en-US" altLang="zh-CN" sz="2000">
                <a:solidFill>
                  <a:schemeClr val="accent2"/>
                </a:solidFill>
                <a:latin typeface="微软雅黑" panose="020B0503020204020204" pitchFamily="34" charset="-122"/>
                <a:ea typeface="微软雅黑" panose="020B0503020204020204" pitchFamily="34" charset="-122"/>
              </a:rPr>
              <a:t>U-</a:t>
            </a:r>
            <a:r>
              <a:rPr lang="zh-CN" altLang="en-US" sz="2000">
                <a:solidFill>
                  <a:schemeClr val="accent2"/>
                </a:solidFill>
                <a:latin typeface="微软雅黑" panose="020B0503020204020204" pitchFamily="34" charset="-122"/>
                <a:ea typeface="微软雅黑" panose="020B0503020204020204" pitchFamily="34" charset="-122"/>
              </a:rPr>
              <a:t>型指令</a:t>
            </a:r>
            <a:r>
              <a:rPr lang="en-US" altLang="zh-CN" sz="2000">
                <a:solidFill>
                  <a:schemeClr val="accent2"/>
                </a:solidFill>
                <a:latin typeface="微软雅黑" panose="020B0503020204020204" pitchFamily="34" charset="-122"/>
                <a:ea typeface="微软雅黑" panose="020B0503020204020204" pitchFamily="34" charset="-122"/>
              </a:rPr>
              <a:t>auipc</a:t>
            </a:r>
            <a:r>
              <a:rPr lang="zh-CN" altLang="en-US" sz="2000">
                <a:solidFill>
                  <a:schemeClr val="accent2"/>
                </a:solidFill>
                <a:latin typeface="微软雅黑" panose="020B0503020204020204" pitchFamily="34" charset="-122"/>
                <a:ea typeface="微软雅黑" panose="020B0503020204020204" pitchFamily="34" charset="-122"/>
              </a:rPr>
              <a:t>的功能，该如何修改数据通路？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randombar(horizontal)">
                                      <p:cBhvr>
                                        <p:cTn id="7" dur="500"/>
                                        <p:tgtEl>
                                          <p:spTgt spid="501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0183"/>
                                        </p:tgtEl>
                                        <p:attrNameLst>
                                          <p:attrName>style.visibility</p:attrName>
                                        </p:attrNameLst>
                                      </p:cBhvr>
                                      <p:to>
                                        <p:strVal val="visible"/>
                                      </p:to>
                                    </p:set>
                                    <p:animEffect transition="in" filter="randombar(horizontal)">
                                      <p:cBhvr>
                                        <p:cTn id="12" dur="500"/>
                                        <p:tgtEl>
                                          <p:spTgt spid="50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p:bldP spid="5018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图片 4">
            <a:extLst>
              <a:ext uri="{FF2B5EF4-FFF2-40B4-BE49-F238E27FC236}">
                <a16:creationId xmlns:a16="http://schemas.microsoft.com/office/drawing/2014/main" id="{D70238CC-5EBC-0EB3-75FC-793C30CD2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385763"/>
            <a:ext cx="8886825"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Rectangle 2">
            <a:extLst>
              <a:ext uri="{FF2B5EF4-FFF2-40B4-BE49-F238E27FC236}">
                <a16:creationId xmlns:a16="http://schemas.microsoft.com/office/drawing/2014/main" id="{0BFF2F53-1265-CFB3-F200-46B7AA0E440F}"/>
              </a:ext>
            </a:extLst>
          </p:cNvPr>
          <p:cNvSpPr>
            <a:spLocks noGrp="1" noChangeArrowheads="1"/>
          </p:cNvSpPr>
          <p:nvPr>
            <p:ph type="title"/>
          </p:nvPr>
        </p:nvSpPr>
        <p:spPr>
          <a:xfrm>
            <a:off x="306388" y="53975"/>
            <a:ext cx="5518150" cy="427038"/>
          </a:xfrm>
        </p:spPr>
        <p:txBody>
          <a:bodyPr/>
          <a:lstStyle/>
          <a:p>
            <a:r>
              <a:rPr lang="zh-CN" altLang="en-US">
                <a:ea typeface="宋体" panose="02010600030101010101" pitchFamily="2" charset="-122"/>
              </a:rPr>
              <a:t>算术逻辑部件的设计</a:t>
            </a:r>
          </a:p>
        </p:txBody>
      </p:sp>
      <p:sp>
        <p:nvSpPr>
          <p:cNvPr id="51204" name="Text Box 178">
            <a:extLst>
              <a:ext uri="{FF2B5EF4-FFF2-40B4-BE49-F238E27FC236}">
                <a16:creationId xmlns:a16="http://schemas.microsoft.com/office/drawing/2014/main" id="{314BAAC9-7970-9F0D-D484-FF45B4E1A533}"/>
              </a:ext>
            </a:extLst>
          </p:cNvPr>
          <p:cNvSpPr txBox="1">
            <a:spLocks noChangeArrowheads="1"/>
          </p:cNvSpPr>
          <p:nvPr/>
        </p:nvSpPr>
        <p:spPr bwMode="auto">
          <a:xfrm>
            <a:off x="1036638" y="4827588"/>
            <a:ext cx="405606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zh-CN" altLang="en-US" sz="2000">
                <a:solidFill>
                  <a:schemeClr val="accent2"/>
                </a:solidFill>
                <a:latin typeface="微软雅黑" panose="020B0503020204020204" pitchFamily="34" charset="-122"/>
                <a:ea typeface="微软雅黑" panose="020B0503020204020204" pitchFamily="34" charset="-122"/>
              </a:rPr>
              <a:t>该</a:t>
            </a:r>
            <a:r>
              <a:rPr lang="en-US" altLang="zh-CN" sz="2000">
                <a:solidFill>
                  <a:schemeClr val="accent2"/>
                </a:solidFill>
                <a:latin typeface="微软雅黑" panose="020B0503020204020204" pitchFamily="34" charset="-122"/>
                <a:ea typeface="微软雅黑" panose="020B0503020204020204" pitchFamily="34" charset="-122"/>
              </a:rPr>
              <a:t>ALU</a:t>
            </a:r>
            <a:r>
              <a:rPr lang="zh-CN" altLang="en-US" sz="2000">
                <a:solidFill>
                  <a:schemeClr val="accent2"/>
                </a:solidFill>
                <a:latin typeface="微软雅黑" panose="020B0503020204020204" pitchFamily="34" charset="-122"/>
                <a:ea typeface="微软雅黑" panose="020B0503020204020204" pitchFamily="34" charset="-122"/>
              </a:rPr>
              <a:t>能实现哪些操作？</a:t>
            </a:r>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rgbClr val="FF0000"/>
                </a:solidFill>
                <a:latin typeface="微软雅黑" panose="020B0503020204020204" pitchFamily="34" charset="-122"/>
                <a:ea typeface="微软雅黑" panose="020B0503020204020204" pitchFamily="34" charset="-122"/>
              </a:rPr>
              <a:t>add,or,slt,sltu,srcB,</a:t>
            </a:r>
            <a:r>
              <a:rPr lang="zh-CN" altLang="en-US" sz="2000">
                <a:solidFill>
                  <a:srgbClr val="A50021"/>
                </a:solidFill>
                <a:latin typeface="微软雅黑" panose="020B0503020204020204" pitchFamily="34" charset="-122"/>
                <a:ea typeface="微软雅黑" panose="020B0503020204020204" pitchFamily="34" charset="-122"/>
              </a:rPr>
              <a:t>判</a:t>
            </a:r>
            <a:r>
              <a:rPr lang="en-US" altLang="zh-CN" sz="2000">
                <a:solidFill>
                  <a:srgbClr val="A50021"/>
                </a:solidFill>
                <a:latin typeface="微软雅黑" panose="020B0503020204020204" pitchFamily="34" charset="-122"/>
                <a:ea typeface="微软雅黑" panose="020B0503020204020204" pitchFamily="34" charset="-122"/>
              </a:rPr>
              <a:t>0(sub)</a:t>
            </a:r>
          </a:p>
          <a:p>
            <a:pPr eaLnBrk="0" hangingPunct="0"/>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lui</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srcB</a:t>
            </a:r>
          </a:p>
        </p:txBody>
      </p:sp>
      <p:sp>
        <p:nvSpPr>
          <p:cNvPr id="86020" name="Text Box 178">
            <a:extLst>
              <a:ext uri="{FF2B5EF4-FFF2-40B4-BE49-F238E27FC236}">
                <a16:creationId xmlns:a16="http://schemas.microsoft.com/office/drawing/2014/main" id="{3F65CC86-AEF6-F7DE-2E28-44E63B38A6F3}"/>
              </a:ext>
            </a:extLst>
          </p:cNvPr>
          <p:cNvSpPr txBox="1">
            <a:spLocks noChangeArrowheads="1"/>
          </p:cNvSpPr>
          <p:nvPr/>
        </p:nvSpPr>
        <p:spPr bwMode="auto">
          <a:xfrm>
            <a:off x="5688013" y="139700"/>
            <a:ext cx="3351212" cy="1200150"/>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ALUctr=add</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OPctr=00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ALUctr=or</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Opctr=01</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ALUctr=srcB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Opctr=10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Opctr=11</a:t>
            </a:r>
          </a:p>
        </p:txBody>
      </p:sp>
      <p:sp>
        <p:nvSpPr>
          <p:cNvPr id="86021" name="Text Box 178">
            <a:extLst>
              <a:ext uri="{FF2B5EF4-FFF2-40B4-BE49-F238E27FC236}">
                <a16:creationId xmlns:a16="http://schemas.microsoft.com/office/drawing/2014/main" id="{C21C106B-AF04-8D11-4603-B1A1F8FF78C9}"/>
              </a:ext>
            </a:extLst>
          </p:cNvPr>
          <p:cNvSpPr txBox="1">
            <a:spLocks noChangeArrowheads="1"/>
          </p:cNvSpPr>
          <p:nvPr/>
        </p:nvSpPr>
        <p:spPr bwMode="auto">
          <a:xfrm>
            <a:off x="153988" y="1525588"/>
            <a:ext cx="3289300" cy="646112"/>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ALUctr=slt/sltu/sub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SUBctr=1</a:t>
            </a:r>
            <a:r>
              <a:rPr lang="zh-CN" altLang="en-US" sz="1800">
                <a:solidFill>
                  <a:schemeClr val="accent2"/>
                </a:solidFill>
                <a:latin typeface="微软雅黑" panose="020B0503020204020204" pitchFamily="34" charset="-122"/>
                <a:ea typeface="微软雅黑" panose="020B0503020204020204" pitchFamily="34" charset="-122"/>
              </a:rPr>
              <a:t>，其余</a:t>
            </a:r>
            <a:r>
              <a:rPr lang="en-US" altLang="zh-CN" sz="1800">
                <a:solidFill>
                  <a:schemeClr val="accent2"/>
                </a:solidFill>
                <a:latin typeface="微软雅黑" panose="020B0503020204020204" pitchFamily="34" charset="-122"/>
                <a:ea typeface="微软雅黑" panose="020B0503020204020204" pitchFamily="34" charset="-122"/>
              </a:rPr>
              <a:t> SUBctr=0</a:t>
            </a:r>
            <a:endParaRPr lang="en-US" altLang="zh-CN" sz="2000">
              <a:solidFill>
                <a:schemeClr val="accent2"/>
              </a:solidFill>
              <a:latin typeface="微软雅黑" panose="020B0503020204020204" pitchFamily="34" charset="-122"/>
              <a:ea typeface="微软雅黑" panose="020B0503020204020204" pitchFamily="34" charset="-122"/>
            </a:endParaRPr>
          </a:p>
        </p:txBody>
      </p:sp>
      <p:sp>
        <p:nvSpPr>
          <p:cNvPr id="86022" name="Text Box 178">
            <a:extLst>
              <a:ext uri="{FF2B5EF4-FFF2-40B4-BE49-F238E27FC236}">
                <a16:creationId xmlns:a16="http://schemas.microsoft.com/office/drawing/2014/main" id="{98974106-F45E-7CA1-E423-61C4DB81B9D8}"/>
              </a:ext>
            </a:extLst>
          </p:cNvPr>
          <p:cNvSpPr txBox="1">
            <a:spLocks noChangeArrowheads="1"/>
          </p:cNvSpPr>
          <p:nvPr/>
        </p:nvSpPr>
        <p:spPr bwMode="auto">
          <a:xfrm>
            <a:off x="6343650" y="3409950"/>
            <a:ext cx="2633663" cy="923925"/>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 SIGctr=1</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ALUctr=sltu, SIGctr=0</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zh-CN" altLang="en-US" sz="1800">
                <a:solidFill>
                  <a:schemeClr val="accent2"/>
                </a:solidFill>
                <a:latin typeface="微软雅黑" panose="020B0503020204020204" pitchFamily="34" charset="-122"/>
                <a:ea typeface="微软雅黑" panose="020B0503020204020204" pitchFamily="34" charset="-122"/>
              </a:rPr>
              <a:t>其余情况，任意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randombar(horizontal)">
                                      <p:cBhvr>
                                        <p:cTn id="7" dur="500"/>
                                        <p:tgtEl>
                                          <p:spTgt spid="51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2">
            <a:extLst>
              <a:ext uri="{FF2B5EF4-FFF2-40B4-BE49-F238E27FC236}">
                <a16:creationId xmlns:a16="http://schemas.microsoft.com/office/drawing/2014/main" id="{97C4A438-77D0-7BEB-D0DD-6DC527BB6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275" y="15875"/>
            <a:ext cx="5634038"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Rectangle 2">
            <a:extLst>
              <a:ext uri="{FF2B5EF4-FFF2-40B4-BE49-F238E27FC236}">
                <a16:creationId xmlns:a16="http://schemas.microsoft.com/office/drawing/2014/main" id="{5819F0FC-69B9-D771-2C6F-2D3E4065EEED}"/>
              </a:ext>
            </a:extLst>
          </p:cNvPr>
          <p:cNvSpPr>
            <a:spLocks noGrp="1" noChangeArrowheads="1"/>
          </p:cNvSpPr>
          <p:nvPr>
            <p:ph type="title"/>
          </p:nvPr>
        </p:nvSpPr>
        <p:spPr>
          <a:xfrm>
            <a:off x="152400" y="160338"/>
            <a:ext cx="5518150" cy="427037"/>
          </a:xfrm>
        </p:spPr>
        <p:txBody>
          <a:bodyPr/>
          <a:lstStyle/>
          <a:p>
            <a:r>
              <a:rPr lang="zh-CN" altLang="en-US">
                <a:ea typeface="宋体" panose="02010600030101010101" pitchFamily="2" charset="-122"/>
              </a:rPr>
              <a:t>扩展器部件的设计</a:t>
            </a:r>
          </a:p>
        </p:txBody>
      </p:sp>
      <p:pic>
        <p:nvPicPr>
          <p:cNvPr id="87043" name="图片 3">
            <a:extLst>
              <a:ext uri="{FF2B5EF4-FFF2-40B4-BE49-F238E27FC236}">
                <a16:creationId xmlns:a16="http://schemas.microsoft.com/office/drawing/2014/main" id="{CCD28C49-B16B-129C-ACFA-F76C285C9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3" y="558800"/>
            <a:ext cx="58547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5">
            <a:extLst>
              <a:ext uri="{FF2B5EF4-FFF2-40B4-BE49-F238E27FC236}">
                <a16:creationId xmlns:a16="http://schemas.microsoft.com/office/drawing/2014/main" id="{84FDF5AE-275D-A5CE-95E2-257C80C6D386}"/>
              </a:ext>
            </a:extLst>
          </p:cNvPr>
          <p:cNvSpPr>
            <a:spLocks noChangeArrowheads="1"/>
          </p:cNvSpPr>
          <p:nvPr/>
        </p:nvSpPr>
        <p:spPr bwMode="auto">
          <a:xfrm>
            <a:off x="6118225" y="4878388"/>
            <a:ext cx="270351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1"/>
                </a:solidFill>
                <a:latin typeface="微软雅黑" panose="020B0503020204020204" pitchFamily="34" charset="-122"/>
                <a:ea typeface="微软雅黑" panose="020B0503020204020204" pitchFamily="34" charset="-122"/>
              </a:rPr>
              <a:t>问题：如何根据指令编码得到</a:t>
            </a:r>
            <a:r>
              <a:rPr lang="en-US" altLang="zh-CN" sz="1800">
                <a:solidFill>
                  <a:schemeClr val="accent1"/>
                </a:solidFill>
                <a:latin typeface="微软雅黑" panose="020B0503020204020204" pitchFamily="34" charset="-122"/>
                <a:ea typeface="微软雅黑" panose="020B0503020204020204" pitchFamily="34" charset="-122"/>
              </a:rPr>
              <a:t>ExtOp</a:t>
            </a:r>
            <a:r>
              <a:rPr lang="zh-CN" altLang="en-US" sz="1800">
                <a:solidFill>
                  <a:schemeClr val="accent1"/>
                </a:solidFill>
                <a:latin typeface="微软雅黑" panose="020B0503020204020204" pitchFamily="34" charset="-122"/>
                <a:ea typeface="微软雅黑" panose="020B0503020204020204" pitchFamily="34" charset="-122"/>
              </a:rPr>
              <a:t>？</a:t>
            </a:r>
            <a:endParaRPr lang="en-US" altLang="zh-CN" sz="1800">
              <a:solidFill>
                <a:schemeClr val="accent1"/>
              </a:solidFill>
              <a:latin typeface="微软雅黑" panose="020B0503020204020204" pitchFamily="34" charset="-122"/>
              <a:ea typeface="微软雅黑" panose="020B0503020204020204" pitchFamily="34" charset="-122"/>
            </a:endParaRPr>
          </a:p>
        </p:txBody>
      </p:sp>
      <p:sp>
        <p:nvSpPr>
          <p:cNvPr id="87045" name="Rectangle 5">
            <a:extLst>
              <a:ext uri="{FF2B5EF4-FFF2-40B4-BE49-F238E27FC236}">
                <a16:creationId xmlns:a16="http://schemas.microsoft.com/office/drawing/2014/main" id="{A098B3D4-A003-059A-401A-ED0D9138F8F8}"/>
              </a:ext>
            </a:extLst>
          </p:cNvPr>
          <p:cNvSpPr>
            <a:spLocks noChangeArrowheads="1"/>
          </p:cNvSpPr>
          <p:nvPr/>
        </p:nvSpPr>
        <p:spPr bwMode="auto">
          <a:xfrm>
            <a:off x="6088063" y="5681663"/>
            <a:ext cx="2998787"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通过指令译码器得到！</a:t>
            </a:r>
            <a:endParaRPr lang="en-US" altLang="zh-CN" sz="1800">
              <a:solidFill>
                <a:schemeClr val="accent2"/>
              </a:solidFill>
              <a:latin typeface="微软雅黑" panose="020B0503020204020204" pitchFamily="34" charset="-122"/>
              <a:ea typeface="微软雅黑" panose="020B0503020204020204" pitchFamily="34" charset="-122"/>
            </a:endParaRPr>
          </a:p>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将在控制器设计部分介绍。</a:t>
            </a:r>
            <a:endParaRPr lang="en-US" altLang="zh-CN" sz="1800">
              <a:solidFill>
                <a:schemeClr val="accent2"/>
              </a:solidFill>
              <a:latin typeface="微软雅黑" panose="020B0503020204020204" pitchFamily="34" charset="-122"/>
              <a:ea typeface="微软雅黑" panose="020B0503020204020204" pitchFamily="34" charset="-122"/>
            </a:endParaRPr>
          </a:p>
        </p:txBody>
      </p:sp>
      <p:sp>
        <p:nvSpPr>
          <p:cNvPr id="52231" name="Rectangle 5">
            <a:extLst>
              <a:ext uri="{FF2B5EF4-FFF2-40B4-BE49-F238E27FC236}">
                <a16:creationId xmlns:a16="http://schemas.microsoft.com/office/drawing/2014/main" id="{77AE04E9-473D-9704-8E95-7C6AD3830D27}"/>
              </a:ext>
            </a:extLst>
          </p:cNvPr>
          <p:cNvSpPr>
            <a:spLocks noChangeArrowheads="1"/>
          </p:cNvSpPr>
          <p:nvPr/>
        </p:nvSpPr>
        <p:spPr bwMode="auto">
          <a:xfrm>
            <a:off x="6288088" y="3767138"/>
            <a:ext cx="1905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en-US" altLang="zh-CN" sz="1800">
                <a:solidFill>
                  <a:schemeClr val="accent1"/>
                </a:solidFill>
                <a:latin typeface="微软雅黑" panose="020B0503020204020204" pitchFamily="34" charset="-122"/>
                <a:ea typeface="微软雅黑" panose="020B0503020204020204" pitchFamily="34" charset="-122"/>
              </a:rPr>
              <a:t>U-</a:t>
            </a:r>
            <a:r>
              <a:rPr lang="zh-CN" altLang="en-US" sz="1800">
                <a:solidFill>
                  <a:schemeClr val="accent1"/>
                </a:solidFill>
                <a:latin typeface="微软雅黑" panose="020B0503020204020204" pitchFamily="34" charset="-122"/>
                <a:ea typeface="微软雅黑" panose="020B0503020204020204" pitchFamily="34" charset="-122"/>
              </a:rPr>
              <a:t>型立即数时，</a:t>
            </a:r>
            <a:r>
              <a:rPr lang="en-US" altLang="zh-CN" sz="1800">
                <a:solidFill>
                  <a:schemeClr val="accent1"/>
                </a:solidFill>
                <a:latin typeface="微软雅黑" panose="020B0503020204020204" pitchFamily="34" charset="-122"/>
                <a:ea typeface="微软雅黑" panose="020B0503020204020204" pitchFamily="34" charset="-122"/>
              </a:rPr>
              <a:t>ExtOp=001</a:t>
            </a:r>
          </a:p>
        </p:txBody>
      </p:sp>
      <p:sp>
        <p:nvSpPr>
          <p:cNvPr id="8" name="Text Box 178">
            <a:extLst>
              <a:ext uri="{FF2B5EF4-FFF2-40B4-BE49-F238E27FC236}">
                <a16:creationId xmlns:a16="http://schemas.microsoft.com/office/drawing/2014/main" id="{D647672A-22B4-40E5-8885-A2D64CD791B7}"/>
              </a:ext>
            </a:extLst>
          </p:cNvPr>
          <p:cNvSpPr txBox="1">
            <a:spLocks noChangeArrowheads="1"/>
          </p:cNvSpPr>
          <p:nvPr/>
        </p:nvSpPr>
        <p:spPr bwMode="auto">
          <a:xfrm>
            <a:off x="152400" y="3278188"/>
            <a:ext cx="5776913" cy="511175"/>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231"/>
                                        </p:tgtEl>
                                        <p:attrNameLst>
                                          <p:attrName>style.visibility</p:attrName>
                                        </p:attrNameLst>
                                      </p:cBhvr>
                                      <p:to>
                                        <p:strVal val="visible"/>
                                      </p:to>
                                    </p:set>
                                    <p:animEffect transition="in" filter="randombar(horizontal)">
                                      <p:cBhvr>
                                        <p:cTn id="7" dur="500"/>
                                        <p:tgtEl>
                                          <p:spTgt spid="522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013F5FA2-2EFA-FA5C-4243-06A9695AF7DB}"/>
              </a:ext>
            </a:extLst>
          </p:cNvPr>
          <p:cNvSpPr>
            <a:spLocks noGrp="1" noChangeArrowheads="1"/>
          </p:cNvSpPr>
          <p:nvPr>
            <p:ph type="title"/>
          </p:nvPr>
        </p:nvSpPr>
        <p:spPr>
          <a:xfrm>
            <a:off x="485775" y="125413"/>
            <a:ext cx="7524750" cy="425450"/>
          </a:xfrm>
        </p:spPr>
        <p:txBody>
          <a:bodyPr/>
          <a:lstStyle/>
          <a:p>
            <a:r>
              <a:rPr lang="en-US" altLang="zh-CN">
                <a:ea typeface="宋体" panose="02010600030101010101" pitchFamily="2" charset="-122"/>
              </a:rPr>
              <a:t>Load/Stroe</a:t>
            </a:r>
            <a:r>
              <a:rPr lang="zh-CN" altLang="en-US">
                <a:ea typeface="宋体" panose="02010600030101010101" pitchFamily="2" charset="-122"/>
              </a:rPr>
              <a:t>指令的数据通路</a:t>
            </a:r>
          </a:p>
        </p:txBody>
      </p:sp>
      <p:sp>
        <p:nvSpPr>
          <p:cNvPr id="53251" name="矩形 2">
            <a:extLst>
              <a:ext uri="{FF2B5EF4-FFF2-40B4-BE49-F238E27FC236}">
                <a16:creationId xmlns:a16="http://schemas.microsoft.com/office/drawing/2014/main" id="{54728F80-BAC3-09AF-6B24-D9072C23B7AF}"/>
              </a:ext>
            </a:extLst>
          </p:cNvPr>
          <p:cNvSpPr>
            <a:spLocks noChangeArrowheads="1"/>
          </p:cNvSpPr>
          <p:nvPr/>
        </p:nvSpPr>
        <p:spPr bwMode="auto">
          <a:xfrm>
            <a:off x="206375" y="5618163"/>
            <a:ext cx="8574088"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rPr>
              <a:t>lw</a:t>
            </a:r>
            <a:r>
              <a:rPr lang="zh-CN" altLang="en-US" sz="2000">
                <a:solidFill>
                  <a:schemeClr val="accent2"/>
                </a:solidFill>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sw</a:t>
            </a:r>
            <a:r>
              <a:rPr lang="zh-CN" altLang="en-US" sz="2000">
                <a:solidFill>
                  <a:schemeClr val="accent2"/>
                </a:solidFill>
                <a:latin typeface="微软雅黑" panose="020B0503020204020204" pitchFamily="34" charset="-122"/>
                <a:ea typeface="微软雅黑" panose="020B0503020204020204" pitchFamily="34" charset="-122"/>
              </a:rPr>
              <a:t>的</a:t>
            </a:r>
            <a:r>
              <a:rPr lang="en-US" altLang="zh-CN" sz="2000">
                <a:solidFill>
                  <a:schemeClr val="accent2"/>
                </a:solidFill>
                <a:latin typeface="微软雅黑" panose="020B0503020204020204" pitchFamily="34" charset="-122"/>
                <a:ea typeface="微软雅黑" panose="020B0503020204020204" pitchFamily="34" charset="-122"/>
              </a:rPr>
              <a:t>ALUctr</a:t>
            </a:r>
            <a:r>
              <a:rPr lang="zh-CN" altLang="en-US" sz="2000">
                <a:solidFill>
                  <a:schemeClr val="accent2"/>
                </a:solidFill>
                <a:latin typeface="微软雅黑" panose="020B0503020204020204" pitchFamily="34" charset="-122"/>
                <a:ea typeface="微软雅黑" panose="020B0503020204020204" pitchFamily="34" charset="-122"/>
              </a:rPr>
              <a:t>是</a:t>
            </a:r>
            <a:r>
              <a:rPr lang="en-US" altLang="zh-CN" sz="2000">
                <a:solidFill>
                  <a:schemeClr val="accent2"/>
                </a:solidFill>
                <a:latin typeface="微软雅黑" panose="020B0503020204020204" pitchFamily="34" charset="-122"/>
                <a:ea typeface="微软雅黑" panose="020B0503020204020204" pitchFamily="34" charset="-122"/>
              </a:rPr>
              <a:t>add</a:t>
            </a:r>
            <a:r>
              <a:rPr lang="zh-CN" altLang="en-US" sz="2000">
                <a:solidFill>
                  <a:schemeClr val="accent2"/>
                </a:solidFill>
                <a:latin typeface="微软雅黑" panose="020B0503020204020204" pitchFamily="34" charset="-122"/>
                <a:ea typeface="微软雅黑" panose="020B0503020204020204" pitchFamily="34" charset="-122"/>
              </a:rPr>
              <a:t>，</a:t>
            </a:r>
            <a:r>
              <a:rPr lang="zh-CN" altLang="en-US" sz="2000">
                <a:solidFill>
                  <a:schemeClr val="accent2"/>
                </a:solidFill>
                <a:latin typeface="微软雅黑" panose="020B0503020204020204" pitchFamily="34" charset="-122"/>
                <a:ea typeface="微软雅黑" panose="020B0503020204020204" pitchFamily="34" charset="-122"/>
                <a:hlinkClick r:id="rId2" action="ppaction://hlinksldjump"/>
              </a:rPr>
              <a:t>第二操作数为分别为</a:t>
            </a:r>
            <a:r>
              <a:rPr lang="en-US" altLang="zh-CN" sz="2000">
                <a:solidFill>
                  <a:schemeClr val="accent2"/>
                </a:solidFill>
                <a:latin typeface="微软雅黑" panose="020B0503020204020204" pitchFamily="34" charset="-122"/>
                <a:ea typeface="微软雅黑" panose="020B0503020204020204" pitchFamily="34" charset="-122"/>
                <a:hlinkClick r:id="rId2" action="ppaction://hlinksldjump"/>
              </a:rPr>
              <a:t>immI</a:t>
            </a:r>
            <a:r>
              <a:rPr lang="zh-CN" altLang="en-US" sz="2000">
                <a:solidFill>
                  <a:schemeClr val="accent2"/>
                </a:solidFill>
                <a:latin typeface="微软雅黑" panose="020B0503020204020204" pitchFamily="34" charset="-122"/>
                <a:ea typeface="微软雅黑" panose="020B0503020204020204" pitchFamily="34" charset="-122"/>
                <a:hlinkClick r:id="rId2" action="ppaction://hlinksldjump"/>
              </a:rPr>
              <a:t>、</a:t>
            </a:r>
            <a:r>
              <a:rPr lang="en-US" altLang="zh-CN" sz="2000">
                <a:solidFill>
                  <a:schemeClr val="accent2"/>
                </a:solidFill>
                <a:latin typeface="微软雅黑" panose="020B0503020204020204" pitchFamily="34" charset="-122"/>
                <a:ea typeface="微软雅黑" panose="020B0503020204020204" pitchFamily="34" charset="-122"/>
                <a:hlinkClick r:id="rId2" action="ppaction://hlinksldjump"/>
              </a:rPr>
              <a:t>immS</a:t>
            </a:r>
            <a:r>
              <a:rPr lang="zh-CN" altLang="en-US" sz="2000">
                <a:solidFill>
                  <a:schemeClr val="accent2"/>
                </a:solidFill>
                <a:latin typeface="微软雅黑" panose="020B0503020204020204" pitchFamily="34" charset="-122"/>
                <a:ea typeface="微软雅黑" panose="020B0503020204020204" pitchFamily="34" charset="-122"/>
              </a:rPr>
              <a:t>，故</a:t>
            </a:r>
            <a:r>
              <a:rPr lang="en-US" altLang="zh-CN" sz="2000">
                <a:solidFill>
                  <a:schemeClr val="accent1"/>
                </a:solidFill>
                <a:latin typeface="微软雅黑" panose="020B0503020204020204" pitchFamily="34" charset="-122"/>
                <a:ea typeface="微软雅黑" panose="020B0503020204020204" pitchFamily="34" charset="-122"/>
              </a:rPr>
              <a:t>ExtOp</a:t>
            </a:r>
            <a:r>
              <a:rPr lang="zh-CN" altLang="en-US" sz="2000">
                <a:solidFill>
                  <a:schemeClr val="accent1"/>
                </a:solidFill>
                <a:latin typeface="微软雅黑" panose="020B0503020204020204" pitchFamily="34" charset="-122"/>
                <a:ea typeface="微软雅黑" panose="020B0503020204020204" pitchFamily="34" charset="-122"/>
              </a:rPr>
              <a:t>分别为</a:t>
            </a:r>
            <a:r>
              <a:rPr lang="en-US" altLang="zh-CN" sz="2000">
                <a:solidFill>
                  <a:schemeClr val="accent1"/>
                </a:solidFill>
                <a:latin typeface="微软雅黑" panose="020B0503020204020204" pitchFamily="34" charset="-122"/>
                <a:ea typeface="微软雅黑" panose="020B0503020204020204" pitchFamily="34" charset="-122"/>
              </a:rPr>
              <a:t>000</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010</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ALUBSrc=1</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MemWr</a:t>
            </a:r>
            <a:r>
              <a:rPr lang="zh-CN" altLang="en-US" sz="2000">
                <a:solidFill>
                  <a:schemeClr val="accent1"/>
                </a:solidFill>
                <a:latin typeface="微软雅黑" panose="020B0503020204020204" pitchFamily="34" charset="-122"/>
                <a:ea typeface="微软雅黑" panose="020B0503020204020204" pitchFamily="34" charset="-122"/>
              </a:rPr>
              <a:t>分别为</a:t>
            </a:r>
            <a:r>
              <a:rPr lang="en-US" altLang="zh-CN" sz="2000">
                <a:solidFill>
                  <a:schemeClr val="accent1"/>
                </a:solidFill>
                <a:latin typeface="微软雅黑" panose="020B0503020204020204" pitchFamily="34" charset="-122"/>
                <a:ea typeface="微软雅黑" panose="020B0503020204020204" pitchFamily="34" charset="-122"/>
              </a:rPr>
              <a:t>0</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1</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MemtoReg</a:t>
            </a:r>
            <a:r>
              <a:rPr lang="zh-CN" altLang="en-US" sz="2000">
                <a:solidFill>
                  <a:schemeClr val="accent1"/>
                </a:solidFill>
                <a:latin typeface="微软雅黑" panose="020B0503020204020204" pitchFamily="34" charset="-122"/>
                <a:ea typeface="微软雅黑" panose="020B0503020204020204" pitchFamily="34" charset="-122"/>
              </a:rPr>
              <a:t>分别为</a:t>
            </a:r>
            <a:r>
              <a:rPr lang="en-US" altLang="zh-CN" sz="2000">
                <a:solidFill>
                  <a:schemeClr val="accent1"/>
                </a:solidFill>
                <a:latin typeface="微软雅黑" panose="020B0503020204020204" pitchFamily="34" charset="-122"/>
                <a:ea typeface="微软雅黑" panose="020B0503020204020204" pitchFamily="34" charset="-122"/>
              </a:rPr>
              <a:t>1</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x</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x</a:t>
            </a:r>
            <a:r>
              <a:rPr lang="zh-CN" altLang="en-US" sz="2000">
                <a:solidFill>
                  <a:schemeClr val="accent1"/>
                </a:solidFill>
                <a:latin typeface="微软雅黑" panose="020B0503020204020204" pitchFamily="34" charset="-122"/>
                <a:ea typeface="微软雅黑" panose="020B0503020204020204" pitchFamily="34" charset="-122"/>
              </a:rPr>
              <a:t>表示任意）；</a:t>
            </a:r>
            <a:r>
              <a:rPr lang="en-US" altLang="zh-CN" sz="2000">
                <a:solidFill>
                  <a:schemeClr val="accent1"/>
                </a:solidFill>
                <a:latin typeface="微软雅黑" panose="020B0503020204020204" pitchFamily="34" charset="-122"/>
                <a:ea typeface="微软雅黑" panose="020B0503020204020204" pitchFamily="34" charset="-122"/>
              </a:rPr>
              <a:t>RegWr</a:t>
            </a:r>
            <a:r>
              <a:rPr lang="zh-CN" altLang="en-US" sz="2000">
                <a:solidFill>
                  <a:schemeClr val="accent1"/>
                </a:solidFill>
                <a:latin typeface="微软雅黑" panose="020B0503020204020204" pitchFamily="34" charset="-122"/>
                <a:ea typeface="微软雅黑" panose="020B0503020204020204" pitchFamily="34" charset="-122"/>
              </a:rPr>
              <a:t>分别为</a:t>
            </a:r>
            <a:r>
              <a:rPr lang="en-US" altLang="zh-CN" sz="2000">
                <a:solidFill>
                  <a:schemeClr val="accent1"/>
                </a:solidFill>
                <a:latin typeface="微软雅黑" panose="020B0503020204020204" pitchFamily="34" charset="-122"/>
                <a:ea typeface="微软雅黑" panose="020B0503020204020204" pitchFamily="34" charset="-122"/>
              </a:rPr>
              <a:t>1</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0</a:t>
            </a:r>
            <a:endParaRPr lang="zh-CN" altLang="en-US" sz="2000">
              <a:solidFill>
                <a:schemeClr val="accent1"/>
              </a:solidFill>
              <a:latin typeface="微软雅黑" panose="020B0503020204020204" pitchFamily="34" charset="-122"/>
              <a:ea typeface="微软雅黑" panose="020B0503020204020204" pitchFamily="34" charset="-122"/>
            </a:endParaRPr>
          </a:p>
        </p:txBody>
      </p:sp>
      <p:sp>
        <p:nvSpPr>
          <p:cNvPr id="88067" name="Rectangle 3">
            <a:extLst>
              <a:ext uri="{FF2B5EF4-FFF2-40B4-BE49-F238E27FC236}">
                <a16:creationId xmlns:a16="http://schemas.microsoft.com/office/drawing/2014/main" id="{B0005352-A64B-B0F8-44BF-C5781164EAEE}"/>
              </a:ext>
            </a:extLst>
          </p:cNvPr>
          <p:cNvSpPr txBox="1">
            <a:spLocks noChangeArrowheads="1"/>
          </p:cNvSpPr>
          <p:nvPr/>
        </p:nvSpPr>
        <p:spPr bwMode="auto">
          <a:xfrm>
            <a:off x="206375" y="650875"/>
            <a:ext cx="839787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I-</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型的</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lw</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指令的功能：</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 </a:t>
            </a:r>
            <a:r>
              <a:rPr lang="en-US" altLang="zh-CN" sz="2000">
                <a:solidFill>
                  <a:srgbClr val="006600"/>
                </a:solidFill>
                <a:latin typeface="微软雅黑" panose="020B0503020204020204" pitchFamily="34" charset="-122"/>
                <a:ea typeface="微软雅黑" panose="020B0503020204020204" pitchFamily="34" charset="-122"/>
                <a:sym typeface="Wingdings" panose="05000000000000000000" pitchFamily="2" charset="2"/>
              </a:rPr>
              <a:t>M[R[rs1]+SEXT(imm12)]</a:t>
            </a:r>
          </a:p>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S-</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型的</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sw</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指令的功能：</a:t>
            </a:r>
            <a:r>
              <a:rPr lang="en-US" altLang="zh-CN" sz="2000">
                <a:solidFill>
                  <a:srgbClr val="006600"/>
                </a:solidFill>
                <a:latin typeface="微软雅黑" panose="020B0503020204020204" pitchFamily="34" charset="-122"/>
                <a:ea typeface="微软雅黑" panose="020B0503020204020204" pitchFamily="34" charset="-122"/>
                <a:sym typeface="Wingdings" panose="05000000000000000000" pitchFamily="2" charset="2"/>
              </a:rPr>
              <a:t>M[R[rs1]+SEXT(imm12)]</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←R[rs2] </a:t>
            </a:r>
          </a:p>
        </p:txBody>
      </p:sp>
      <p:pic>
        <p:nvPicPr>
          <p:cNvPr id="88068" name="Picture 8">
            <a:extLst>
              <a:ext uri="{FF2B5EF4-FFF2-40B4-BE49-F238E27FC236}">
                <a16:creationId xmlns:a16="http://schemas.microsoft.com/office/drawing/2014/main" id="{24206DEE-60BB-E621-21E7-DE3AA929E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8" y="1485900"/>
            <a:ext cx="8869362"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 Box 178">
            <a:extLst>
              <a:ext uri="{FF2B5EF4-FFF2-40B4-BE49-F238E27FC236}">
                <a16:creationId xmlns:a16="http://schemas.microsoft.com/office/drawing/2014/main" id="{AECF5D82-53CB-A6F5-471E-06C39DF2A216}"/>
              </a:ext>
            </a:extLst>
          </p:cNvPr>
          <p:cNvSpPr txBox="1">
            <a:spLocks noChangeArrowheads="1"/>
          </p:cNvSpPr>
          <p:nvPr/>
        </p:nvSpPr>
        <p:spPr bwMode="auto">
          <a:xfrm>
            <a:off x="5905500" y="3995738"/>
            <a:ext cx="1320800" cy="1127125"/>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7" name="Rectangle 3">
            <a:extLst>
              <a:ext uri="{FF2B5EF4-FFF2-40B4-BE49-F238E27FC236}">
                <a16:creationId xmlns:a16="http://schemas.microsoft.com/office/drawing/2014/main" id="{0D8F389B-503C-4059-2C21-F5B0C87FA7E2}"/>
              </a:ext>
            </a:extLst>
          </p:cNvPr>
          <p:cNvSpPr txBox="1">
            <a:spLocks noChangeArrowheads="1"/>
          </p:cNvSpPr>
          <p:nvPr/>
        </p:nvSpPr>
        <p:spPr bwMode="auto">
          <a:xfrm>
            <a:off x="6942138" y="1385888"/>
            <a:ext cx="183832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10000"/>
              </a:spcBef>
              <a:buClr>
                <a:schemeClr val="accent1"/>
              </a:buClr>
            </a:pP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比前面的数据通路又多了一个</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数据存储器</a:t>
            </a:r>
            <a:endPar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randombar(horizontal)">
                                      <p:cBhvr>
                                        <p:cTn id="7" dur="500"/>
                                        <p:tgtEl>
                                          <p:spTgt spid="53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3254"/>
                                        </p:tgtEl>
                                        <p:attrNameLst>
                                          <p:attrName>style.visibility</p:attrName>
                                        </p:attrNameLst>
                                      </p:cBhvr>
                                      <p:to>
                                        <p:strVal val="visible"/>
                                      </p:to>
                                    </p:set>
                                    <p:animEffect transition="in" filter="randombar(horizontal)">
                                      <p:cBhvr>
                                        <p:cTn id="17" dur="500"/>
                                        <p:tgtEl>
                                          <p:spTgt spid="53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p:bldP spid="53254"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图片 4">
            <a:extLst>
              <a:ext uri="{FF2B5EF4-FFF2-40B4-BE49-F238E27FC236}">
                <a16:creationId xmlns:a16="http://schemas.microsoft.com/office/drawing/2014/main" id="{C96BACB7-C0CE-3D28-3582-FAEF63FD4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385763"/>
            <a:ext cx="8886825"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0" name="Rectangle 2">
            <a:extLst>
              <a:ext uri="{FF2B5EF4-FFF2-40B4-BE49-F238E27FC236}">
                <a16:creationId xmlns:a16="http://schemas.microsoft.com/office/drawing/2014/main" id="{522FD982-3B3A-C8BB-A9F1-E633D3DE483D}"/>
              </a:ext>
            </a:extLst>
          </p:cNvPr>
          <p:cNvSpPr>
            <a:spLocks noGrp="1" noChangeArrowheads="1"/>
          </p:cNvSpPr>
          <p:nvPr>
            <p:ph type="title"/>
          </p:nvPr>
        </p:nvSpPr>
        <p:spPr>
          <a:xfrm>
            <a:off x="169863" y="49213"/>
            <a:ext cx="5518150" cy="427037"/>
          </a:xfrm>
        </p:spPr>
        <p:txBody>
          <a:bodyPr/>
          <a:lstStyle/>
          <a:p>
            <a:r>
              <a:rPr lang="zh-CN" altLang="en-US">
                <a:ea typeface="宋体" panose="02010600030101010101" pitchFamily="2" charset="-122"/>
              </a:rPr>
              <a:t>算术逻辑部件的设计</a:t>
            </a:r>
          </a:p>
        </p:txBody>
      </p:sp>
      <p:sp>
        <p:nvSpPr>
          <p:cNvPr id="54276" name="Text Box 178">
            <a:extLst>
              <a:ext uri="{FF2B5EF4-FFF2-40B4-BE49-F238E27FC236}">
                <a16:creationId xmlns:a16="http://schemas.microsoft.com/office/drawing/2014/main" id="{EFA20161-1F1F-ABB1-09C7-94749607FCE3}"/>
              </a:ext>
            </a:extLst>
          </p:cNvPr>
          <p:cNvSpPr txBox="1">
            <a:spLocks noChangeArrowheads="1"/>
          </p:cNvSpPr>
          <p:nvPr/>
        </p:nvSpPr>
        <p:spPr bwMode="auto">
          <a:xfrm>
            <a:off x="1036638" y="4827588"/>
            <a:ext cx="405606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zh-CN" altLang="en-US" sz="2000">
                <a:solidFill>
                  <a:schemeClr val="accent2"/>
                </a:solidFill>
                <a:latin typeface="微软雅黑" panose="020B0503020204020204" pitchFamily="34" charset="-122"/>
                <a:ea typeface="微软雅黑" panose="020B0503020204020204" pitchFamily="34" charset="-122"/>
              </a:rPr>
              <a:t>该</a:t>
            </a:r>
            <a:r>
              <a:rPr lang="en-US" altLang="zh-CN" sz="2000">
                <a:solidFill>
                  <a:schemeClr val="accent2"/>
                </a:solidFill>
                <a:latin typeface="微软雅黑" panose="020B0503020204020204" pitchFamily="34" charset="-122"/>
                <a:ea typeface="微软雅黑" panose="020B0503020204020204" pitchFamily="34" charset="-122"/>
              </a:rPr>
              <a:t>ALU</a:t>
            </a:r>
            <a:r>
              <a:rPr lang="zh-CN" altLang="en-US" sz="2000">
                <a:solidFill>
                  <a:schemeClr val="accent2"/>
                </a:solidFill>
                <a:latin typeface="微软雅黑" panose="020B0503020204020204" pitchFamily="34" charset="-122"/>
                <a:ea typeface="微软雅黑" panose="020B0503020204020204" pitchFamily="34" charset="-122"/>
              </a:rPr>
              <a:t>能实现哪些操作？</a:t>
            </a:r>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rgbClr val="FF0000"/>
                </a:solidFill>
                <a:latin typeface="微软雅黑" panose="020B0503020204020204" pitchFamily="34" charset="-122"/>
                <a:ea typeface="微软雅黑" panose="020B0503020204020204" pitchFamily="34" charset="-122"/>
              </a:rPr>
              <a:t>add,or,slt,sltu,srcB,</a:t>
            </a:r>
            <a:r>
              <a:rPr lang="zh-CN" altLang="en-US" sz="2000">
                <a:solidFill>
                  <a:srgbClr val="A50021"/>
                </a:solidFill>
                <a:latin typeface="微软雅黑" panose="020B0503020204020204" pitchFamily="34" charset="-122"/>
                <a:ea typeface="微软雅黑" panose="020B0503020204020204" pitchFamily="34" charset="-122"/>
              </a:rPr>
              <a:t>判</a:t>
            </a:r>
            <a:r>
              <a:rPr lang="en-US" altLang="zh-CN" sz="2000">
                <a:solidFill>
                  <a:srgbClr val="A50021"/>
                </a:solidFill>
                <a:latin typeface="微软雅黑" panose="020B0503020204020204" pitchFamily="34" charset="-122"/>
                <a:ea typeface="微软雅黑" panose="020B0503020204020204" pitchFamily="34" charset="-122"/>
              </a:rPr>
              <a:t>0(sub)</a:t>
            </a:r>
          </a:p>
          <a:p>
            <a:pPr eaLnBrk="0" hangingPunct="0"/>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lw</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add</a:t>
            </a: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sw</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add</a:t>
            </a:r>
          </a:p>
        </p:txBody>
      </p:sp>
      <p:sp>
        <p:nvSpPr>
          <p:cNvPr id="89092" name="Text Box 178">
            <a:extLst>
              <a:ext uri="{FF2B5EF4-FFF2-40B4-BE49-F238E27FC236}">
                <a16:creationId xmlns:a16="http://schemas.microsoft.com/office/drawing/2014/main" id="{41AB2F87-0652-5CDE-BBCC-809A3B5A7714}"/>
              </a:ext>
            </a:extLst>
          </p:cNvPr>
          <p:cNvSpPr txBox="1">
            <a:spLocks noChangeArrowheads="1"/>
          </p:cNvSpPr>
          <p:nvPr/>
        </p:nvSpPr>
        <p:spPr bwMode="auto">
          <a:xfrm>
            <a:off x="5688013" y="139700"/>
            <a:ext cx="3351212" cy="1200150"/>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ALUctr=add</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OPctr=00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ALUctr=or</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Opctr=01</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ALUctr=srcB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Opctr=10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Opctr=11</a:t>
            </a:r>
          </a:p>
        </p:txBody>
      </p:sp>
      <p:sp>
        <p:nvSpPr>
          <p:cNvPr id="89093" name="Text Box 178">
            <a:extLst>
              <a:ext uri="{FF2B5EF4-FFF2-40B4-BE49-F238E27FC236}">
                <a16:creationId xmlns:a16="http://schemas.microsoft.com/office/drawing/2014/main" id="{6519EA81-847B-001F-FB67-64986DD6BF86}"/>
              </a:ext>
            </a:extLst>
          </p:cNvPr>
          <p:cNvSpPr txBox="1">
            <a:spLocks noChangeArrowheads="1"/>
          </p:cNvSpPr>
          <p:nvPr/>
        </p:nvSpPr>
        <p:spPr bwMode="auto">
          <a:xfrm>
            <a:off x="153988" y="1525588"/>
            <a:ext cx="3289300" cy="646112"/>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ALUctr=slt/sltu/sub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SUBctr=1</a:t>
            </a:r>
            <a:r>
              <a:rPr lang="zh-CN" altLang="en-US" sz="1800">
                <a:solidFill>
                  <a:schemeClr val="accent2"/>
                </a:solidFill>
                <a:latin typeface="微软雅黑" panose="020B0503020204020204" pitchFamily="34" charset="-122"/>
                <a:ea typeface="微软雅黑" panose="020B0503020204020204" pitchFamily="34" charset="-122"/>
              </a:rPr>
              <a:t>，其余</a:t>
            </a:r>
            <a:r>
              <a:rPr lang="en-US" altLang="zh-CN" sz="1800">
                <a:solidFill>
                  <a:schemeClr val="accent2"/>
                </a:solidFill>
                <a:latin typeface="微软雅黑" panose="020B0503020204020204" pitchFamily="34" charset="-122"/>
                <a:ea typeface="微软雅黑" panose="020B0503020204020204" pitchFamily="34" charset="-122"/>
              </a:rPr>
              <a:t> SUBctr=0</a:t>
            </a:r>
            <a:endParaRPr lang="en-US" altLang="zh-CN" sz="2000">
              <a:solidFill>
                <a:schemeClr val="accent2"/>
              </a:solidFill>
              <a:latin typeface="微软雅黑" panose="020B0503020204020204" pitchFamily="34" charset="-122"/>
              <a:ea typeface="微软雅黑" panose="020B0503020204020204" pitchFamily="34" charset="-122"/>
            </a:endParaRPr>
          </a:p>
        </p:txBody>
      </p:sp>
      <p:sp>
        <p:nvSpPr>
          <p:cNvPr id="89094" name="Text Box 178">
            <a:extLst>
              <a:ext uri="{FF2B5EF4-FFF2-40B4-BE49-F238E27FC236}">
                <a16:creationId xmlns:a16="http://schemas.microsoft.com/office/drawing/2014/main" id="{5C067FC1-5527-8D8F-A3BF-09742953E217}"/>
              </a:ext>
            </a:extLst>
          </p:cNvPr>
          <p:cNvSpPr txBox="1">
            <a:spLocks noChangeArrowheads="1"/>
          </p:cNvSpPr>
          <p:nvPr/>
        </p:nvSpPr>
        <p:spPr bwMode="auto">
          <a:xfrm>
            <a:off x="6343650" y="3409950"/>
            <a:ext cx="2633663" cy="923925"/>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 SIGctr=1</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ALUctr=sltu, SIGctr=0</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zh-CN" altLang="en-US" sz="1800">
                <a:solidFill>
                  <a:schemeClr val="accent2"/>
                </a:solidFill>
                <a:latin typeface="微软雅黑" panose="020B0503020204020204" pitchFamily="34" charset="-122"/>
                <a:ea typeface="微软雅黑" panose="020B0503020204020204" pitchFamily="34" charset="-122"/>
              </a:rPr>
              <a:t>其余情况，任意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randombar(horizontal)">
                                      <p:cBhvr>
                                        <p:cTn id="7" dur="500"/>
                                        <p:tgtEl>
                                          <p:spTgt spid="54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2">
            <a:extLst>
              <a:ext uri="{FF2B5EF4-FFF2-40B4-BE49-F238E27FC236}">
                <a16:creationId xmlns:a16="http://schemas.microsoft.com/office/drawing/2014/main" id="{3F8DD463-8786-3306-F668-3B347CD9F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275" y="15875"/>
            <a:ext cx="5634038"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4" name="Rectangle 2">
            <a:extLst>
              <a:ext uri="{FF2B5EF4-FFF2-40B4-BE49-F238E27FC236}">
                <a16:creationId xmlns:a16="http://schemas.microsoft.com/office/drawing/2014/main" id="{A11D7BD5-E9DE-E3FF-77FA-B6CA76D95CB8}"/>
              </a:ext>
            </a:extLst>
          </p:cNvPr>
          <p:cNvSpPr>
            <a:spLocks noGrp="1" noChangeArrowheads="1"/>
          </p:cNvSpPr>
          <p:nvPr>
            <p:ph type="title"/>
          </p:nvPr>
        </p:nvSpPr>
        <p:spPr>
          <a:xfrm>
            <a:off x="152400" y="160338"/>
            <a:ext cx="5518150" cy="427037"/>
          </a:xfrm>
        </p:spPr>
        <p:txBody>
          <a:bodyPr/>
          <a:lstStyle/>
          <a:p>
            <a:r>
              <a:rPr lang="zh-CN" altLang="en-US">
                <a:ea typeface="宋体" panose="02010600030101010101" pitchFamily="2" charset="-122"/>
              </a:rPr>
              <a:t>扩展器部件的设计</a:t>
            </a:r>
          </a:p>
        </p:txBody>
      </p:sp>
      <p:pic>
        <p:nvPicPr>
          <p:cNvPr id="90115" name="图片 3">
            <a:extLst>
              <a:ext uri="{FF2B5EF4-FFF2-40B4-BE49-F238E27FC236}">
                <a16:creationId xmlns:a16="http://schemas.microsoft.com/office/drawing/2014/main" id="{E3AE9C72-BCF2-F6E4-3C24-1B22FC92F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3" y="558800"/>
            <a:ext cx="58547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5">
            <a:extLst>
              <a:ext uri="{FF2B5EF4-FFF2-40B4-BE49-F238E27FC236}">
                <a16:creationId xmlns:a16="http://schemas.microsoft.com/office/drawing/2014/main" id="{DE21859B-13B5-527C-C1C5-696927470794}"/>
              </a:ext>
            </a:extLst>
          </p:cNvPr>
          <p:cNvSpPr>
            <a:spLocks noChangeArrowheads="1"/>
          </p:cNvSpPr>
          <p:nvPr/>
        </p:nvSpPr>
        <p:spPr bwMode="auto">
          <a:xfrm>
            <a:off x="6118225" y="4878388"/>
            <a:ext cx="270351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1"/>
                </a:solidFill>
                <a:latin typeface="微软雅黑" panose="020B0503020204020204" pitchFamily="34" charset="-122"/>
                <a:ea typeface="微软雅黑" panose="020B0503020204020204" pitchFamily="34" charset="-122"/>
              </a:rPr>
              <a:t>问题：如何根据指令编码得到</a:t>
            </a:r>
            <a:r>
              <a:rPr lang="en-US" altLang="zh-CN" sz="1800">
                <a:solidFill>
                  <a:schemeClr val="accent1"/>
                </a:solidFill>
                <a:latin typeface="微软雅黑" panose="020B0503020204020204" pitchFamily="34" charset="-122"/>
                <a:ea typeface="微软雅黑" panose="020B0503020204020204" pitchFamily="34" charset="-122"/>
              </a:rPr>
              <a:t>ExtOp</a:t>
            </a:r>
            <a:r>
              <a:rPr lang="zh-CN" altLang="en-US" sz="1800">
                <a:solidFill>
                  <a:schemeClr val="accent1"/>
                </a:solidFill>
                <a:latin typeface="微软雅黑" panose="020B0503020204020204" pitchFamily="34" charset="-122"/>
                <a:ea typeface="微软雅黑" panose="020B0503020204020204" pitchFamily="34" charset="-122"/>
              </a:rPr>
              <a:t>？</a:t>
            </a:r>
            <a:endParaRPr lang="en-US" altLang="zh-CN" sz="1800">
              <a:solidFill>
                <a:schemeClr val="accent1"/>
              </a:solidFill>
              <a:latin typeface="微软雅黑" panose="020B0503020204020204" pitchFamily="34" charset="-122"/>
              <a:ea typeface="微软雅黑" panose="020B0503020204020204" pitchFamily="34" charset="-122"/>
            </a:endParaRPr>
          </a:p>
        </p:txBody>
      </p:sp>
      <p:sp>
        <p:nvSpPr>
          <p:cNvPr id="90117" name="Rectangle 5">
            <a:extLst>
              <a:ext uri="{FF2B5EF4-FFF2-40B4-BE49-F238E27FC236}">
                <a16:creationId xmlns:a16="http://schemas.microsoft.com/office/drawing/2014/main" id="{2D11ADA2-2434-B31F-CA79-AF51B084ADFA}"/>
              </a:ext>
            </a:extLst>
          </p:cNvPr>
          <p:cNvSpPr>
            <a:spLocks noChangeArrowheads="1"/>
          </p:cNvSpPr>
          <p:nvPr/>
        </p:nvSpPr>
        <p:spPr bwMode="auto">
          <a:xfrm>
            <a:off x="6088063" y="5681663"/>
            <a:ext cx="2998787"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通过指令译码器得到！</a:t>
            </a:r>
            <a:endParaRPr lang="en-US" altLang="zh-CN" sz="1800">
              <a:solidFill>
                <a:schemeClr val="accent2"/>
              </a:solidFill>
              <a:latin typeface="微软雅黑" panose="020B0503020204020204" pitchFamily="34" charset="-122"/>
              <a:ea typeface="微软雅黑" panose="020B0503020204020204" pitchFamily="34" charset="-122"/>
            </a:endParaRPr>
          </a:p>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将在控制器设计部分介绍。</a:t>
            </a:r>
            <a:endParaRPr lang="en-US" altLang="zh-CN" sz="1800">
              <a:solidFill>
                <a:schemeClr val="accent2"/>
              </a:solidFill>
              <a:latin typeface="微软雅黑" panose="020B0503020204020204" pitchFamily="34" charset="-122"/>
              <a:ea typeface="微软雅黑" panose="020B0503020204020204" pitchFamily="34" charset="-122"/>
            </a:endParaRPr>
          </a:p>
        </p:txBody>
      </p:sp>
      <p:sp>
        <p:nvSpPr>
          <p:cNvPr id="55303" name="Rectangle 5">
            <a:extLst>
              <a:ext uri="{FF2B5EF4-FFF2-40B4-BE49-F238E27FC236}">
                <a16:creationId xmlns:a16="http://schemas.microsoft.com/office/drawing/2014/main" id="{2D3F4967-A23D-CF9E-9C99-453CCD1577B9}"/>
              </a:ext>
            </a:extLst>
          </p:cNvPr>
          <p:cNvSpPr>
            <a:spLocks noChangeArrowheads="1"/>
          </p:cNvSpPr>
          <p:nvPr/>
        </p:nvSpPr>
        <p:spPr bwMode="auto">
          <a:xfrm>
            <a:off x="6257925" y="3798888"/>
            <a:ext cx="2424113"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en-US" altLang="zh-CN" sz="1800">
                <a:solidFill>
                  <a:schemeClr val="accent1"/>
                </a:solidFill>
                <a:latin typeface="微软雅黑" panose="020B0503020204020204" pitchFamily="34" charset="-122"/>
                <a:ea typeface="微软雅黑" panose="020B0503020204020204" pitchFamily="34" charset="-122"/>
              </a:rPr>
              <a:t>I-</a:t>
            </a:r>
            <a:r>
              <a:rPr lang="zh-CN" altLang="en-US" sz="1800">
                <a:solidFill>
                  <a:schemeClr val="accent1"/>
                </a:solidFill>
                <a:latin typeface="微软雅黑" panose="020B0503020204020204" pitchFamily="34" charset="-122"/>
                <a:ea typeface="微软雅黑" panose="020B0503020204020204" pitchFamily="34" charset="-122"/>
              </a:rPr>
              <a:t>型：</a:t>
            </a:r>
            <a:r>
              <a:rPr lang="en-US" altLang="zh-CN" sz="1800">
                <a:solidFill>
                  <a:schemeClr val="accent1"/>
                </a:solidFill>
                <a:latin typeface="微软雅黑" panose="020B0503020204020204" pitchFamily="34" charset="-122"/>
                <a:ea typeface="微软雅黑" panose="020B0503020204020204" pitchFamily="34" charset="-122"/>
              </a:rPr>
              <a:t>ExtOp=000</a:t>
            </a:r>
          </a:p>
          <a:p>
            <a:pPr eaLnBrk="0" hangingPunct="0">
              <a:lnSpc>
                <a:spcPct val="125000"/>
              </a:lnSpc>
              <a:spcBef>
                <a:spcPct val="30000"/>
              </a:spcBef>
              <a:buSzPct val="75000"/>
            </a:pPr>
            <a:r>
              <a:rPr lang="en-US" altLang="zh-CN" sz="1800">
                <a:solidFill>
                  <a:schemeClr val="accent1"/>
                </a:solidFill>
                <a:latin typeface="微软雅黑" panose="020B0503020204020204" pitchFamily="34" charset="-122"/>
                <a:ea typeface="微软雅黑" panose="020B0503020204020204" pitchFamily="34" charset="-122"/>
              </a:rPr>
              <a:t>S-</a:t>
            </a:r>
            <a:r>
              <a:rPr lang="zh-CN" altLang="en-US" sz="1800">
                <a:solidFill>
                  <a:schemeClr val="accent1"/>
                </a:solidFill>
                <a:latin typeface="微软雅黑" panose="020B0503020204020204" pitchFamily="34" charset="-122"/>
                <a:ea typeface="微软雅黑" panose="020B0503020204020204" pitchFamily="34" charset="-122"/>
              </a:rPr>
              <a:t>型：</a:t>
            </a:r>
            <a:r>
              <a:rPr lang="en-US" altLang="zh-CN" sz="1800">
                <a:solidFill>
                  <a:schemeClr val="accent1"/>
                </a:solidFill>
                <a:latin typeface="微软雅黑" panose="020B0503020204020204" pitchFamily="34" charset="-122"/>
                <a:ea typeface="微软雅黑" panose="020B0503020204020204" pitchFamily="34" charset="-122"/>
              </a:rPr>
              <a:t>ExtOp=010</a:t>
            </a:r>
          </a:p>
        </p:txBody>
      </p:sp>
      <p:sp>
        <p:nvSpPr>
          <p:cNvPr id="8" name="Text Box 178">
            <a:extLst>
              <a:ext uri="{FF2B5EF4-FFF2-40B4-BE49-F238E27FC236}">
                <a16:creationId xmlns:a16="http://schemas.microsoft.com/office/drawing/2014/main" id="{1B868B19-0D0F-FE80-097B-B46101560DFF}"/>
              </a:ext>
            </a:extLst>
          </p:cNvPr>
          <p:cNvSpPr txBox="1">
            <a:spLocks noChangeArrowheads="1"/>
          </p:cNvSpPr>
          <p:nvPr/>
        </p:nvSpPr>
        <p:spPr bwMode="auto">
          <a:xfrm>
            <a:off x="112713" y="3716338"/>
            <a:ext cx="5778500" cy="1406525"/>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5303"/>
                                        </p:tgtEl>
                                        <p:attrNameLst>
                                          <p:attrName>style.visibility</p:attrName>
                                        </p:attrNameLst>
                                      </p:cBhvr>
                                      <p:to>
                                        <p:strVal val="visible"/>
                                      </p:to>
                                    </p:set>
                                    <p:animEffect transition="in" filter="randombar(horizontal)">
                                      <p:cBhvr>
                                        <p:cTn id="7" dur="500"/>
                                        <p:tgtEl>
                                          <p:spTgt spid="553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3"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E16379D5-B663-A4B7-1A4E-EE449A95F3A4}"/>
              </a:ext>
            </a:extLst>
          </p:cNvPr>
          <p:cNvSpPr>
            <a:spLocks noGrp="1" noChangeArrowheads="1"/>
          </p:cNvSpPr>
          <p:nvPr>
            <p:ph type="title"/>
          </p:nvPr>
        </p:nvSpPr>
        <p:spPr>
          <a:xfrm>
            <a:off x="444500" y="146050"/>
            <a:ext cx="7416800" cy="422275"/>
          </a:xfrm>
        </p:spPr>
        <p:txBody>
          <a:bodyPr/>
          <a:lstStyle/>
          <a:p>
            <a:r>
              <a:rPr lang="en-US" altLang="zh-CN">
                <a:ea typeface="宋体" panose="02010600030101010101" pitchFamily="2" charset="-122"/>
              </a:rPr>
              <a:t>CPU</a:t>
            </a:r>
            <a:r>
              <a:rPr lang="zh-CN" altLang="en-US">
                <a:ea typeface="宋体" panose="02010600030101010101" pitchFamily="2" charset="-122"/>
              </a:rPr>
              <a:t>的基本结构</a:t>
            </a:r>
          </a:p>
        </p:txBody>
      </p:sp>
      <p:sp>
        <p:nvSpPr>
          <p:cNvPr id="177155" name="Rectangle 3">
            <a:extLst>
              <a:ext uri="{FF2B5EF4-FFF2-40B4-BE49-F238E27FC236}">
                <a16:creationId xmlns:a16="http://schemas.microsoft.com/office/drawing/2014/main" id="{5E83654B-5842-5DBC-200D-CE2D536F506D}"/>
              </a:ext>
            </a:extLst>
          </p:cNvPr>
          <p:cNvSpPr>
            <a:spLocks noGrp="1" noChangeArrowheads="1"/>
          </p:cNvSpPr>
          <p:nvPr>
            <p:ph idx="1"/>
          </p:nvPr>
        </p:nvSpPr>
        <p:spPr>
          <a:xfrm>
            <a:off x="406400" y="762000"/>
            <a:ext cx="8483600" cy="5699125"/>
          </a:xfrm>
        </p:spPr>
        <p:txBody>
          <a:bodyPr/>
          <a:lstStyle/>
          <a:p>
            <a:r>
              <a:rPr lang="zh-CN" altLang="en-US" sz="2000">
                <a:latin typeface="微软雅黑" panose="020B0503020204020204" pitchFamily="34" charset="-122"/>
                <a:ea typeface="微软雅黑" panose="020B0503020204020204" pitchFamily="34" charset="-122"/>
              </a:rPr>
              <a:t>计算机的五大组成部分：</a:t>
            </a:r>
          </a:p>
          <a:p>
            <a:pPr>
              <a:buFontTx/>
              <a:buNone/>
            </a:pPr>
            <a:endParaRPr lang="en-US" altLang="zh-CN" sz="2000">
              <a:ea typeface="黑体" panose="02010609060101010101" pitchFamily="49" charset="-122"/>
            </a:endParaRPr>
          </a:p>
          <a:p>
            <a:pPr>
              <a:buFontTx/>
              <a:buNone/>
            </a:pPr>
            <a:endParaRPr lang="en-US" altLang="zh-CN" sz="2000">
              <a:ea typeface="黑体" panose="02010609060101010101" pitchFamily="49" charset="-122"/>
            </a:endParaRPr>
          </a:p>
          <a:p>
            <a:pPr>
              <a:buFontTx/>
              <a:buNone/>
            </a:pPr>
            <a:endParaRPr lang="en-US" altLang="zh-CN" sz="2000">
              <a:ea typeface="黑体" panose="02010609060101010101" pitchFamily="49" charset="-122"/>
            </a:endParaRPr>
          </a:p>
          <a:p>
            <a:pPr>
              <a:buFontTx/>
              <a:buNone/>
            </a:pPr>
            <a:endParaRPr lang="en-US" altLang="zh-CN" sz="2000">
              <a:ea typeface="黑体" panose="02010609060101010101" pitchFamily="49" charset="-122"/>
            </a:endParaRPr>
          </a:p>
          <a:p>
            <a:pPr>
              <a:buFontTx/>
              <a:buNone/>
            </a:pPr>
            <a:endParaRPr lang="en-US" altLang="zh-CN" sz="2000">
              <a:ea typeface="黑体" panose="02010609060101010101" pitchFamily="49" charset="-122"/>
            </a:endParaRPr>
          </a:p>
          <a:p>
            <a:pPr>
              <a:buFontTx/>
              <a:buNone/>
            </a:pPr>
            <a:endParaRPr lang="en-US" altLang="zh-CN" sz="2000">
              <a:ea typeface="黑体" panose="02010609060101010101" pitchFamily="49" charset="-122"/>
            </a:endParaRPr>
          </a:p>
          <a:p>
            <a:pPr>
              <a:buFontTx/>
              <a:buNone/>
            </a:pPr>
            <a:endParaRPr lang="en-US" altLang="zh-CN" sz="2000">
              <a:ea typeface="黑体" panose="02010609060101010101" pitchFamily="49" charset="-122"/>
            </a:endParaRPr>
          </a:p>
          <a:p>
            <a:pPr>
              <a:lnSpc>
                <a:spcPct val="115000"/>
              </a:lnSpc>
              <a:spcBef>
                <a:spcPct val="25000"/>
              </a:spcBef>
            </a:pPr>
            <a:r>
              <a:rPr lang="zh-CN" altLang="en-US" sz="2000">
                <a:solidFill>
                  <a:srgbClr val="FF0000"/>
                </a:solidFill>
                <a:latin typeface="微软雅黑" panose="020B0503020204020204" pitchFamily="34" charset="-122"/>
                <a:ea typeface="微软雅黑" panose="020B0503020204020204" pitchFamily="34" charset="-122"/>
              </a:rPr>
              <a:t>什么是数据通路（</a:t>
            </a:r>
            <a:r>
              <a:rPr lang="en-US" altLang="zh-CN" sz="2000">
                <a:solidFill>
                  <a:srgbClr val="FF0000"/>
                </a:solidFill>
                <a:latin typeface="微软雅黑" panose="020B0503020204020204" pitchFamily="34" charset="-122"/>
                <a:ea typeface="微软雅黑" panose="020B0503020204020204" pitchFamily="34" charset="-122"/>
              </a:rPr>
              <a:t>DataPath</a:t>
            </a:r>
            <a:r>
              <a:rPr lang="zh-CN" altLang="en-US" sz="2000">
                <a:solidFill>
                  <a:srgbClr val="FF0000"/>
                </a:solidFill>
                <a:latin typeface="微软雅黑" panose="020B0503020204020204" pitchFamily="34" charset="-122"/>
                <a:ea typeface="微软雅黑" panose="020B0503020204020204" pitchFamily="34" charset="-122"/>
              </a:rPr>
              <a:t>）</a:t>
            </a:r>
            <a:r>
              <a:rPr lang="en-US" altLang="zh-CN" sz="2000">
                <a:solidFill>
                  <a:srgbClr val="FF0000"/>
                </a:solidFill>
                <a:latin typeface="微软雅黑" panose="020B0503020204020204" pitchFamily="34" charset="-122"/>
                <a:ea typeface="微软雅黑" panose="020B0503020204020204" pitchFamily="34" charset="-122"/>
              </a:rPr>
              <a:t>?</a:t>
            </a:r>
          </a:p>
          <a:p>
            <a:pPr lvl="1">
              <a:lnSpc>
                <a:spcPct val="115000"/>
              </a:lnSpc>
              <a:spcBef>
                <a:spcPct val="25000"/>
              </a:spcBef>
            </a:pPr>
            <a:r>
              <a:rPr lang="zh-CN" altLang="en-US" sz="2000">
                <a:latin typeface="微软雅黑" panose="020B0503020204020204" pitchFamily="34" charset="-122"/>
                <a:ea typeface="微软雅黑" panose="020B0503020204020204" pitchFamily="34" charset="-122"/>
              </a:rPr>
              <a:t>指令执行过程中，数据所经过的路径，包括路径中的部件。它是</a:t>
            </a:r>
            <a:r>
              <a:rPr lang="zh-CN" altLang="en-US" sz="2000">
                <a:solidFill>
                  <a:srgbClr val="CC0000"/>
                </a:solidFill>
                <a:latin typeface="微软雅黑" panose="020B0503020204020204" pitchFamily="34" charset="-122"/>
                <a:ea typeface="微软雅黑" panose="020B0503020204020204" pitchFamily="34" charset="-122"/>
              </a:rPr>
              <a:t>指令的执行部件</a:t>
            </a:r>
            <a:r>
              <a:rPr lang="zh-CN" altLang="en-US" sz="2000">
                <a:latin typeface="微软雅黑" panose="020B0503020204020204" pitchFamily="34" charset="-122"/>
                <a:ea typeface="微软雅黑" panose="020B0503020204020204" pitchFamily="34" charset="-122"/>
              </a:rPr>
              <a:t>。</a:t>
            </a:r>
          </a:p>
          <a:p>
            <a:pPr>
              <a:lnSpc>
                <a:spcPct val="115000"/>
              </a:lnSpc>
              <a:spcBef>
                <a:spcPct val="25000"/>
              </a:spcBef>
            </a:pPr>
            <a:r>
              <a:rPr lang="zh-CN" altLang="en-US" sz="2000">
                <a:solidFill>
                  <a:schemeClr val="accent1"/>
                </a:solidFill>
                <a:latin typeface="微软雅黑" panose="020B0503020204020204" pitchFamily="34" charset="-122"/>
                <a:ea typeface="微软雅黑" panose="020B0503020204020204" pitchFamily="34" charset="-122"/>
              </a:rPr>
              <a:t>控制器（</a:t>
            </a:r>
            <a:r>
              <a:rPr lang="en-US" altLang="zh-CN" sz="2000">
                <a:solidFill>
                  <a:schemeClr val="accent1"/>
                </a:solidFill>
                <a:latin typeface="微软雅黑" panose="020B0503020204020204" pitchFamily="34" charset="-122"/>
                <a:ea typeface="微软雅黑" panose="020B0503020204020204" pitchFamily="34" charset="-122"/>
              </a:rPr>
              <a:t>Control Unit</a:t>
            </a:r>
            <a:r>
              <a:rPr lang="zh-CN" altLang="en-US" sz="2000">
                <a:solidFill>
                  <a:schemeClr val="accent1"/>
                </a:solidFill>
                <a:latin typeface="微软雅黑" panose="020B0503020204020204" pitchFamily="34" charset="-122"/>
                <a:ea typeface="微软雅黑" panose="020B0503020204020204" pitchFamily="34" charset="-122"/>
              </a:rPr>
              <a:t>）的功能是什么？</a:t>
            </a:r>
          </a:p>
          <a:p>
            <a:pPr lvl="1">
              <a:lnSpc>
                <a:spcPct val="115000"/>
              </a:lnSpc>
              <a:spcBef>
                <a:spcPct val="25000"/>
              </a:spcBef>
            </a:pPr>
            <a:r>
              <a:rPr lang="zh-CN" altLang="en-US" sz="2000">
                <a:latin typeface="微软雅黑" panose="020B0503020204020204" pitchFamily="34" charset="-122"/>
                <a:ea typeface="微软雅黑" panose="020B0503020204020204" pitchFamily="34" charset="-122"/>
              </a:rPr>
              <a:t>对指令进行译码，生成指令对应的控制信号，控制数据通路的动作。它能对执行部件发出控制信号，因此是</a:t>
            </a:r>
            <a:r>
              <a:rPr lang="zh-CN" altLang="en-US" sz="2000">
                <a:solidFill>
                  <a:srgbClr val="CC0000"/>
                </a:solidFill>
                <a:latin typeface="微软雅黑" panose="020B0503020204020204" pitchFamily="34" charset="-122"/>
                <a:ea typeface="微软雅黑" panose="020B0503020204020204" pitchFamily="34" charset="-122"/>
              </a:rPr>
              <a:t>指令的控制部件</a:t>
            </a:r>
            <a:r>
              <a:rPr lang="zh-CN" altLang="en-US" sz="2000">
                <a:latin typeface="微软雅黑" panose="020B0503020204020204" pitchFamily="34" charset="-122"/>
                <a:ea typeface="微软雅黑" panose="020B0503020204020204" pitchFamily="34" charset="-122"/>
              </a:rPr>
              <a:t>。</a:t>
            </a:r>
          </a:p>
        </p:txBody>
      </p:sp>
      <p:grpSp>
        <p:nvGrpSpPr>
          <p:cNvPr id="11267" name="Group 5">
            <a:extLst>
              <a:ext uri="{FF2B5EF4-FFF2-40B4-BE49-F238E27FC236}">
                <a16:creationId xmlns:a16="http://schemas.microsoft.com/office/drawing/2014/main" id="{827C8C05-C383-3140-81F8-1951E97EDF98}"/>
              </a:ext>
            </a:extLst>
          </p:cNvPr>
          <p:cNvGrpSpPr>
            <a:grpSpLocks/>
          </p:cNvGrpSpPr>
          <p:nvPr/>
        </p:nvGrpSpPr>
        <p:grpSpPr bwMode="auto">
          <a:xfrm>
            <a:off x="1647825" y="1773238"/>
            <a:ext cx="1558925" cy="736600"/>
            <a:chOff x="1016" y="1496"/>
            <a:chExt cx="800" cy="464"/>
          </a:xfrm>
        </p:grpSpPr>
        <p:sp>
          <p:nvSpPr>
            <p:cNvPr id="11268" name="Rectangle 6">
              <a:extLst>
                <a:ext uri="{FF2B5EF4-FFF2-40B4-BE49-F238E27FC236}">
                  <a16:creationId xmlns:a16="http://schemas.microsoft.com/office/drawing/2014/main" id="{67FA8BA0-E159-6692-6DE9-9B8A16134653}"/>
                </a:ext>
              </a:extLst>
            </p:cNvPr>
            <p:cNvSpPr>
              <a:spLocks noChangeArrowheads="1"/>
            </p:cNvSpPr>
            <p:nvPr/>
          </p:nvSpPr>
          <p:spPr bwMode="auto">
            <a:xfrm>
              <a:off x="1016" y="1496"/>
              <a:ext cx="800" cy="46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1269" name="Rectangle 7">
              <a:extLst>
                <a:ext uri="{FF2B5EF4-FFF2-40B4-BE49-F238E27FC236}">
                  <a16:creationId xmlns:a16="http://schemas.microsoft.com/office/drawing/2014/main" id="{7748C107-FA7D-5430-D28B-C234D2A33483}"/>
                </a:ext>
              </a:extLst>
            </p:cNvPr>
            <p:cNvSpPr>
              <a:spLocks noChangeArrowheads="1"/>
            </p:cNvSpPr>
            <p:nvPr/>
          </p:nvSpPr>
          <p:spPr bwMode="auto">
            <a:xfrm>
              <a:off x="1016" y="1643"/>
              <a:ext cx="7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800">
                  <a:solidFill>
                    <a:srgbClr val="0000FF"/>
                  </a:solidFill>
                  <a:latin typeface="Times New Roman" panose="02020603050405020304" pitchFamily="18" charset="0"/>
                  <a:ea typeface="宋体" panose="02010600030101010101" pitchFamily="2" charset="-122"/>
                </a:rPr>
                <a:t>Control Unit</a:t>
              </a:r>
            </a:p>
          </p:txBody>
        </p:sp>
      </p:grpSp>
      <p:sp>
        <p:nvSpPr>
          <p:cNvPr id="11270" name="Rectangle 11">
            <a:extLst>
              <a:ext uri="{FF2B5EF4-FFF2-40B4-BE49-F238E27FC236}">
                <a16:creationId xmlns:a16="http://schemas.microsoft.com/office/drawing/2014/main" id="{772F1529-FA1A-BFEC-AD33-5691304275EF}"/>
              </a:ext>
            </a:extLst>
          </p:cNvPr>
          <p:cNvSpPr>
            <a:spLocks noChangeArrowheads="1"/>
          </p:cNvSpPr>
          <p:nvPr/>
        </p:nvSpPr>
        <p:spPr bwMode="auto">
          <a:xfrm>
            <a:off x="3613150" y="1392238"/>
            <a:ext cx="1277938" cy="2184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1271" name="Rectangle 12">
            <a:extLst>
              <a:ext uri="{FF2B5EF4-FFF2-40B4-BE49-F238E27FC236}">
                <a16:creationId xmlns:a16="http://schemas.microsoft.com/office/drawing/2014/main" id="{1FB0B9CE-63DD-B549-4BEC-B55C87FEE16B}"/>
              </a:ext>
            </a:extLst>
          </p:cNvPr>
          <p:cNvSpPr>
            <a:spLocks noChangeArrowheads="1"/>
          </p:cNvSpPr>
          <p:nvPr/>
        </p:nvSpPr>
        <p:spPr bwMode="auto">
          <a:xfrm>
            <a:off x="3700463" y="2244725"/>
            <a:ext cx="10191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latin typeface="Times New Roman" panose="02020603050405020304" pitchFamily="18" charset="0"/>
                <a:ea typeface="宋体" panose="02010600030101010101" pitchFamily="2" charset="-122"/>
              </a:rPr>
              <a:t>Memory</a:t>
            </a:r>
          </a:p>
        </p:txBody>
      </p:sp>
      <p:sp>
        <p:nvSpPr>
          <p:cNvPr id="11272" name="Rectangle 13">
            <a:extLst>
              <a:ext uri="{FF2B5EF4-FFF2-40B4-BE49-F238E27FC236}">
                <a16:creationId xmlns:a16="http://schemas.microsoft.com/office/drawing/2014/main" id="{3DBDFFEB-A4B7-EC25-A230-884BA363E7F1}"/>
              </a:ext>
            </a:extLst>
          </p:cNvPr>
          <p:cNvSpPr>
            <a:spLocks noChangeArrowheads="1"/>
          </p:cNvSpPr>
          <p:nvPr/>
        </p:nvSpPr>
        <p:spPr bwMode="auto">
          <a:xfrm>
            <a:off x="1460500" y="1392238"/>
            <a:ext cx="1933575" cy="2184400"/>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1273" name="Rectangle 14">
            <a:extLst>
              <a:ext uri="{FF2B5EF4-FFF2-40B4-BE49-F238E27FC236}">
                <a16:creationId xmlns:a16="http://schemas.microsoft.com/office/drawing/2014/main" id="{4C63F06A-656B-82F9-3642-CC0CF0C5770C}"/>
              </a:ext>
            </a:extLst>
          </p:cNvPr>
          <p:cNvSpPr>
            <a:spLocks noChangeArrowheads="1"/>
          </p:cNvSpPr>
          <p:nvPr/>
        </p:nvSpPr>
        <p:spPr bwMode="auto">
          <a:xfrm>
            <a:off x="1801813" y="1379538"/>
            <a:ext cx="7048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2000">
                <a:solidFill>
                  <a:srgbClr val="CC0000"/>
                </a:solidFill>
                <a:latin typeface="Times New Roman" panose="02020603050405020304" pitchFamily="18" charset="0"/>
                <a:ea typeface="宋体" panose="02010600030101010101" pitchFamily="2" charset="-122"/>
              </a:rPr>
              <a:t>CPU</a:t>
            </a:r>
          </a:p>
        </p:txBody>
      </p:sp>
      <p:sp>
        <p:nvSpPr>
          <p:cNvPr id="11274" name="Rectangle 15">
            <a:extLst>
              <a:ext uri="{FF2B5EF4-FFF2-40B4-BE49-F238E27FC236}">
                <a16:creationId xmlns:a16="http://schemas.microsoft.com/office/drawing/2014/main" id="{E2F77027-8697-37E8-67DA-A9CD20111D35}"/>
              </a:ext>
            </a:extLst>
          </p:cNvPr>
          <p:cNvSpPr>
            <a:spLocks noChangeArrowheads="1"/>
          </p:cNvSpPr>
          <p:nvPr/>
        </p:nvSpPr>
        <p:spPr bwMode="auto">
          <a:xfrm>
            <a:off x="5110163" y="1392238"/>
            <a:ext cx="1277937" cy="889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1275" name="Rectangle 16">
            <a:extLst>
              <a:ext uri="{FF2B5EF4-FFF2-40B4-BE49-F238E27FC236}">
                <a16:creationId xmlns:a16="http://schemas.microsoft.com/office/drawing/2014/main" id="{E9E63528-1273-6C7B-071A-23BDC124E4A1}"/>
              </a:ext>
            </a:extLst>
          </p:cNvPr>
          <p:cNvSpPr>
            <a:spLocks noChangeArrowheads="1"/>
          </p:cNvSpPr>
          <p:nvPr/>
        </p:nvSpPr>
        <p:spPr bwMode="auto">
          <a:xfrm>
            <a:off x="5376863" y="1684338"/>
            <a:ext cx="727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800">
                <a:latin typeface="Times New Roman" panose="02020603050405020304" pitchFamily="18" charset="0"/>
                <a:ea typeface="宋体" panose="02010600030101010101" pitchFamily="2" charset="-122"/>
              </a:rPr>
              <a:t>Input</a:t>
            </a:r>
          </a:p>
        </p:txBody>
      </p:sp>
      <p:sp>
        <p:nvSpPr>
          <p:cNvPr id="11276" name="Rectangle 17">
            <a:extLst>
              <a:ext uri="{FF2B5EF4-FFF2-40B4-BE49-F238E27FC236}">
                <a16:creationId xmlns:a16="http://schemas.microsoft.com/office/drawing/2014/main" id="{5333F73B-F5AB-ED2C-0D0D-DEA4EC1A3366}"/>
              </a:ext>
            </a:extLst>
          </p:cNvPr>
          <p:cNvSpPr>
            <a:spLocks noChangeArrowheads="1"/>
          </p:cNvSpPr>
          <p:nvPr/>
        </p:nvSpPr>
        <p:spPr bwMode="auto">
          <a:xfrm>
            <a:off x="5110163" y="2687638"/>
            <a:ext cx="1277937" cy="889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1277" name="Rectangle 18">
            <a:extLst>
              <a:ext uri="{FF2B5EF4-FFF2-40B4-BE49-F238E27FC236}">
                <a16:creationId xmlns:a16="http://schemas.microsoft.com/office/drawing/2014/main" id="{ACA6A8AF-1B07-FE61-51AB-1F543C6E2850}"/>
              </a:ext>
            </a:extLst>
          </p:cNvPr>
          <p:cNvSpPr>
            <a:spLocks noChangeArrowheads="1"/>
          </p:cNvSpPr>
          <p:nvPr/>
        </p:nvSpPr>
        <p:spPr bwMode="auto">
          <a:xfrm>
            <a:off x="5295900" y="2979738"/>
            <a:ext cx="8921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800">
                <a:latin typeface="Times New Roman" panose="02020603050405020304" pitchFamily="18" charset="0"/>
                <a:ea typeface="宋体" panose="02010600030101010101" pitchFamily="2" charset="-122"/>
              </a:rPr>
              <a:t>Output</a:t>
            </a:r>
          </a:p>
        </p:txBody>
      </p:sp>
      <p:grpSp>
        <p:nvGrpSpPr>
          <p:cNvPr id="11278" name="Group 20">
            <a:extLst>
              <a:ext uri="{FF2B5EF4-FFF2-40B4-BE49-F238E27FC236}">
                <a16:creationId xmlns:a16="http://schemas.microsoft.com/office/drawing/2014/main" id="{2F1BAD0A-5E3B-4B90-6C9D-3D096E3CEF01}"/>
              </a:ext>
            </a:extLst>
          </p:cNvPr>
          <p:cNvGrpSpPr>
            <a:grpSpLocks/>
          </p:cNvGrpSpPr>
          <p:nvPr/>
        </p:nvGrpSpPr>
        <p:grpSpPr bwMode="auto">
          <a:xfrm>
            <a:off x="1641475" y="2709863"/>
            <a:ext cx="1589088" cy="736600"/>
            <a:chOff x="1016" y="2072"/>
            <a:chExt cx="800" cy="464"/>
          </a:xfrm>
        </p:grpSpPr>
        <p:sp>
          <p:nvSpPr>
            <p:cNvPr id="11279" name="Rectangle 21">
              <a:extLst>
                <a:ext uri="{FF2B5EF4-FFF2-40B4-BE49-F238E27FC236}">
                  <a16:creationId xmlns:a16="http://schemas.microsoft.com/office/drawing/2014/main" id="{03F6C868-70A7-A696-1429-60391474D527}"/>
                </a:ext>
              </a:extLst>
            </p:cNvPr>
            <p:cNvSpPr>
              <a:spLocks noChangeArrowheads="1"/>
            </p:cNvSpPr>
            <p:nvPr/>
          </p:nvSpPr>
          <p:spPr bwMode="auto">
            <a:xfrm>
              <a:off x="1016" y="2072"/>
              <a:ext cx="800" cy="464"/>
            </a:xfrm>
            <a:prstGeom prst="rect">
              <a:avLst/>
            </a:prstGeom>
            <a:solidFill>
              <a:schemeClr val="bg1"/>
            </a:solidFill>
            <a:ln w="25400">
              <a:solidFill>
                <a:schemeClr val="tx1"/>
              </a:solidFill>
              <a:miter lim="800000"/>
              <a:headEnd/>
              <a:tailEnd/>
            </a:ln>
          </p:spPr>
          <p:txBody>
            <a:bodyPr wrap="none" anchor="ctr"/>
            <a:lstStyle/>
            <a:p>
              <a:pPr eaLnBrk="0" hangingPunct="0"/>
              <a:endParaRPr lang="zh-CN" altLang="en-US">
                <a:ea typeface="宋体" panose="02010600030101010101" pitchFamily="2" charset="-122"/>
              </a:endParaRPr>
            </a:p>
          </p:txBody>
        </p:sp>
        <p:sp>
          <p:nvSpPr>
            <p:cNvPr id="11280" name="Rectangle 22">
              <a:extLst>
                <a:ext uri="{FF2B5EF4-FFF2-40B4-BE49-F238E27FC236}">
                  <a16:creationId xmlns:a16="http://schemas.microsoft.com/office/drawing/2014/main" id="{18044694-CA3E-6413-ACF1-271BAFDD10F4}"/>
                </a:ext>
              </a:extLst>
            </p:cNvPr>
            <p:cNvSpPr>
              <a:spLocks noChangeArrowheads="1"/>
            </p:cNvSpPr>
            <p:nvPr/>
          </p:nvSpPr>
          <p:spPr bwMode="auto">
            <a:xfrm>
              <a:off x="1095" y="2193"/>
              <a:ext cx="510" cy="21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a:solidFill>
                    <a:srgbClr val="CC3300"/>
                  </a:solidFill>
                  <a:latin typeface="Times New Roman" panose="02020603050405020304" pitchFamily="18" charset="0"/>
                  <a:ea typeface="宋体" panose="02010600030101010101" pitchFamily="2" charset="-122"/>
                </a:rPr>
                <a:t>Datapath</a:t>
              </a:r>
            </a:p>
          </p:txBody>
        </p:sp>
      </p:grpSp>
      <p:sp>
        <p:nvSpPr>
          <p:cNvPr id="11281" name="Rectangle 9">
            <a:extLst>
              <a:ext uri="{FF2B5EF4-FFF2-40B4-BE49-F238E27FC236}">
                <a16:creationId xmlns:a16="http://schemas.microsoft.com/office/drawing/2014/main" id="{DC9B9B92-1D89-E552-E167-D72F78423E05}"/>
              </a:ext>
            </a:extLst>
          </p:cNvPr>
          <p:cNvSpPr>
            <a:spLocks noChangeArrowheads="1"/>
          </p:cNvSpPr>
          <p:nvPr/>
        </p:nvSpPr>
        <p:spPr bwMode="auto">
          <a:xfrm>
            <a:off x="1641475" y="2716213"/>
            <a:ext cx="1589088" cy="736600"/>
          </a:xfrm>
          <a:prstGeom prst="rect">
            <a:avLst/>
          </a:prstGeom>
          <a:solidFill>
            <a:srgbClr val="91B3F1"/>
          </a:solidFill>
          <a:ln w="25400">
            <a:solidFill>
              <a:schemeClr val="tx1"/>
            </a:solidFill>
            <a:miter lim="800000"/>
            <a:headEnd/>
            <a:tailEnd/>
          </a:ln>
        </p:spPr>
        <p:txBody>
          <a:bodyPr wrap="none" anchor="ctr"/>
          <a:lstStyle/>
          <a:p>
            <a:pPr eaLnBrk="0" hangingPunct="0"/>
            <a:endParaRPr lang="zh-CN" altLang="en-US">
              <a:ea typeface="宋体" panose="02010600030101010101" pitchFamily="2" charset="-122"/>
            </a:endParaRPr>
          </a:p>
        </p:txBody>
      </p:sp>
      <p:sp>
        <p:nvSpPr>
          <p:cNvPr id="11282" name="Rectangle 10">
            <a:extLst>
              <a:ext uri="{FF2B5EF4-FFF2-40B4-BE49-F238E27FC236}">
                <a16:creationId xmlns:a16="http://schemas.microsoft.com/office/drawing/2014/main" id="{F088608F-4266-3A23-2A37-043120018F43}"/>
              </a:ext>
            </a:extLst>
          </p:cNvPr>
          <p:cNvSpPr>
            <a:spLocks noChangeArrowheads="1"/>
          </p:cNvSpPr>
          <p:nvPr/>
        </p:nvSpPr>
        <p:spPr bwMode="auto">
          <a:xfrm>
            <a:off x="1887538" y="2908300"/>
            <a:ext cx="1203325" cy="363538"/>
          </a:xfrm>
          <a:prstGeom prst="rect">
            <a:avLst/>
          </a:prstGeom>
          <a:solidFill>
            <a:srgbClr val="91B3F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800">
                <a:solidFill>
                  <a:srgbClr val="CC3300"/>
                </a:solidFill>
                <a:latin typeface="Times New Roman" panose="02020603050405020304" pitchFamily="18" charset="0"/>
                <a:ea typeface="宋体" panose="02010600030101010101" pitchFamily="2" charset="-122"/>
              </a:rPr>
              <a:t>Datapath</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7155">
                                            <p:txEl>
                                              <p:pRg st="8" end="8"/>
                                            </p:txEl>
                                          </p:spTgt>
                                        </p:tgtEl>
                                        <p:attrNameLst>
                                          <p:attrName>style.visibility</p:attrName>
                                        </p:attrNameLst>
                                      </p:cBhvr>
                                      <p:to>
                                        <p:strVal val="visible"/>
                                      </p:to>
                                    </p:set>
                                    <p:animEffect transition="in" filter="blinds(horizontal)">
                                      <p:cBhvr>
                                        <p:cTn id="7" dur="500"/>
                                        <p:tgtEl>
                                          <p:spTgt spid="177155">
                                            <p:txEl>
                                              <p:pRg st="8" end="8"/>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7155">
                                            <p:txEl>
                                              <p:pRg st="9" end="9"/>
                                            </p:txEl>
                                          </p:spTgt>
                                        </p:tgtEl>
                                        <p:attrNameLst>
                                          <p:attrName>style.visibility</p:attrName>
                                        </p:attrNameLst>
                                      </p:cBhvr>
                                      <p:to>
                                        <p:strVal val="visible"/>
                                      </p:to>
                                    </p:set>
                                    <p:animEffect transition="in" filter="blinds(horizontal)">
                                      <p:cBhvr>
                                        <p:cTn id="12" dur="500"/>
                                        <p:tgtEl>
                                          <p:spTgt spid="177155">
                                            <p:txEl>
                                              <p:pRg st="9" end="9"/>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77155">
                                            <p:txEl>
                                              <p:pRg st="10" end="10"/>
                                            </p:txEl>
                                          </p:spTgt>
                                        </p:tgtEl>
                                        <p:attrNameLst>
                                          <p:attrName>style.visibility</p:attrName>
                                        </p:attrNameLst>
                                      </p:cBhvr>
                                      <p:to>
                                        <p:strVal val="visible"/>
                                      </p:to>
                                    </p:set>
                                    <p:animEffect transition="in" filter="blinds(horizontal)">
                                      <p:cBhvr>
                                        <p:cTn id="17" dur="500"/>
                                        <p:tgtEl>
                                          <p:spTgt spid="177155">
                                            <p:txEl>
                                              <p:pRg st="10" end="1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77155">
                                            <p:txEl>
                                              <p:pRg st="11" end="11"/>
                                            </p:txEl>
                                          </p:spTgt>
                                        </p:tgtEl>
                                        <p:attrNameLst>
                                          <p:attrName>style.visibility</p:attrName>
                                        </p:attrNameLst>
                                      </p:cBhvr>
                                      <p:to>
                                        <p:strVal val="visible"/>
                                      </p:to>
                                    </p:set>
                                    <p:animEffect transition="in" filter="blinds(horizontal)">
                                      <p:cBhvr>
                                        <p:cTn id="22" dur="500"/>
                                        <p:tgtEl>
                                          <p:spTgt spid="17715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FF625133-0162-83ED-AE0A-695EC028B20A}"/>
              </a:ext>
            </a:extLst>
          </p:cNvPr>
          <p:cNvSpPr>
            <a:spLocks noGrp="1" noChangeArrowheads="1"/>
          </p:cNvSpPr>
          <p:nvPr>
            <p:ph type="title"/>
          </p:nvPr>
        </p:nvSpPr>
        <p:spPr>
          <a:xfrm>
            <a:off x="485775" y="125413"/>
            <a:ext cx="7524750" cy="425450"/>
          </a:xfrm>
        </p:spPr>
        <p:txBody>
          <a:bodyPr/>
          <a:lstStyle/>
          <a:p>
            <a:r>
              <a:rPr lang="en-US" altLang="zh-CN">
                <a:ea typeface="宋体" panose="02010600030101010101" pitchFamily="2" charset="-122"/>
              </a:rPr>
              <a:t>B-</a:t>
            </a:r>
            <a:r>
              <a:rPr lang="zh-CN" altLang="en-US">
                <a:ea typeface="宋体" panose="02010600030101010101" pitchFamily="2" charset="-122"/>
              </a:rPr>
              <a:t>型指令的数据通路</a:t>
            </a:r>
          </a:p>
        </p:txBody>
      </p:sp>
      <p:sp>
        <p:nvSpPr>
          <p:cNvPr id="56323" name="矩形 2">
            <a:extLst>
              <a:ext uri="{FF2B5EF4-FFF2-40B4-BE49-F238E27FC236}">
                <a16:creationId xmlns:a16="http://schemas.microsoft.com/office/drawing/2014/main" id="{3370C40A-87E2-E9B2-E1CD-A386F5316BF7}"/>
              </a:ext>
            </a:extLst>
          </p:cNvPr>
          <p:cNvSpPr>
            <a:spLocks noChangeArrowheads="1"/>
          </p:cNvSpPr>
          <p:nvPr/>
        </p:nvSpPr>
        <p:spPr bwMode="auto">
          <a:xfrm>
            <a:off x="206375" y="5986463"/>
            <a:ext cx="857408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rPr>
              <a:t>ALUctr</a:t>
            </a:r>
            <a:r>
              <a:rPr lang="zh-CN" altLang="en-US" sz="2000">
                <a:solidFill>
                  <a:schemeClr val="accent2"/>
                </a:solidFill>
                <a:latin typeface="微软雅黑" panose="020B0503020204020204" pitchFamily="34" charset="-122"/>
                <a:ea typeface="微软雅黑" panose="020B0503020204020204" pitchFamily="34" charset="-122"/>
              </a:rPr>
              <a:t>是</a:t>
            </a:r>
            <a:r>
              <a:rPr lang="en-US" altLang="zh-CN" sz="2000">
                <a:solidFill>
                  <a:schemeClr val="accent2"/>
                </a:solidFill>
                <a:latin typeface="微软雅黑" panose="020B0503020204020204" pitchFamily="34" charset="-122"/>
                <a:ea typeface="微软雅黑" panose="020B0503020204020204" pitchFamily="34" charset="-122"/>
              </a:rPr>
              <a:t>sub</a:t>
            </a:r>
            <a:r>
              <a:rPr lang="zh-CN" altLang="en-US" sz="2000">
                <a:solidFill>
                  <a:schemeClr val="accent2"/>
                </a:solidFill>
                <a:latin typeface="微软雅黑" panose="020B0503020204020204" pitchFamily="34" charset="-122"/>
                <a:ea typeface="微软雅黑" panose="020B0503020204020204" pitchFamily="34" charset="-122"/>
              </a:rPr>
              <a:t>，</a:t>
            </a:r>
            <a:r>
              <a:rPr lang="zh-CN" altLang="en-US" sz="2000">
                <a:solidFill>
                  <a:schemeClr val="accent2"/>
                </a:solidFill>
                <a:latin typeface="微软雅黑" panose="020B0503020204020204" pitchFamily="34" charset="-122"/>
                <a:ea typeface="微软雅黑" panose="020B0503020204020204" pitchFamily="34" charset="-122"/>
                <a:hlinkClick r:id="rId2" action="ppaction://hlinksldjump"/>
              </a:rPr>
              <a:t>立即数为</a:t>
            </a:r>
            <a:r>
              <a:rPr lang="en-US" altLang="zh-CN" sz="2000">
                <a:solidFill>
                  <a:schemeClr val="accent2"/>
                </a:solidFill>
                <a:latin typeface="微软雅黑" panose="020B0503020204020204" pitchFamily="34" charset="-122"/>
                <a:ea typeface="微软雅黑" panose="020B0503020204020204" pitchFamily="34" charset="-122"/>
                <a:hlinkClick r:id="rId2" action="ppaction://hlinksldjump"/>
              </a:rPr>
              <a:t>immB</a:t>
            </a:r>
            <a:r>
              <a:rPr lang="zh-CN" altLang="en-US" sz="2000">
                <a:solidFill>
                  <a:schemeClr val="accent2"/>
                </a:solidFill>
                <a:latin typeface="微软雅黑" panose="020B0503020204020204" pitchFamily="34" charset="-122"/>
                <a:ea typeface="微软雅黑" panose="020B0503020204020204" pitchFamily="34" charset="-122"/>
              </a:rPr>
              <a:t>，故</a:t>
            </a:r>
            <a:r>
              <a:rPr lang="en-US" altLang="zh-CN" sz="2000">
                <a:solidFill>
                  <a:schemeClr val="accent1"/>
                </a:solidFill>
                <a:latin typeface="微软雅黑" panose="020B0503020204020204" pitchFamily="34" charset="-122"/>
                <a:ea typeface="微软雅黑" panose="020B0503020204020204" pitchFamily="34" charset="-122"/>
              </a:rPr>
              <a:t>ExtOp=011</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ALUBSrc=0</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MemWr=0</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MemtoReg=x</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RegWr=0</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Branch=1</a:t>
            </a:r>
            <a:endParaRPr lang="zh-CN" altLang="en-US" sz="2000">
              <a:solidFill>
                <a:schemeClr val="accent1"/>
              </a:solidFill>
              <a:latin typeface="微软雅黑" panose="020B0503020204020204" pitchFamily="34" charset="-122"/>
              <a:ea typeface="微软雅黑" panose="020B0503020204020204" pitchFamily="34" charset="-122"/>
            </a:endParaRPr>
          </a:p>
        </p:txBody>
      </p:sp>
      <p:sp>
        <p:nvSpPr>
          <p:cNvPr id="91139" name="Rectangle 3">
            <a:extLst>
              <a:ext uri="{FF2B5EF4-FFF2-40B4-BE49-F238E27FC236}">
                <a16:creationId xmlns:a16="http://schemas.microsoft.com/office/drawing/2014/main" id="{90596E6F-EB03-B3FE-9607-6ABFB2F98FCF}"/>
              </a:ext>
            </a:extLst>
          </p:cNvPr>
          <p:cNvSpPr txBox="1">
            <a:spLocks noChangeArrowheads="1"/>
          </p:cNvSpPr>
          <p:nvPr/>
        </p:nvSpPr>
        <p:spPr bwMode="auto">
          <a:xfrm>
            <a:off x="206375" y="650875"/>
            <a:ext cx="839787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B-</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型的</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beq</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指令的功能是：</a:t>
            </a:r>
            <a:endPar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endParaRPr>
          </a:p>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if (R[rs1]=R[rs2]) PC←PC+(SEXT(imm12)×2) else PC←PC+4</a:t>
            </a:r>
            <a:endParaRPr lang="en-US" altLang="zh-CN" sz="2000">
              <a:solidFill>
                <a:srgbClr val="006600"/>
              </a:solidFill>
              <a:latin typeface="微软雅黑" panose="020B0503020204020204" pitchFamily="34" charset="-122"/>
              <a:ea typeface="微软雅黑" panose="020B0503020204020204" pitchFamily="34" charset="-122"/>
              <a:sym typeface="Wingdings" panose="05000000000000000000" pitchFamily="2" charset="2"/>
            </a:endParaRPr>
          </a:p>
        </p:txBody>
      </p:sp>
      <p:pic>
        <p:nvPicPr>
          <p:cNvPr id="91140" name="图片 1">
            <a:extLst>
              <a:ext uri="{FF2B5EF4-FFF2-40B4-BE49-F238E27FC236}">
                <a16:creationId xmlns:a16="http://schemas.microsoft.com/office/drawing/2014/main" id="{1322045A-D5A9-9775-E91D-0D8514426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 y="1423988"/>
            <a:ext cx="8574088"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234D620E-7956-D251-036D-952F5B61C833}"/>
              </a:ext>
            </a:extLst>
          </p:cNvPr>
          <p:cNvSpPr txBox="1">
            <a:spLocks noChangeArrowheads="1"/>
          </p:cNvSpPr>
          <p:nvPr/>
        </p:nvSpPr>
        <p:spPr bwMode="auto">
          <a:xfrm>
            <a:off x="6924675" y="1579563"/>
            <a:ext cx="142716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下地址逻辑如何实现？</a:t>
            </a:r>
            <a:endParaRPr lang="en-US" altLang="zh-CN" sz="2000">
              <a:solidFill>
                <a:srgbClr val="006600"/>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56327" name="Text Box 178">
            <a:extLst>
              <a:ext uri="{FF2B5EF4-FFF2-40B4-BE49-F238E27FC236}">
                <a16:creationId xmlns:a16="http://schemas.microsoft.com/office/drawing/2014/main" id="{1FB40B0E-1B35-D28E-C616-8D9C9E88E4CC}"/>
              </a:ext>
            </a:extLst>
          </p:cNvPr>
          <p:cNvSpPr txBox="1">
            <a:spLocks noChangeArrowheads="1"/>
          </p:cNvSpPr>
          <p:nvPr/>
        </p:nvSpPr>
        <p:spPr bwMode="auto">
          <a:xfrm>
            <a:off x="4184650" y="1714500"/>
            <a:ext cx="1114425" cy="615950"/>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D7E531B1-DA9F-008C-2885-AE227530416F}"/>
              </a:ext>
            </a:extLst>
          </p:cNvPr>
          <p:cNvSpPr txBox="1">
            <a:spLocks noChangeArrowheads="1"/>
          </p:cNvSpPr>
          <p:nvPr/>
        </p:nvSpPr>
        <p:spPr bwMode="auto">
          <a:xfrm>
            <a:off x="6556375" y="2636838"/>
            <a:ext cx="247967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immB</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控制</a:t>
            </a: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imm</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为：</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SEXT(imm12)×2</a:t>
            </a:r>
          </a:p>
        </p:txBody>
      </p:sp>
      <p:sp>
        <p:nvSpPr>
          <p:cNvPr id="2" name="矩形 1">
            <a:extLst>
              <a:ext uri="{FF2B5EF4-FFF2-40B4-BE49-F238E27FC236}">
                <a16:creationId xmlns:a16="http://schemas.microsoft.com/office/drawing/2014/main" id="{8BD5B0B0-3E84-22ED-4416-06D75574D2C3}"/>
              </a:ext>
            </a:extLst>
          </p:cNvPr>
          <p:cNvSpPr>
            <a:spLocks noChangeArrowheads="1"/>
          </p:cNvSpPr>
          <p:nvPr/>
        </p:nvSpPr>
        <p:spPr bwMode="auto">
          <a:xfrm>
            <a:off x="3548063" y="588963"/>
            <a:ext cx="2909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a:solidFill>
                  <a:srgbClr val="7030A0"/>
                </a:solidFill>
                <a:latin typeface="微软雅黑" panose="020B0503020204020204" pitchFamily="34" charset="-122"/>
                <a:ea typeface="微软雅黑" panose="020B0503020204020204" pitchFamily="34" charset="-122"/>
                <a:sym typeface="Wingdings" panose="05000000000000000000" pitchFamily="2" charset="2"/>
              </a:rPr>
              <a:t>SEXT(imm[12:1]&lt;&lt;1)</a:t>
            </a:r>
            <a:endParaRPr lang="zh-CN" altLang="en-US" sz="2000">
              <a:solidFill>
                <a:srgbClr val="7030A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randombar(horizontal)">
                                      <p:cBhvr>
                                        <p:cTn id="7" dur="500"/>
                                        <p:tgtEl>
                                          <p:spTgt spid="56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6327"/>
                                        </p:tgtEl>
                                        <p:attrNameLst>
                                          <p:attrName>style.visibility</p:attrName>
                                        </p:attrNameLst>
                                      </p:cBhvr>
                                      <p:to>
                                        <p:strVal val="visible"/>
                                      </p:to>
                                    </p:set>
                                    <p:animEffect transition="in" filter="randombar(horizontal)">
                                      <p:cBhvr>
                                        <p:cTn id="22" dur="500"/>
                                        <p:tgtEl>
                                          <p:spTgt spid="563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randombar(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8" grpId="0"/>
      <p:bldP spid="56327" grpId="0" animBg="1"/>
      <p:bldP spid="9"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图片 4">
            <a:extLst>
              <a:ext uri="{FF2B5EF4-FFF2-40B4-BE49-F238E27FC236}">
                <a16:creationId xmlns:a16="http://schemas.microsoft.com/office/drawing/2014/main" id="{1797742A-2AE7-6ABD-54CC-B5A40D40B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385763"/>
            <a:ext cx="8886825"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Rectangle 2">
            <a:extLst>
              <a:ext uri="{FF2B5EF4-FFF2-40B4-BE49-F238E27FC236}">
                <a16:creationId xmlns:a16="http://schemas.microsoft.com/office/drawing/2014/main" id="{26203FCE-8D1B-1A5A-D5E1-CF1D5AF9EA22}"/>
              </a:ext>
            </a:extLst>
          </p:cNvPr>
          <p:cNvSpPr>
            <a:spLocks noGrp="1" noChangeArrowheads="1"/>
          </p:cNvSpPr>
          <p:nvPr>
            <p:ph type="title"/>
          </p:nvPr>
        </p:nvSpPr>
        <p:spPr>
          <a:xfrm>
            <a:off x="169863" y="38100"/>
            <a:ext cx="5518150" cy="427038"/>
          </a:xfrm>
        </p:spPr>
        <p:txBody>
          <a:bodyPr/>
          <a:lstStyle/>
          <a:p>
            <a:r>
              <a:rPr lang="zh-CN" altLang="en-US">
                <a:ea typeface="宋体" panose="02010600030101010101" pitchFamily="2" charset="-122"/>
              </a:rPr>
              <a:t>算术逻辑部件的设计</a:t>
            </a:r>
          </a:p>
        </p:txBody>
      </p:sp>
      <p:sp>
        <p:nvSpPr>
          <p:cNvPr id="57348" name="Text Box 178">
            <a:extLst>
              <a:ext uri="{FF2B5EF4-FFF2-40B4-BE49-F238E27FC236}">
                <a16:creationId xmlns:a16="http://schemas.microsoft.com/office/drawing/2014/main" id="{08B1014B-4E75-F7B0-6672-EF76C11977E8}"/>
              </a:ext>
            </a:extLst>
          </p:cNvPr>
          <p:cNvSpPr txBox="1">
            <a:spLocks noChangeArrowheads="1"/>
          </p:cNvSpPr>
          <p:nvPr/>
        </p:nvSpPr>
        <p:spPr bwMode="auto">
          <a:xfrm>
            <a:off x="1036638" y="4827588"/>
            <a:ext cx="405606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zh-CN" altLang="en-US" sz="2000">
                <a:solidFill>
                  <a:schemeClr val="accent2"/>
                </a:solidFill>
                <a:latin typeface="微软雅黑" panose="020B0503020204020204" pitchFamily="34" charset="-122"/>
                <a:ea typeface="微软雅黑" panose="020B0503020204020204" pitchFamily="34" charset="-122"/>
              </a:rPr>
              <a:t>该</a:t>
            </a:r>
            <a:r>
              <a:rPr lang="en-US" altLang="zh-CN" sz="2000">
                <a:solidFill>
                  <a:schemeClr val="accent2"/>
                </a:solidFill>
                <a:latin typeface="微软雅黑" panose="020B0503020204020204" pitchFamily="34" charset="-122"/>
                <a:ea typeface="微软雅黑" panose="020B0503020204020204" pitchFamily="34" charset="-122"/>
              </a:rPr>
              <a:t>ALU</a:t>
            </a:r>
            <a:r>
              <a:rPr lang="zh-CN" altLang="en-US" sz="2000">
                <a:solidFill>
                  <a:schemeClr val="accent2"/>
                </a:solidFill>
                <a:latin typeface="微软雅黑" panose="020B0503020204020204" pitchFamily="34" charset="-122"/>
                <a:ea typeface="微软雅黑" panose="020B0503020204020204" pitchFamily="34" charset="-122"/>
              </a:rPr>
              <a:t>能实现哪些操作？</a:t>
            </a:r>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rgbClr val="FF0000"/>
                </a:solidFill>
                <a:latin typeface="微软雅黑" panose="020B0503020204020204" pitchFamily="34" charset="-122"/>
                <a:ea typeface="微软雅黑" panose="020B0503020204020204" pitchFamily="34" charset="-122"/>
              </a:rPr>
              <a:t>add,or,slt,sltu,srcB,</a:t>
            </a:r>
            <a:r>
              <a:rPr lang="zh-CN" altLang="en-US" sz="2000">
                <a:solidFill>
                  <a:srgbClr val="A50021"/>
                </a:solidFill>
                <a:latin typeface="微软雅黑" panose="020B0503020204020204" pitchFamily="34" charset="-122"/>
                <a:ea typeface="微软雅黑" panose="020B0503020204020204" pitchFamily="34" charset="-122"/>
              </a:rPr>
              <a:t>判</a:t>
            </a:r>
            <a:r>
              <a:rPr lang="en-US" altLang="zh-CN" sz="2000">
                <a:solidFill>
                  <a:srgbClr val="A50021"/>
                </a:solidFill>
                <a:latin typeface="微软雅黑" panose="020B0503020204020204" pitchFamily="34" charset="-122"/>
                <a:ea typeface="微软雅黑" panose="020B0503020204020204" pitchFamily="34" charset="-122"/>
              </a:rPr>
              <a:t>0(sub)</a:t>
            </a:r>
          </a:p>
          <a:p>
            <a:pPr eaLnBrk="0" hangingPunct="0"/>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beq</a:t>
            </a:r>
            <a:r>
              <a:rPr lang="zh-CN" altLang="en-US" sz="2000">
                <a:solidFill>
                  <a:schemeClr val="accent2"/>
                </a:solidFill>
                <a:latin typeface="微软雅黑" panose="020B0503020204020204" pitchFamily="34" charset="-122"/>
                <a:ea typeface="微软雅黑" panose="020B0503020204020204" pitchFamily="34" charset="-122"/>
              </a:rPr>
              <a:t>指令：</a:t>
            </a:r>
            <a:r>
              <a:rPr lang="zh-CN" altLang="en-US" sz="2000">
                <a:solidFill>
                  <a:schemeClr val="accent1"/>
                </a:solidFill>
                <a:latin typeface="微软雅黑" panose="020B0503020204020204" pitchFamily="34" charset="-122"/>
                <a:ea typeface="微软雅黑" panose="020B0503020204020204" pitchFamily="34" charset="-122"/>
              </a:rPr>
              <a:t>判</a:t>
            </a:r>
            <a:r>
              <a:rPr lang="en-US" altLang="zh-CN" sz="2000">
                <a:solidFill>
                  <a:schemeClr val="accent1"/>
                </a:solidFill>
                <a:latin typeface="微软雅黑" panose="020B0503020204020204" pitchFamily="34" charset="-122"/>
                <a:ea typeface="微软雅黑" panose="020B0503020204020204" pitchFamily="34" charset="-122"/>
              </a:rPr>
              <a:t>0</a:t>
            </a:r>
            <a:r>
              <a:rPr lang="zh-CN" altLang="en-US" sz="2000">
                <a:solidFill>
                  <a:schemeClr val="accent1"/>
                </a:solidFill>
                <a:latin typeface="微软雅黑" panose="020B0503020204020204" pitchFamily="34" charset="-122"/>
                <a:ea typeface="微软雅黑" panose="020B0503020204020204" pitchFamily="34" charset="-122"/>
              </a:rPr>
              <a:t>（</a:t>
            </a:r>
            <a:r>
              <a:rPr lang="en-US" altLang="zh-CN" sz="2000">
                <a:solidFill>
                  <a:schemeClr val="accent1"/>
                </a:solidFill>
                <a:latin typeface="微软雅黑" panose="020B0503020204020204" pitchFamily="34" charset="-122"/>
                <a:ea typeface="微软雅黑" panose="020B0503020204020204" pitchFamily="34" charset="-122"/>
              </a:rPr>
              <a:t>sub</a:t>
            </a:r>
            <a:r>
              <a:rPr lang="zh-CN" altLang="en-US" sz="2000">
                <a:solidFill>
                  <a:schemeClr val="accent1"/>
                </a:solidFill>
                <a:latin typeface="微软雅黑" panose="020B0503020204020204" pitchFamily="34" charset="-122"/>
                <a:ea typeface="微软雅黑" panose="020B0503020204020204" pitchFamily="34" charset="-122"/>
              </a:rPr>
              <a:t>）</a:t>
            </a:r>
            <a:endParaRPr lang="en-US" altLang="zh-CN" sz="2000">
              <a:solidFill>
                <a:schemeClr val="accent1"/>
              </a:solidFill>
              <a:latin typeface="微软雅黑" panose="020B0503020204020204" pitchFamily="34" charset="-122"/>
              <a:ea typeface="微软雅黑" panose="020B0503020204020204" pitchFamily="34" charset="-122"/>
            </a:endParaRPr>
          </a:p>
        </p:txBody>
      </p:sp>
      <p:sp>
        <p:nvSpPr>
          <p:cNvPr id="92164" name="Text Box 178">
            <a:extLst>
              <a:ext uri="{FF2B5EF4-FFF2-40B4-BE49-F238E27FC236}">
                <a16:creationId xmlns:a16="http://schemas.microsoft.com/office/drawing/2014/main" id="{96B05665-94EF-8322-CEDF-848761D643D9}"/>
              </a:ext>
            </a:extLst>
          </p:cNvPr>
          <p:cNvSpPr txBox="1">
            <a:spLocks noChangeArrowheads="1"/>
          </p:cNvSpPr>
          <p:nvPr/>
        </p:nvSpPr>
        <p:spPr bwMode="auto">
          <a:xfrm>
            <a:off x="5688013" y="139700"/>
            <a:ext cx="3351212" cy="1200150"/>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ALUctr=add</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OPctr=00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ALUctr=or</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Opctr=01</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ALUctr=srcB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Opctr=10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Opctr=11</a:t>
            </a:r>
          </a:p>
        </p:txBody>
      </p:sp>
      <p:sp>
        <p:nvSpPr>
          <p:cNvPr id="92165" name="Text Box 178">
            <a:extLst>
              <a:ext uri="{FF2B5EF4-FFF2-40B4-BE49-F238E27FC236}">
                <a16:creationId xmlns:a16="http://schemas.microsoft.com/office/drawing/2014/main" id="{B70DD93A-5BDF-8727-B6F1-09F9CF1DF50B}"/>
              </a:ext>
            </a:extLst>
          </p:cNvPr>
          <p:cNvSpPr txBox="1">
            <a:spLocks noChangeArrowheads="1"/>
          </p:cNvSpPr>
          <p:nvPr/>
        </p:nvSpPr>
        <p:spPr bwMode="auto">
          <a:xfrm>
            <a:off x="153988" y="1525588"/>
            <a:ext cx="3289300" cy="646112"/>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ALUctr=slt/sltu/sub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SUBctr=1</a:t>
            </a:r>
            <a:r>
              <a:rPr lang="zh-CN" altLang="en-US" sz="1800">
                <a:solidFill>
                  <a:schemeClr val="accent2"/>
                </a:solidFill>
                <a:latin typeface="微软雅黑" panose="020B0503020204020204" pitchFamily="34" charset="-122"/>
                <a:ea typeface="微软雅黑" panose="020B0503020204020204" pitchFamily="34" charset="-122"/>
              </a:rPr>
              <a:t>，其余</a:t>
            </a:r>
            <a:r>
              <a:rPr lang="en-US" altLang="zh-CN" sz="1800">
                <a:solidFill>
                  <a:schemeClr val="accent2"/>
                </a:solidFill>
                <a:latin typeface="微软雅黑" panose="020B0503020204020204" pitchFamily="34" charset="-122"/>
                <a:ea typeface="微软雅黑" panose="020B0503020204020204" pitchFamily="34" charset="-122"/>
              </a:rPr>
              <a:t> SUBctr=0</a:t>
            </a:r>
            <a:endParaRPr lang="en-US" altLang="zh-CN" sz="2000">
              <a:solidFill>
                <a:schemeClr val="accent2"/>
              </a:solidFill>
              <a:latin typeface="微软雅黑" panose="020B0503020204020204" pitchFamily="34" charset="-122"/>
              <a:ea typeface="微软雅黑" panose="020B0503020204020204" pitchFamily="34" charset="-122"/>
            </a:endParaRPr>
          </a:p>
        </p:txBody>
      </p:sp>
      <p:sp>
        <p:nvSpPr>
          <p:cNvPr id="92166" name="Text Box 178">
            <a:extLst>
              <a:ext uri="{FF2B5EF4-FFF2-40B4-BE49-F238E27FC236}">
                <a16:creationId xmlns:a16="http://schemas.microsoft.com/office/drawing/2014/main" id="{41DA754F-F841-1A69-E7E1-244CB5B4AC94}"/>
              </a:ext>
            </a:extLst>
          </p:cNvPr>
          <p:cNvSpPr txBox="1">
            <a:spLocks noChangeArrowheads="1"/>
          </p:cNvSpPr>
          <p:nvPr/>
        </p:nvSpPr>
        <p:spPr bwMode="auto">
          <a:xfrm>
            <a:off x="6343650" y="3409950"/>
            <a:ext cx="2633663" cy="923925"/>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 SIGctr=1</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ALUctr=sltu, SIGctr=0</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zh-CN" altLang="en-US" sz="1800">
                <a:solidFill>
                  <a:schemeClr val="accent2"/>
                </a:solidFill>
                <a:latin typeface="微软雅黑" panose="020B0503020204020204" pitchFamily="34" charset="-122"/>
                <a:ea typeface="微软雅黑" panose="020B0503020204020204" pitchFamily="34" charset="-122"/>
              </a:rPr>
              <a:t>其余情况，任意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randombar(horizontal)">
                                      <p:cBhvr>
                                        <p:cTn id="7" dur="500"/>
                                        <p:tgtEl>
                                          <p:spTgt spid="57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
            <a:extLst>
              <a:ext uri="{FF2B5EF4-FFF2-40B4-BE49-F238E27FC236}">
                <a16:creationId xmlns:a16="http://schemas.microsoft.com/office/drawing/2014/main" id="{94134176-F418-47B9-CD89-80B3A60F6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275" y="15875"/>
            <a:ext cx="5634038"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2">
            <a:extLst>
              <a:ext uri="{FF2B5EF4-FFF2-40B4-BE49-F238E27FC236}">
                <a16:creationId xmlns:a16="http://schemas.microsoft.com/office/drawing/2014/main" id="{9AFC74BD-FA03-AB63-DFFD-9305292381BF}"/>
              </a:ext>
            </a:extLst>
          </p:cNvPr>
          <p:cNvSpPr>
            <a:spLocks noGrp="1" noChangeArrowheads="1"/>
          </p:cNvSpPr>
          <p:nvPr>
            <p:ph type="title"/>
          </p:nvPr>
        </p:nvSpPr>
        <p:spPr>
          <a:xfrm>
            <a:off x="152400" y="160338"/>
            <a:ext cx="5518150" cy="427037"/>
          </a:xfrm>
        </p:spPr>
        <p:txBody>
          <a:bodyPr/>
          <a:lstStyle/>
          <a:p>
            <a:r>
              <a:rPr lang="zh-CN" altLang="en-US">
                <a:ea typeface="宋体" panose="02010600030101010101" pitchFamily="2" charset="-122"/>
              </a:rPr>
              <a:t>扩展器部件的设计</a:t>
            </a:r>
          </a:p>
        </p:txBody>
      </p:sp>
      <p:pic>
        <p:nvPicPr>
          <p:cNvPr id="93187" name="图片 3">
            <a:extLst>
              <a:ext uri="{FF2B5EF4-FFF2-40B4-BE49-F238E27FC236}">
                <a16:creationId xmlns:a16="http://schemas.microsoft.com/office/drawing/2014/main" id="{025AA393-FA24-AC5A-339F-61B9F07FB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3" y="558800"/>
            <a:ext cx="58547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Rectangle 5">
            <a:extLst>
              <a:ext uri="{FF2B5EF4-FFF2-40B4-BE49-F238E27FC236}">
                <a16:creationId xmlns:a16="http://schemas.microsoft.com/office/drawing/2014/main" id="{7EC03BBC-2BE3-1338-82AC-3308B86A8383}"/>
              </a:ext>
            </a:extLst>
          </p:cNvPr>
          <p:cNvSpPr>
            <a:spLocks noChangeArrowheads="1"/>
          </p:cNvSpPr>
          <p:nvPr/>
        </p:nvSpPr>
        <p:spPr bwMode="auto">
          <a:xfrm>
            <a:off x="6118225" y="4878388"/>
            <a:ext cx="270351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1"/>
                </a:solidFill>
                <a:latin typeface="微软雅黑" panose="020B0503020204020204" pitchFamily="34" charset="-122"/>
                <a:ea typeface="微软雅黑" panose="020B0503020204020204" pitchFamily="34" charset="-122"/>
              </a:rPr>
              <a:t>问题：如何根据指令编码得到</a:t>
            </a:r>
            <a:r>
              <a:rPr lang="en-US" altLang="zh-CN" sz="1800">
                <a:solidFill>
                  <a:schemeClr val="accent1"/>
                </a:solidFill>
                <a:latin typeface="微软雅黑" panose="020B0503020204020204" pitchFamily="34" charset="-122"/>
                <a:ea typeface="微软雅黑" panose="020B0503020204020204" pitchFamily="34" charset="-122"/>
              </a:rPr>
              <a:t>ExtOp</a:t>
            </a:r>
            <a:r>
              <a:rPr lang="zh-CN" altLang="en-US" sz="1800">
                <a:solidFill>
                  <a:schemeClr val="accent1"/>
                </a:solidFill>
                <a:latin typeface="微软雅黑" panose="020B0503020204020204" pitchFamily="34" charset="-122"/>
                <a:ea typeface="微软雅黑" panose="020B0503020204020204" pitchFamily="34" charset="-122"/>
              </a:rPr>
              <a:t>？</a:t>
            </a:r>
            <a:endParaRPr lang="en-US" altLang="zh-CN" sz="1800">
              <a:solidFill>
                <a:schemeClr val="accent1"/>
              </a:solidFill>
              <a:latin typeface="微软雅黑" panose="020B0503020204020204" pitchFamily="34" charset="-122"/>
              <a:ea typeface="微软雅黑" panose="020B0503020204020204" pitchFamily="34" charset="-122"/>
            </a:endParaRPr>
          </a:p>
        </p:txBody>
      </p:sp>
      <p:sp>
        <p:nvSpPr>
          <p:cNvPr id="93189" name="Rectangle 5">
            <a:extLst>
              <a:ext uri="{FF2B5EF4-FFF2-40B4-BE49-F238E27FC236}">
                <a16:creationId xmlns:a16="http://schemas.microsoft.com/office/drawing/2014/main" id="{C5E9BA4A-8B86-9279-9239-68EC6875F90F}"/>
              </a:ext>
            </a:extLst>
          </p:cNvPr>
          <p:cNvSpPr>
            <a:spLocks noChangeArrowheads="1"/>
          </p:cNvSpPr>
          <p:nvPr/>
        </p:nvSpPr>
        <p:spPr bwMode="auto">
          <a:xfrm>
            <a:off x="6088063" y="5681663"/>
            <a:ext cx="2998787"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通过指令译码器得到！</a:t>
            </a:r>
            <a:endParaRPr lang="en-US" altLang="zh-CN" sz="1800">
              <a:solidFill>
                <a:schemeClr val="accent2"/>
              </a:solidFill>
              <a:latin typeface="微软雅黑" panose="020B0503020204020204" pitchFamily="34" charset="-122"/>
              <a:ea typeface="微软雅黑" panose="020B0503020204020204" pitchFamily="34" charset="-122"/>
            </a:endParaRPr>
          </a:p>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将在控制器设计部分介绍。</a:t>
            </a:r>
            <a:endParaRPr lang="en-US" altLang="zh-CN" sz="1800">
              <a:solidFill>
                <a:schemeClr val="accent2"/>
              </a:solidFill>
              <a:latin typeface="微软雅黑" panose="020B0503020204020204" pitchFamily="34" charset="-122"/>
              <a:ea typeface="微软雅黑" panose="020B0503020204020204" pitchFamily="34" charset="-122"/>
            </a:endParaRPr>
          </a:p>
        </p:txBody>
      </p:sp>
      <p:sp>
        <p:nvSpPr>
          <p:cNvPr id="55303" name="Rectangle 5">
            <a:extLst>
              <a:ext uri="{FF2B5EF4-FFF2-40B4-BE49-F238E27FC236}">
                <a16:creationId xmlns:a16="http://schemas.microsoft.com/office/drawing/2014/main" id="{E4E1CD18-1B6B-4515-6380-624A0BA27521}"/>
              </a:ext>
            </a:extLst>
          </p:cNvPr>
          <p:cNvSpPr>
            <a:spLocks noChangeArrowheads="1"/>
          </p:cNvSpPr>
          <p:nvPr/>
        </p:nvSpPr>
        <p:spPr bwMode="auto">
          <a:xfrm>
            <a:off x="6257925" y="3798888"/>
            <a:ext cx="24241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en-US" altLang="zh-CN" sz="1800">
                <a:solidFill>
                  <a:schemeClr val="accent1"/>
                </a:solidFill>
                <a:latin typeface="微软雅黑" panose="020B0503020204020204" pitchFamily="34" charset="-122"/>
                <a:ea typeface="微软雅黑" panose="020B0503020204020204" pitchFamily="34" charset="-122"/>
              </a:rPr>
              <a:t>B-</a:t>
            </a:r>
            <a:r>
              <a:rPr lang="zh-CN" altLang="en-US" sz="1800">
                <a:solidFill>
                  <a:schemeClr val="accent1"/>
                </a:solidFill>
                <a:latin typeface="微软雅黑" panose="020B0503020204020204" pitchFamily="34" charset="-122"/>
                <a:ea typeface="微软雅黑" panose="020B0503020204020204" pitchFamily="34" charset="-122"/>
              </a:rPr>
              <a:t>型：</a:t>
            </a:r>
            <a:r>
              <a:rPr lang="en-US" altLang="zh-CN" sz="1800">
                <a:solidFill>
                  <a:schemeClr val="accent1"/>
                </a:solidFill>
                <a:latin typeface="微软雅黑" panose="020B0503020204020204" pitchFamily="34" charset="-122"/>
                <a:ea typeface="微软雅黑" panose="020B0503020204020204" pitchFamily="34" charset="-122"/>
              </a:rPr>
              <a:t>ExtOp=011</a:t>
            </a:r>
          </a:p>
        </p:txBody>
      </p:sp>
      <p:sp>
        <p:nvSpPr>
          <p:cNvPr id="8" name="Text Box 178">
            <a:extLst>
              <a:ext uri="{FF2B5EF4-FFF2-40B4-BE49-F238E27FC236}">
                <a16:creationId xmlns:a16="http://schemas.microsoft.com/office/drawing/2014/main" id="{7B6BE332-928B-E2B7-34D8-37DBE2F8164B}"/>
              </a:ext>
            </a:extLst>
          </p:cNvPr>
          <p:cNvSpPr txBox="1">
            <a:spLocks noChangeArrowheads="1"/>
          </p:cNvSpPr>
          <p:nvPr/>
        </p:nvSpPr>
        <p:spPr bwMode="auto">
          <a:xfrm>
            <a:off x="112713" y="5076825"/>
            <a:ext cx="5778500" cy="989013"/>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5303"/>
                                        </p:tgtEl>
                                        <p:attrNameLst>
                                          <p:attrName>style.visibility</p:attrName>
                                        </p:attrNameLst>
                                      </p:cBhvr>
                                      <p:to>
                                        <p:strVal val="visible"/>
                                      </p:to>
                                    </p:set>
                                    <p:animEffect transition="in" filter="randombar(horizontal)">
                                      <p:cBhvr>
                                        <p:cTn id="7" dur="500"/>
                                        <p:tgtEl>
                                          <p:spTgt spid="553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3"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图片 1">
            <a:extLst>
              <a:ext uri="{FF2B5EF4-FFF2-40B4-BE49-F238E27FC236}">
                <a16:creationId xmlns:a16="http://schemas.microsoft.com/office/drawing/2014/main" id="{AE84C21C-CFE8-80C6-9B22-2C9339D14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8" y="3392488"/>
            <a:ext cx="6016625"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0" name="Rectangle 2">
            <a:extLst>
              <a:ext uri="{FF2B5EF4-FFF2-40B4-BE49-F238E27FC236}">
                <a16:creationId xmlns:a16="http://schemas.microsoft.com/office/drawing/2014/main" id="{4342A844-C066-ABD0-4DE8-46C03BA444D1}"/>
              </a:ext>
            </a:extLst>
          </p:cNvPr>
          <p:cNvSpPr>
            <a:spLocks noGrp="1" noChangeArrowheads="1"/>
          </p:cNvSpPr>
          <p:nvPr>
            <p:ph type="title"/>
          </p:nvPr>
        </p:nvSpPr>
        <p:spPr>
          <a:xfrm>
            <a:off x="485775" y="125413"/>
            <a:ext cx="7524750" cy="425450"/>
          </a:xfrm>
        </p:spPr>
        <p:txBody>
          <a:bodyPr/>
          <a:lstStyle/>
          <a:p>
            <a:r>
              <a:rPr lang="en-US" altLang="zh-CN">
                <a:ea typeface="宋体" panose="02010600030101010101" pitchFamily="2" charset="-122"/>
              </a:rPr>
              <a:t>B-</a:t>
            </a:r>
            <a:r>
              <a:rPr lang="zh-CN" altLang="en-US">
                <a:ea typeface="宋体" panose="02010600030101010101" pitchFamily="2" charset="-122"/>
              </a:rPr>
              <a:t>型指令的数据通路</a:t>
            </a:r>
          </a:p>
        </p:txBody>
      </p:sp>
      <p:pic>
        <p:nvPicPr>
          <p:cNvPr id="59397" name="Picture 2">
            <a:extLst>
              <a:ext uri="{FF2B5EF4-FFF2-40B4-BE49-F238E27FC236}">
                <a16:creationId xmlns:a16="http://schemas.microsoft.com/office/drawing/2014/main" id="{54C9D16D-0474-AF86-2A00-98E96AAE0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963" y="42863"/>
            <a:ext cx="6483350" cy="3386137"/>
          </a:xfrm>
          <a:prstGeom prst="rect">
            <a:avLst/>
          </a:prstGeom>
          <a:solidFill>
            <a:schemeClr val="accent1">
              <a:alpha val="49019"/>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212" name="Rectangle 3">
            <a:extLst>
              <a:ext uri="{FF2B5EF4-FFF2-40B4-BE49-F238E27FC236}">
                <a16:creationId xmlns:a16="http://schemas.microsoft.com/office/drawing/2014/main" id="{F6571D45-E926-7732-EE4D-58766E9D2199}"/>
              </a:ext>
            </a:extLst>
          </p:cNvPr>
          <p:cNvSpPr txBox="1">
            <a:spLocks noChangeArrowheads="1"/>
          </p:cNvSpPr>
          <p:nvPr/>
        </p:nvSpPr>
        <p:spPr bwMode="auto">
          <a:xfrm>
            <a:off x="5283200" y="3589338"/>
            <a:ext cx="3771900"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beq</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指令的功能是：</a:t>
            </a:r>
            <a:endPar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endParaRPr>
          </a:p>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if (R[rs1]=R[rs2])   </a:t>
            </a:r>
          </a:p>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PC←PC+(SEXT(imm12)×2) else PC←PC+4</a:t>
            </a:r>
            <a:endParaRPr lang="en-US" altLang="zh-CN" sz="2000">
              <a:solidFill>
                <a:srgbClr val="006600"/>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7" name="Rectangle 3">
            <a:extLst>
              <a:ext uri="{FF2B5EF4-FFF2-40B4-BE49-F238E27FC236}">
                <a16:creationId xmlns:a16="http://schemas.microsoft.com/office/drawing/2014/main" id="{64B2F5C6-3CDB-FE0B-BC54-020795108ADD}"/>
              </a:ext>
            </a:extLst>
          </p:cNvPr>
          <p:cNvSpPr txBox="1">
            <a:spLocks noChangeArrowheads="1"/>
          </p:cNvSpPr>
          <p:nvPr/>
        </p:nvSpPr>
        <p:spPr bwMode="auto">
          <a:xfrm>
            <a:off x="795338" y="2452688"/>
            <a:ext cx="14271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下地址逻辑如何实现？</a:t>
            </a:r>
            <a:endParaRPr lang="en-US" altLang="zh-CN" sz="2000">
              <a:solidFill>
                <a:srgbClr val="006600"/>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9" name="Text Box 178">
            <a:extLst>
              <a:ext uri="{FF2B5EF4-FFF2-40B4-BE49-F238E27FC236}">
                <a16:creationId xmlns:a16="http://schemas.microsoft.com/office/drawing/2014/main" id="{3DA61F88-4457-91B2-8898-971FAE99BDB3}"/>
              </a:ext>
            </a:extLst>
          </p:cNvPr>
          <p:cNvSpPr txBox="1">
            <a:spLocks noChangeArrowheads="1"/>
          </p:cNvSpPr>
          <p:nvPr/>
        </p:nvSpPr>
        <p:spPr bwMode="auto">
          <a:xfrm>
            <a:off x="2787650" y="3589338"/>
            <a:ext cx="812800" cy="500062"/>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8" name="Rectangle 3">
            <a:extLst>
              <a:ext uri="{FF2B5EF4-FFF2-40B4-BE49-F238E27FC236}">
                <a16:creationId xmlns:a16="http://schemas.microsoft.com/office/drawing/2014/main" id="{A152BE93-9336-6ACD-F0B5-C057CB40D570}"/>
              </a:ext>
            </a:extLst>
          </p:cNvPr>
          <p:cNvSpPr txBox="1">
            <a:spLocks noChangeArrowheads="1"/>
          </p:cNvSpPr>
          <p:nvPr/>
        </p:nvSpPr>
        <p:spPr bwMode="auto">
          <a:xfrm>
            <a:off x="6321425" y="5456238"/>
            <a:ext cx="249237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immB</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控制</a:t>
            </a: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imm</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为：</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SEXT(imm12)×2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59397"/>
                                        </p:tgtEl>
                                        <p:attrNameLst>
                                          <p:attrName>style.visibility</p:attrName>
                                        </p:attrNameLst>
                                      </p:cBhvr>
                                      <p:to>
                                        <p:strVal val="visible"/>
                                      </p:to>
                                    </p:set>
                                    <p:animEffect transition="in" filter="randombar(horizontal)">
                                      <p:cBhvr>
                                        <p:cTn id="17" dur="500"/>
                                        <p:tgtEl>
                                          <p:spTgt spid="593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图片 1">
            <a:extLst>
              <a:ext uri="{FF2B5EF4-FFF2-40B4-BE49-F238E27FC236}">
                <a16:creationId xmlns:a16="http://schemas.microsoft.com/office/drawing/2014/main" id="{C89665C3-CABC-5685-A00E-F73D8B7D5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485900"/>
            <a:ext cx="8907463"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4" name="Rectangle 2">
            <a:extLst>
              <a:ext uri="{FF2B5EF4-FFF2-40B4-BE49-F238E27FC236}">
                <a16:creationId xmlns:a16="http://schemas.microsoft.com/office/drawing/2014/main" id="{408F7D05-8B36-3555-6299-89A0356EE0CC}"/>
              </a:ext>
            </a:extLst>
          </p:cNvPr>
          <p:cNvSpPr>
            <a:spLocks noGrp="1" noChangeArrowheads="1"/>
          </p:cNvSpPr>
          <p:nvPr>
            <p:ph type="title"/>
          </p:nvPr>
        </p:nvSpPr>
        <p:spPr>
          <a:xfrm>
            <a:off x="485775" y="125413"/>
            <a:ext cx="7524750" cy="425450"/>
          </a:xfrm>
        </p:spPr>
        <p:txBody>
          <a:bodyPr/>
          <a:lstStyle/>
          <a:p>
            <a:r>
              <a:rPr lang="en-US" altLang="zh-CN">
                <a:ea typeface="宋体" panose="02010600030101010101" pitchFamily="2" charset="-122"/>
              </a:rPr>
              <a:t>J-</a:t>
            </a:r>
            <a:r>
              <a:rPr lang="zh-CN" altLang="en-US">
                <a:ea typeface="宋体" panose="02010600030101010101" pitchFamily="2" charset="-122"/>
              </a:rPr>
              <a:t>型指令的数据通路</a:t>
            </a:r>
          </a:p>
        </p:txBody>
      </p:sp>
      <p:sp>
        <p:nvSpPr>
          <p:cNvPr id="60420" name="矩形 2">
            <a:extLst>
              <a:ext uri="{FF2B5EF4-FFF2-40B4-BE49-F238E27FC236}">
                <a16:creationId xmlns:a16="http://schemas.microsoft.com/office/drawing/2014/main" id="{C8837C60-E40C-D159-B060-67AB17239440}"/>
              </a:ext>
            </a:extLst>
          </p:cNvPr>
          <p:cNvSpPr>
            <a:spLocks noChangeArrowheads="1"/>
          </p:cNvSpPr>
          <p:nvPr/>
        </p:nvSpPr>
        <p:spPr bwMode="auto">
          <a:xfrm>
            <a:off x="206375" y="6065838"/>
            <a:ext cx="873125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0000"/>
              </a:lnSpc>
              <a:spcBef>
                <a:spcPct val="10000"/>
              </a:spcBef>
              <a:buClr>
                <a:schemeClr val="accent1"/>
              </a:buClr>
            </a:pPr>
            <a:r>
              <a:rPr lang="en-US" altLang="zh-CN" sz="1800">
                <a:solidFill>
                  <a:schemeClr val="accent2"/>
                </a:solidFill>
                <a:latin typeface="微软雅黑" panose="020B0503020204020204" pitchFamily="34" charset="-122"/>
                <a:ea typeface="微软雅黑" panose="020B0503020204020204" pitchFamily="34" charset="-122"/>
              </a:rPr>
              <a:t>ALUctr</a:t>
            </a:r>
            <a:r>
              <a:rPr lang="zh-CN" altLang="en-US" sz="1800">
                <a:solidFill>
                  <a:schemeClr val="accent2"/>
                </a:solidFill>
                <a:latin typeface="微软雅黑" panose="020B0503020204020204" pitchFamily="34" charset="-122"/>
                <a:ea typeface="微软雅黑" panose="020B0503020204020204" pitchFamily="34" charset="-122"/>
              </a:rPr>
              <a:t>是</a:t>
            </a:r>
            <a:r>
              <a:rPr lang="en-US" altLang="zh-CN" sz="1800">
                <a:solidFill>
                  <a:schemeClr val="accent2"/>
                </a:solidFill>
                <a:latin typeface="微软雅黑" panose="020B0503020204020204" pitchFamily="34" charset="-122"/>
                <a:ea typeface="微软雅黑" panose="020B0503020204020204" pitchFamily="34" charset="-122"/>
              </a:rPr>
              <a:t>add</a:t>
            </a:r>
            <a:r>
              <a:rPr lang="zh-CN" altLang="en-US" sz="1800">
                <a:solidFill>
                  <a:schemeClr val="accent2"/>
                </a:solidFill>
                <a:latin typeface="微软雅黑" panose="020B0503020204020204" pitchFamily="34" charset="-122"/>
                <a:ea typeface="微软雅黑" panose="020B0503020204020204" pitchFamily="34" charset="-122"/>
              </a:rPr>
              <a:t>，</a:t>
            </a:r>
            <a:r>
              <a:rPr lang="zh-CN" altLang="en-US" sz="1800">
                <a:solidFill>
                  <a:schemeClr val="accent2"/>
                </a:solidFill>
                <a:latin typeface="微软雅黑" panose="020B0503020204020204" pitchFamily="34" charset="-122"/>
                <a:ea typeface="微软雅黑" panose="020B0503020204020204" pitchFamily="34" charset="-122"/>
                <a:hlinkClick r:id="rId3" action="ppaction://hlinksldjump"/>
              </a:rPr>
              <a:t>立即数为</a:t>
            </a:r>
            <a:r>
              <a:rPr lang="en-US" altLang="zh-CN" sz="1800">
                <a:solidFill>
                  <a:schemeClr val="accent2"/>
                </a:solidFill>
                <a:latin typeface="微软雅黑" panose="020B0503020204020204" pitchFamily="34" charset="-122"/>
                <a:ea typeface="微软雅黑" panose="020B0503020204020204" pitchFamily="34" charset="-122"/>
                <a:hlinkClick r:id="rId3" action="ppaction://hlinksldjump"/>
              </a:rPr>
              <a:t>immJ</a:t>
            </a:r>
            <a:r>
              <a:rPr lang="zh-CN" altLang="en-US" sz="1800">
                <a:solidFill>
                  <a:schemeClr val="accent2"/>
                </a:solidFill>
                <a:latin typeface="微软雅黑" panose="020B0503020204020204" pitchFamily="34" charset="-122"/>
                <a:ea typeface="微软雅黑" panose="020B0503020204020204" pitchFamily="34" charset="-122"/>
              </a:rPr>
              <a:t>，故</a:t>
            </a:r>
            <a:r>
              <a:rPr lang="en-US" altLang="zh-CN" sz="1800">
                <a:solidFill>
                  <a:schemeClr val="accent1"/>
                </a:solidFill>
                <a:latin typeface="微软雅黑" panose="020B0503020204020204" pitchFamily="34" charset="-122"/>
                <a:ea typeface="微软雅黑" panose="020B0503020204020204" pitchFamily="34" charset="-122"/>
              </a:rPr>
              <a:t>ExtOp=100</a:t>
            </a:r>
            <a:r>
              <a:rPr lang="zh-CN" altLang="en-US" sz="1800">
                <a:solidFill>
                  <a:schemeClr val="accent1"/>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 ALUASrc=1</a:t>
            </a:r>
            <a:r>
              <a:rPr lang="zh-CN" altLang="en-US" sz="1800">
                <a:solidFill>
                  <a:schemeClr val="accent1"/>
                </a:solidFill>
                <a:latin typeface="微软雅黑" panose="020B0503020204020204" pitchFamily="34" charset="-122"/>
                <a:ea typeface="微软雅黑" panose="020B0503020204020204" pitchFamily="34" charset="-122"/>
              </a:rPr>
              <a:t>； </a:t>
            </a:r>
            <a:r>
              <a:rPr lang="en-US" altLang="zh-CN" sz="1800">
                <a:solidFill>
                  <a:schemeClr val="accent1"/>
                </a:solidFill>
                <a:latin typeface="微软雅黑" panose="020B0503020204020204" pitchFamily="34" charset="-122"/>
                <a:ea typeface="微软雅黑" panose="020B0503020204020204" pitchFamily="34" charset="-122"/>
              </a:rPr>
              <a:t>ALUBSrc=01</a:t>
            </a:r>
            <a:r>
              <a:rPr lang="zh-CN" altLang="en-US" sz="1800">
                <a:solidFill>
                  <a:schemeClr val="accent1"/>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MemWr=0</a:t>
            </a:r>
            <a:r>
              <a:rPr lang="zh-CN" altLang="en-US" sz="1800">
                <a:solidFill>
                  <a:schemeClr val="accent1"/>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MemtoReg=0</a:t>
            </a:r>
            <a:r>
              <a:rPr lang="zh-CN" altLang="en-US" sz="1800">
                <a:solidFill>
                  <a:schemeClr val="accent1"/>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RegWr=1</a:t>
            </a:r>
            <a:r>
              <a:rPr lang="zh-CN" altLang="en-US" sz="1800">
                <a:solidFill>
                  <a:schemeClr val="accent1"/>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Branch=0</a:t>
            </a:r>
            <a:r>
              <a:rPr lang="zh-CN" altLang="en-US" sz="1800">
                <a:solidFill>
                  <a:schemeClr val="accent1"/>
                </a:solidFill>
                <a:latin typeface="微软雅黑" panose="020B0503020204020204" pitchFamily="34" charset="-122"/>
                <a:ea typeface="微软雅黑" panose="020B0503020204020204" pitchFamily="34" charset="-122"/>
              </a:rPr>
              <a:t>；</a:t>
            </a:r>
            <a:r>
              <a:rPr lang="en-US" altLang="zh-CN" sz="1800">
                <a:solidFill>
                  <a:schemeClr val="accent1"/>
                </a:solidFill>
                <a:latin typeface="微软雅黑" panose="020B0503020204020204" pitchFamily="34" charset="-122"/>
                <a:ea typeface="微软雅黑" panose="020B0503020204020204" pitchFamily="34" charset="-122"/>
              </a:rPr>
              <a:t>Jump=1</a:t>
            </a:r>
            <a:endParaRPr lang="zh-CN" altLang="en-US" sz="1800">
              <a:solidFill>
                <a:schemeClr val="accent1"/>
              </a:solidFill>
              <a:latin typeface="微软雅黑" panose="020B0503020204020204" pitchFamily="34" charset="-122"/>
              <a:ea typeface="微软雅黑" panose="020B0503020204020204" pitchFamily="34" charset="-122"/>
            </a:endParaRPr>
          </a:p>
        </p:txBody>
      </p:sp>
      <p:sp>
        <p:nvSpPr>
          <p:cNvPr id="95236" name="Rectangle 3">
            <a:extLst>
              <a:ext uri="{FF2B5EF4-FFF2-40B4-BE49-F238E27FC236}">
                <a16:creationId xmlns:a16="http://schemas.microsoft.com/office/drawing/2014/main" id="{C3942F62-DA0E-6231-C033-0A7EE6D20A3E}"/>
              </a:ext>
            </a:extLst>
          </p:cNvPr>
          <p:cNvSpPr txBox="1">
            <a:spLocks noChangeArrowheads="1"/>
          </p:cNvSpPr>
          <p:nvPr/>
        </p:nvSpPr>
        <p:spPr bwMode="auto">
          <a:xfrm>
            <a:off x="117475" y="650875"/>
            <a:ext cx="839787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jal</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是唯一的一条</a:t>
            </a: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J-</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型指令，其功能是：</a:t>
            </a:r>
            <a:endPar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endParaRPr>
          </a:p>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PC←PC+SEXT(imm[20:1]&lt;&lt;1)</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R[rd]←PC+4</a:t>
            </a:r>
            <a:endParaRPr lang="en-US" altLang="zh-CN" sz="2000">
              <a:solidFill>
                <a:srgbClr val="006600"/>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8" name="Rectangle 3">
            <a:extLst>
              <a:ext uri="{FF2B5EF4-FFF2-40B4-BE49-F238E27FC236}">
                <a16:creationId xmlns:a16="http://schemas.microsoft.com/office/drawing/2014/main" id="{71E3C771-4F14-1927-D56D-D20306301F58}"/>
              </a:ext>
            </a:extLst>
          </p:cNvPr>
          <p:cNvSpPr txBox="1">
            <a:spLocks noChangeArrowheads="1"/>
          </p:cNvSpPr>
          <p:nvPr/>
        </p:nvSpPr>
        <p:spPr bwMode="auto">
          <a:xfrm>
            <a:off x="7038975" y="1677988"/>
            <a:ext cx="142716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下地址逻辑如何修改？</a:t>
            </a:r>
            <a:endParaRPr lang="en-US" altLang="zh-CN" sz="2000">
              <a:solidFill>
                <a:srgbClr val="006600"/>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95238" name="Text Box 178">
            <a:extLst>
              <a:ext uri="{FF2B5EF4-FFF2-40B4-BE49-F238E27FC236}">
                <a16:creationId xmlns:a16="http://schemas.microsoft.com/office/drawing/2014/main" id="{FF68FC31-DE8C-7E38-29E0-169DEDAC9FA4}"/>
              </a:ext>
            </a:extLst>
          </p:cNvPr>
          <p:cNvSpPr txBox="1">
            <a:spLocks noChangeArrowheads="1"/>
          </p:cNvSpPr>
          <p:nvPr/>
        </p:nvSpPr>
        <p:spPr bwMode="auto">
          <a:xfrm>
            <a:off x="4316413" y="1770063"/>
            <a:ext cx="1130300" cy="612775"/>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380F8D43-15E1-19AD-2C95-2A23F669FD1D}"/>
              </a:ext>
            </a:extLst>
          </p:cNvPr>
          <p:cNvSpPr txBox="1">
            <a:spLocks noChangeArrowheads="1"/>
          </p:cNvSpPr>
          <p:nvPr/>
        </p:nvSpPr>
        <p:spPr bwMode="auto">
          <a:xfrm>
            <a:off x="6654800" y="2632075"/>
            <a:ext cx="2474913"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25400" rIns="0" bIns="25400">
            <a:spAutoFit/>
          </a:bodyPr>
          <a:lstStyle/>
          <a:p>
            <a:pPr eaLnBrk="0" hangingPunct="0">
              <a:lnSpc>
                <a:spcPct val="125000"/>
              </a:lnSpc>
              <a:spcBef>
                <a:spcPct val="10000"/>
              </a:spcBef>
              <a:buClr>
                <a:schemeClr val="accent1"/>
              </a:buClr>
            </a:pPr>
            <a:r>
              <a:rPr lang="en-US" altLang="zh-CN">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immJ</a:t>
            </a:r>
            <a:r>
              <a:rPr lang="zh-CN" altLang="en-US">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控制 </a:t>
            </a:r>
            <a:r>
              <a:rPr lang="en-US" altLang="zh-CN">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imm</a:t>
            </a:r>
            <a:r>
              <a:rPr lang="zh-CN" altLang="en-US">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为：</a:t>
            </a:r>
            <a:r>
              <a:rPr lang="en-US" altLang="zh-CN">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a:solidFill>
                  <a:srgbClr val="FF0000"/>
                </a:solidFill>
                <a:latin typeface="微软雅黑" panose="020B0503020204020204" pitchFamily="34" charset="-122"/>
                <a:ea typeface="微软雅黑" panose="020B0503020204020204" pitchFamily="34" charset="-122"/>
                <a:sym typeface="Wingdings" panose="05000000000000000000" pitchFamily="2" charset="2"/>
              </a:rPr>
              <a:t>SEXT(imm[20:1]&lt;&lt;1)</a:t>
            </a:r>
          </a:p>
        </p:txBody>
      </p:sp>
      <p:sp>
        <p:nvSpPr>
          <p:cNvPr id="10" name="Rectangle 3">
            <a:extLst>
              <a:ext uri="{FF2B5EF4-FFF2-40B4-BE49-F238E27FC236}">
                <a16:creationId xmlns:a16="http://schemas.microsoft.com/office/drawing/2014/main" id="{558D3829-52E8-9E71-E260-9FBE1BD3980F}"/>
              </a:ext>
            </a:extLst>
          </p:cNvPr>
          <p:cNvSpPr txBox="1">
            <a:spLocks noChangeArrowheads="1"/>
          </p:cNvSpPr>
          <p:nvPr/>
        </p:nvSpPr>
        <p:spPr bwMode="auto">
          <a:xfrm>
            <a:off x="6430963" y="157163"/>
            <a:ext cx="2506662"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10000"/>
              </a:spcBef>
              <a:buClr>
                <a:schemeClr val="accent1"/>
              </a:buClr>
            </a:pP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比前面的数据通路多了个</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MUX</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和</a:t>
            </a:r>
            <a:r>
              <a:rPr lang="zh-CN" altLang="en-US" sz="2000">
                <a:solidFill>
                  <a:schemeClr val="accent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a:solidFill>
                  <a:schemeClr val="accent1"/>
                </a:solidFill>
                <a:latin typeface="微软雅黑" panose="020B0503020204020204" pitchFamily="34" charset="-122"/>
                <a:ea typeface="微软雅黑" panose="020B0503020204020204" pitchFamily="34" charset="-122"/>
                <a:sym typeface="Wingdings" panose="05000000000000000000" pitchFamily="2" charset="2"/>
              </a:rPr>
              <a:t>4</a:t>
            </a:r>
            <a:r>
              <a:rPr lang="zh-CN" altLang="en-US" sz="2000">
                <a:solidFill>
                  <a:schemeClr val="accent1"/>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2000">
              <a:solidFill>
                <a:schemeClr val="accent1"/>
              </a:solidFill>
              <a:latin typeface="微软雅黑" panose="020B0503020204020204" pitchFamily="34" charset="-122"/>
              <a:ea typeface="微软雅黑" panose="020B0503020204020204" pitchFamily="34" charset="-122"/>
              <a:sym typeface="Wingdings" panose="05000000000000000000" pitchFamily="2" charset="2"/>
            </a:endParaRPr>
          </a:p>
          <a:p>
            <a:pPr eaLnBrk="0" hangingPunct="0">
              <a:lnSpc>
                <a:spcPct val="125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Why</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11" name="Text Box 178">
            <a:extLst>
              <a:ext uri="{FF2B5EF4-FFF2-40B4-BE49-F238E27FC236}">
                <a16:creationId xmlns:a16="http://schemas.microsoft.com/office/drawing/2014/main" id="{9BA41FA0-1A4E-29BE-E312-1FD4B5D478D4}"/>
              </a:ext>
            </a:extLst>
          </p:cNvPr>
          <p:cNvSpPr txBox="1">
            <a:spLocks noChangeArrowheads="1"/>
          </p:cNvSpPr>
          <p:nvPr/>
        </p:nvSpPr>
        <p:spPr bwMode="auto">
          <a:xfrm>
            <a:off x="3913188" y="2808288"/>
            <a:ext cx="314325" cy="1016000"/>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2" name="Text Box 178">
            <a:extLst>
              <a:ext uri="{FF2B5EF4-FFF2-40B4-BE49-F238E27FC236}">
                <a16:creationId xmlns:a16="http://schemas.microsoft.com/office/drawing/2014/main" id="{F94D5D0B-6034-1C7C-6596-D643CFA881D5}"/>
              </a:ext>
            </a:extLst>
          </p:cNvPr>
          <p:cNvSpPr txBox="1">
            <a:spLocks noChangeArrowheads="1"/>
          </p:cNvSpPr>
          <p:nvPr/>
        </p:nvSpPr>
        <p:spPr bwMode="auto">
          <a:xfrm>
            <a:off x="3768725" y="4291013"/>
            <a:ext cx="1130300" cy="311150"/>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randombar(horizontal)">
                                      <p:cBhvr>
                                        <p:cTn id="7" dur="500"/>
                                        <p:tgtEl>
                                          <p:spTgt spid="604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p:bldP spid="8" grpId="0"/>
      <p:bldP spid="9" grpId="0"/>
      <p:bldP spid="10" grpId="0"/>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图片 4">
            <a:extLst>
              <a:ext uri="{FF2B5EF4-FFF2-40B4-BE49-F238E27FC236}">
                <a16:creationId xmlns:a16="http://schemas.microsoft.com/office/drawing/2014/main" id="{EBCE5D9B-BF71-B57C-DA0E-3F6045C0F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385763"/>
            <a:ext cx="8886825"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Rectangle 2">
            <a:extLst>
              <a:ext uri="{FF2B5EF4-FFF2-40B4-BE49-F238E27FC236}">
                <a16:creationId xmlns:a16="http://schemas.microsoft.com/office/drawing/2014/main" id="{AC43044C-3941-2597-7E8A-99FB85C14312}"/>
              </a:ext>
            </a:extLst>
          </p:cNvPr>
          <p:cNvSpPr>
            <a:spLocks noGrp="1" noChangeArrowheads="1"/>
          </p:cNvSpPr>
          <p:nvPr>
            <p:ph type="title"/>
          </p:nvPr>
        </p:nvSpPr>
        <p:spPr>
          <a:xfrm>
            <a:off x="152400" y="41275"/>
            <a:ext cx="5518150" cy="427038"/>
          </a:xfrm>
        </p:spPr>
        <p:txBody>
          <a:bodyPr/>
          <a:lstStyle/>
          <a:p>
            <a:r>
              <a:rPr lang="zh-CN" altLang="en-US">
                <a:ea typeface="宋体" panose="02010600030101010101" pitchFamily="2" charset="-122"/>
              </a:rPr>
              <a:t>算术逻辑部件的设计</a:t>
            </a:r>
          </a:p>
        </p:txBody>
      </p:sp>
      <p:sp>
        <p:nvSpPr>
          <p:cNvPr id="96259" name="Text Box 178">
            <a:extLst>
              <a:ext uri="{FF2B5EF4-FFF2-40B4-BE49-F238E27FC236}">
                <a16:creationId xmlns:a16="http://schemas.microsoft.com/office/drawing/2014/main" id="{1DC13FC8-C8FD-B168-9824-8C0523F4AB6D}"/>
              </a:ext>
            </a:extLst>
          </p:cNvPr>
          <p:cNvSpPr txBox="1">
            <a:spLocks noChangeArrowheads="1"/>
          </p:cNvSpPr>
          <p:nvPr/>
        </p:nvSpPr>
        <p:spPr bwMode="auto">
          <a:xfrm>
            <a:off x="1036638" y="4827588"/>
            <a:ext cx="405606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zh-CN" altLang="en-US" sz="2000">
                <a:solidFill>
                  <a:schemeClr val="accent2"/>
                </a:solidFill>
                <a:latin typeface="微软雅黑" panose="020B0503020204020204" pitchFamily="34" charset="-122"/>
                <a:ea typeface="微软雅黑" panose="020B0503020204020204" pitchFamily="34" charset="-122"/>
              </a:rPr>
              <a:t>该</a:t>
            </a:r>
            <a:r>
              <a:rPr lang="en-US" altLang="zh-CN" sz="2000">
                <a:solidFill>
                  <a:schemeClr val="accent2"/>
                </a:solidFill>
                <a:latin typeface="微软雅黑" panose="020B0503020204020204" pitchFamily="34" charset="-122"/>
                <a:ea typeface="微软雅黑" panose="020B0503020204020204" pitchFamily="34" charset="-122"/>
              </a:rPr>
              <a:t>ALU</a:t>
            </a:r>
            <a:r>
              <a:rPr lang="zh-CN" altLang="en-US" sz="2000">
                <a:solidFill>
                  <a:schemeClr val="accent2"/>
                </a:solidFill>
                <a:latin typeface="微软雅黑" panose="020B0503020204020204" pitchFamily="34" charset="-122"/>
                <a:ea typeface="微软雅黑" panose="020B0503020204020204" pitchFamily="34" charset="-122"/>
              </a:rPr>
              <a:t>能实现哪些操作？</a:t>
            </a:r>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rgbClr val="FF0000"/>
                </a:solidFill>
                <a:latin typeface="微软雅黑" panose="020B0503020204020204" pitchFamily="34" charset="-122"/>
                <a:ea typeface="微软雅黑" panose="020B0503020204020204" pitchFamily="34" charset="-122"/>
              </a:rPr>
              <a:t>add,or,slt,sltu,srcB,</a:t>
            </a:r>
            <a:r>
              <a:rPr lang="zh-CN" altLang="en-US" sz="2000">
                <a:solidFill>
                  <a:srgbClr val="A50021"/>
                </a:solidFill>
                <a:latin typeface="微软雅黑" panose="020B0503020204020204" pitchFamily="34" charset="-122"/>
                <a:ea typeface="微软雅黑" panose="020B0503020204020204" pitchFamily="34" charset="-122"/>
              </a:rPr>
              <a:t>判</a:t>
            </a:r>
            <a:r>
              <a:rPr lang="en-US" altLang="zh-CN" sz="2000">
                <a:solidFill>
                  <a:srgbClr val="A50021"/>
                </a:solidFill>
                <a:latin typeface="微软雅黑" panose="020B0503020204020204" pitchFamily="34" charset="-122"/>
                <a:ea typeface="微软雅黑" panose="020B0503020204020204" pitchFamily="34" charset="-122"/>
              </a:rPr>
              <a:t>0(sub)</a:t>
            </a:r>
          </a:p>
          <a:p>
            <a:pPr eaLnBrk="0" hangingPunct="0"/>
            <a:endParaRPr lang="en-US" altLang="zh-CN" sz="20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2000">
                <a:solidFill>
                  <a:schemeClr val="accent2"/>
                </a:solidFill>
                <a:latin typeface="微软雅黑" panose="020B0503020204020204" pitchFamily="34" charset="-122"/>
                <a:ea typeface="微软雅黑" panose="020B0503020204020204" pitchFamily="34" charset="-122"/>
              </a:rPr>
              <a:t>jal</a:t>
            </a:r>
            <a:r>
              <a:rPr lang="zh-CN" altLang="en-US" sz="2000">
                <a:solidFill>
                  <a:schemeClr val="accent2"/>
                </a:solidFill>
                <a:latin typeface="微软雅黑" panose="020B0503020204020204" pitchFamily="34" charset="-122"/>
                <a:ea typeface="微软雅黑" panose="020B0503020204020204" pitchFamily="34" charset="-122"/>
              </a:rPr>
              <a:t>指令：</a:t>
            </a:r>
            <a:r>
              <a:rPr lang="en-US" altLang="zh-CN" sz="2000">
                <a:solidFill>
                  <a:schemeClr val="accent1"/>
                </a:solidFill>
                <a:latin typeface="微软雅黑" panose="020B0503020204020204" pitchFamily="34" charset="-122"/>
                <a:ea typeface="微软雅黑" panose="020B0503020204020204" pitchFamily="34" charset="-122"/>
              </a:rPr>
              <a:t>add</a:t>
            </a:r>
          </a:p>
        </p:txBody>
      </p:sp>
      <p:sp>
        <p:nvSpPr>
          <p:cNvPr id="96260" name="Text Box 178">
            <a:extLst>
              <a:ext uri="{FF2B5EF4-FFF2-40B4-BE49-F238E27FC236}">
                <a16:creationId xmlns:a16="http://schemas.microsoft.com/office/drawing/2014/main" id="{C374B3F2-E8E7-DEB4-6724-25818C80BEF9}"/>
              </a:ext>
            </a:extLst>
          </p:cNvPr>
          <p:cNvSpPr txBox="1">
            <a:spLocks noChangeArrowheads="1"/>
          </p:cNvSpPr>
          <p:nvPr/>
        </p:nvSpPr>
        <p:spPr bwMode="auto">
          <a:xfrm>
            <a:off x="5688013" y="139700"/>
            <a:ext cx="3351212" cy="1200150"/>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ALUctr=add</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OPctr=00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ALUctr=or</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Opctr=01</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ALUctr=srcB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Opctr=10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Opctr=11</a:t>
            </a:r>
          </a:p>
        </p:txBody>
      </p:sp>
      <p:sp>
        <p:nvSpPr>
          <p:cNvPr id="96261" name="Text Box 178">
            <a:extLst>
              <a:ext uri="{FF2B5EF4-FFF2-40B4-BE49-F238E27FC236}">
                <a16:creationId xmlns:a16="http://schemas.microsoft.com/office/drawing/2014/main" id="{D426C141-A113-E0AF-C214-97B146C0923E}"/>
              </a:ext>
            </a:extLst>
          </p:cNvPr>
          <p:cNvSpPr txBox="1">
            <a:spLocks noChangeArrowheads="1"/>
          </p:cNvSpPr>
          <p:nvPr/>
        </p:nvSpPr>
        <p:spPr bwMode="auto">
          <a:xfrm>
            <a:off x="153988" y="1525588"/>
            <a:ext cx="3289300" cy="646112"/>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ALUctr=slt/sltu/sub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SUBctr=1</a:t>
            </a:r>
            <a:r>
              <a:rPr lang="zh-CN" altLang="en-US" sz="1800">
                <a:solidFill>
                  <a:schemeClr val="accent2"/>
                </a:solidFill>
                <a:latin typeface="微软雅黑" panose="020B0503020204020204" pitchFamily="34" charset="-122"/>
                <a:ea typeface="微软雅黑" panose="020B0503020204020204" pitchFamily="34" charset="-122"/>
              </a:rPr>
              <a:t>，其余</a:t>
            </a:r>
            <a:r>
              <a:rPr lang="en-US" altLang="zh-CN" sz="1800">
                <a:solidFill>
                  <a:schemeClr val="accent2"/>
                </a:solidFill>
                <a:latin typeface="微软雅黑" panose="020B0503020204020204" pitchFamily="34" charset="-122"/>
                <a:ea typeface="微软雅黑" panose="020B0503020204020204" pitchFamily="34" charset="-122"/>
              </a:rPr>
              <a:t> SUBctr=0</a:t>
            </a:r>
            <a:endParaRPr lang="en-US" altLang="zh-CN" sz="2000">
              <a:solidFill>
                <a:schemeClr val="accent2"/>
              </a:solidFill>
              <a:latin typeface="微软雅黑" panose="020B0503020204020204" pitchFamily="34" charset="-122"/>
              <a:ea typeface="微软雅黑" panose="020B0503020204020204" pitchFamily="34" charset="-122"/>
            </a:endParaRPr>
          </a:p>
        </p:txBody>
      </p:sp>
      <p:sp>
        <p:nvSpPr>
          <p:cNvPr id="96262" name="Text Box 178">
            <a:extLst>
              <a:ext uri="{FF2B5EF4-FFF2-40B4-BE49-F238E27FC236}">
                <a16:creationId xmlns:a16="http://schemas.microsoft.com/office/drawing/2014/main" id="{05BA1DEB-51F1-511F-A8F7-8B3C006502AE}"/>
              </a:ext>
            </a:extLst>
          </p:cNvPr>
          <p:cNvSpPr txBox="1">
            <a:spLocks noChangeArrowheads="1"/>
          </p:cNvSpPr>
          <p:nvPr/>
        </p:nvSpPr>
        <p:spPr bwMode="auto">
          <a:xfrm>
            <a:off x="6343650" y="3409950"/>
            <a:ext cx="2633663" cy="923925"/>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 SIGctr=1</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ALUctr=sltu, SIGctr=0</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zh-CN" altLang="en-US" sz="1800">
                <a:solidFill>
                  <a:schemeClr val="accent2"/>
                </a:solidFill>
                <a:latin typeface="微软雅黑" panose="020B0503020204020204" pitchFamily="34" charset="-122"/>
                <a:ea typeface="微软雅黑" panose="020B0503020204020204" pitchFamily="34" charset="-122"/>
              </a:rPr>
              <a:t>其余情况，任意</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2">
            <a:extLst>
              <a:ext uri="{FF2B5EF4-FFF2-40B4-BE49-F238E27FC236}">
                <a16:creationId xmlns:a16="http://schemas.microsoft.com/office/drawing/2014/main" id="{3B866041-7F37-773C-68CE-43DBFED4C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275" y="15875"/>
            <a:ext cx="5634038"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Rectangle 2">
            <a:extLst>
              <a:ext uri="{FF2B5EF4-FFF2-40B4-BE49-F238E27FC236}">
                <a16:creationId xmlns:a16="http://schemas.microsoft.com/office/drawing/2014/main" id="{62C66ED4-FAD2-A2B5-7736-B938D9B0DF8C}"/>
              </a:ext>
            </a:extLst>
          </p:cNvPr>
          <p:cNvSpPr>
            <a:spLocks noGrp="1" noChangeArrowheads="1"/>
          </p:cNvSpPr>
          <p:nvPr>
            <p:ph type="title"/>
          </p:nvPr>
        </p:nvSpPr>
        <p:spPr>
          <a:xfrm>
            <a:off x="152400" y="160338"/>
            <a:ext cx="5518150" cy="427037"/>
          </a:xfrm>
        </p:spPr>
        <p:txBody>
          <a:bodyPr/>
          <a:lstStyle/>
          <a:p>
            <a:r>
              <a:rPr lang="zh-CN" altLang="en-US">
                <a:ea typeface="宋体" panose="02010600030101010101" pitchFamily="2" charset="-122"/>
              </a:rPr>
              <a:t>扩展器部件的设计</a:t>
            </a:r>
          </a:p>
        </p:txBody>
      </p:sp>
      <p:pic>
        <p:nvPicPr>
          <p:cNvPr id="97283" name="图片 3">
            <a:extLst>
              <a:ext uri="{FF2B5EF4-FFF2-40B4-BE49-F238E27FC236}">
                <a16:creationId xmlns:a16="http://schemas.microsoft.com/office/drawing/2014/main" id="{B6E7826D-A1D9-27F3-6258-44D9362AB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3" y="558800"/>
            <a:ext cx="58547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Rectangle 5">
            <a:extLst>
              <a:ext uri="{FF2B5EF4-FFF2-40B4-BE49-F238E27FC236}">
                <a16:creationId xmlns:a16="http://schemas.microsoft.com/office/drawing/2014/main" id="{5593B404-3B6F-F077-1D36-922B222FA52E}"/>
              </a:ext>
            </a:extLst>
          </p:cNvPr>
          <p:cNvSpPr>
            <a:spLocks noChangeArrowheads="1"/>
          </p:cNvSpPr>
          <p:nvPr/>
        </p:nvSpPr>
        <p:spPr bwMode="auto">
          <a:xfrm>
            <a:off x="6118225" y="4878388"/>
            <a:ext cx="270351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1"/>
                </a:solidFill>
                <a:latin typeface="微软雅黑" panose="020B0503020204020204" pitchFamily="34" charset="-122"/>
                <a:ea typeface="微软雅黑" panose="020B0503020204020204" pitchFamily="34" charset="-122"/>
              </a:rPr>
              <a:t>问题：如何根据指令编码得到</a:t>
            </a:r>
            <a:r>
              <a:rPr lang="en-US" altLang="zh-CN" sz="1800">
                <a:solidFill>
                  <a:schemeClr val="accent1"/>
                </a:solidFill>
                <a:latin typeface="微软雅黑" panose="020B0503020204020204" pitchFamily="34" charset="-122"/>
                <a:ea typeface="微软雅黑" panose="020B0503020204020204" pitchFamily="34" charset="-122"/>
              </a:rPr>
              <a:t>ExtOp</a:t>
            </a:r>
            <a:r>
              <a:rPr lang="zh-CN" altLang="en-US" sz="1800">
                <a:solidFill>
                  <a:schemeClr val="accent1"/>
                </a:solidFill>
                <a:latin typeface="微软雅黑" panose="020B0503020204020204" pitchFamily="34" charset="-122"/>
                <a:ea typeface="微软雅黑" panose="020B0503020204020204" pitchFamily="34" charset="-122"/>
              </a:rPr>
              <a:t>？</a:t>
            </a:r>
            <a:endParaRPr lang="en-US" altLang="zh-CN" sz="1800">
              <a:solidFill>
                <a:schemeClr val="accent1"/>
              </a:solidFill>
              <a:latin typeface="微软雅黑" panose="020B0503020204020204" pitchFamily="34" charset="-122"/>
              <a:ea typeface="微软雅黑" panose="020B0503020204020204" pitchFamily="34" charset="-122"/>
            </a:endParaRPr>
          </a:p>
        </p:txBody>
      </p:sp>
      <p:sp>
        <p:nvSpPr>
          <p:cNvPr id="97285" name="Rectangle 5">
            <a:extLst>
              <a:ext uri="{FF2B5EF4-FFF2-40B4-BE49-F238E27FC236}">
                <a16:creationId xmlns:a16="http://schemas.microsoft.com/office/drawing/2014/main" id="{B98328A6-65A6-4982-C0AA-E61050A55360}"/>
              </a:ext>
            </a:extLst>
          </p:cNvPr>
          <p:cNvSpPr>
            <a:spLocks noChangeArrowheads="1"/>
          </p:cNvSpPr>
          <p:nvPr/>
        </p:nvSpPr>
        <p:spPr bwMode="auto">
          <a:xfrm>
            <a:off x="6088063" y="5681663"/>
            <a:ext cx="2998787"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通过指令译码器得到！</a:t>
            </a:r>
            <a:endParaRPr lang="en-US" altLang="zh-CN" sz="1800">
              <a:solidFill>
                <a:schemeClr val="accent2"/>
              </a:solidFill>
              <a:latin typeface="微软雅黑" panose="020B0503020204020204" pitchFamily="34" charset="-122"/>
              <a:ea typeface="微软雅黑" panose="020B0503020204020204" pitchFamily="34" charset="-122"/>
            </a:endParaRPr>
          </a:p>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将在控制器设计部分介绍。</a:t>
            </a:r>
            <a:endParaRPr lang="en-US" altLang="zh-CN" sz="1800">
              <a:solidFill>
                <a:schemeClr val="accent2"/>
              </a:solidFill>
              <a:latin typeface="微软雅黑" panose="020B0503020204020204" pitchFamily="34" charset="-122"/>
              <a:ea typeface="微软雅黑" panose="020B0503020204020204" pitchFamily="34" charset="-122"/>
            </a:endParaRPr>
          </a:p>
        </p:txBody>
      </p:sp>
      <p:sp>
        <p:nvSpPr>
          <p:cNvPr id="55303" name="Rectangle 5">
            <a:extLst>
              <a:ext uri="{FF2B5EF4-FFF2-40B4-BE49-F238E27FC236}">
                <a16:creationId xmlns:a16="http://schemas.microsoft.com/office/drawing/2014/main" id="{A9628A10-6DB0-D43E-B4C4-E834CCB46B2F}"/>
              </a:ext>
            </a:extLst>
          </p:cNvPr>
          <p:cNvSpPr>
            <a:spLocks noChangeArrowheads="1"/>
          </p:cNvSpPr>
          <p:nvPr/>
        </p:nvSpPr>
        <p:spPr bwMode="auto">
          <a:xfrm>
            <a:off x="6257925" y="3798888"/>
            <a:ext cx="24241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en-US" altLang="zh-CN" sz="1800">
                <a:solidFill>
                  <a:schemeClr val="accent1"/>
                </a:solidFill>
                <a:latin typeface="微软雅黑" panose="020B0503020204020204" pitchFamily="34" charset="-122"/>
                <a:ea typeface="微软雅黑" panose="020B0503020204020204" pitchFamily="34" charset="-122"/>
              </a:rPr>
              <a:t>J-</a:t>
            </a:r>
            <a:r>
              <a:rPr lang="zh-CN" altLang="en-US" sz="1800">
                <a:solidFill>
                  <a:schemeClr val="accent1"/>
                </a:solidFill>
                <a:latin typeface="微软雅黑" panose="020B0503020204020204" pitchFamily="34" charset="-122"/>
                <a:ea typeface="微软雅黑" panose="020B0503020204020204" pitchFamily="34" charset="-122"/>
              </a:rPr>
              <a:t>型：</a:t>
            </a:r>
            <a:r>
              <a:rPr lang="en-US" altLang="zh-CN" sz="1800">
                <a:solidFill>
                  <a:schemeClr val="accent1"/>
                </a:solidFill>
                <a:latin typeface="微软雅黑" panose="020B0503020204020204" pitchFamily="34" charset="-122"/>
                <a:ea typeface="微软雅黑" panose="020B0503020204020204" pitchFamily="34" charset="-122"/>
              </a:rPr>
              <a:t>ExtOp=100</a:t>
            </a:r>
          </a:p>
        </p:txBody>
      </p:sp>
      <p:sp>
        <p:nvSpPr>
          <p:cNvPr id="8" name="Text Box 178">
            <a:extLst>
              <a:ext uri="{FF2B5EF4-FFF2-40B4-BE49-F238E27FC236}">
                <a16:creationId xmlns:a16="http://schemas.microsoft.com/office/drawing/2014/main" id="{9EBB51D9-4DB8-2363-0BF2-BC48B60419D3}"/>
              </a:ext>
            </a:extLst>
          </p:cNvPr>
          <p:cNvSpPr txBox="1">
            <a:spLocks noChangeArrowheads="1"/>
          </p:cNvSpPr>
          <p:nvPr/>
        </p:nvSpPr>
        <p:spPr bwMode="auto">
          <a:xfrm>
            <a:off x="152400" y="6078538"/>
            <a:ext cx="5776913" cy="735012"/>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5303"/>
                                        </p:tgtEl>
                                        <p:attrNameLst>
                                          <p:attrName>style.visibility</p:attrName>
                                        </p:attrNameLst>
                                      </p:cBhvr>
                                      <p:to>
                                        <p:strVal val="visible"/>
                                      </p:to>
                                    </p:set>
                                    <p:animEffect transition="in" filter="randombar(horizontal)">
                                      <p:cBhvr>
                                        <p:cTn id="7" dur="500"/>
                                        <p:tgtEl>
                                          <p:spTgt spid="553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3" grpId="0"/>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图片 1">
            <a:extLst>
              <a:ext uri="{FF2B5EF4-FFF2-40B4-BE49-F238E27FC236}">
                <a16:creationId xmlns:a16="http://schemas.microsoft.com/office/drawing/2014/main" id="{6D91560F-1706-BBDC-41BC-8A1CA9DAE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363913"/>
            <a:ext cx="6896100" cy="34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6" name="Rectangle 2">
            <a:extLst>
              <a:ext uri="{FF2B5EF4-FFF2-40B4-BE49-F238E27FC236}">
                <a16:creationId xmlns:a16="http://schemas.microsoft.com/office/drawing/2014/main" id="{B4B70AAF-24BB-6E03-5142-E9685EBEFBE7}"/>
              </a:ext>
            </a:extLst>
          </p:cNvPr>
          <p:cNvSpPr>
            <a:spLocks noGrp="1" noChangeArrowheads="1"/>
          </p:cNvSpPr>
          <p:nvPr>
            <p:ph type="title"/>
          </p:nvPr>
        </p:nvSpPr>
        <p:spPr>
          <a:xfrm>
            <a:off x="485775" y="125413"/>
            <a:ext cx="7524750" cy="425450"/>
          </a:xfrm>
        </p:spPr>
        <p:txBody>
          <a:bodyPr/>
          <a:lstStyle/>
          <a:p>
            <a:r>
              <a:rPr lang="en-US" altLang="zh-CN">
                <a:ea typeface="宋体" panose="02010600030101010101" pitchFamily="2" charset="-122"/>
              </a:rPr>
              <a:t>J-</a:t>
            </a:r>
            <a:r>
              <a:rPr lang="zh-CN" altLang="en-US">
                <a:ea typeface="宋体" panose="02010600030101010101" pitchFamily="2" charset="-122"/>
              </a:rPr>
              <a:t>型指令的数据通路</a:t>
            </a:r>
          </a:p>
        </p:txBody>
      </p:sp>
      <p:sp>
        <p:nvSpPr>
          <p:cNvPr id="98307" name="Rectangle 3">
            <a:extLst>
              <a:ext uri="{FF2B5EF4-FFF2-40B4-BE49-F238E27FC236}">
                <a16:creationId xmlns:a16="http://schemas.microsoft.com/office/drawing/2014/main" id="{A92AC61B-F16F-B102-5DE4-4ACDFC0D2E3E}"/>
              </a:ext>
            </a:extLst>
          </p:cNvPr>
          <p:cNvSpPr txBox="1">
            <a:spLocks noChangeArrowheads="1"/>
          </p:cNvSpPr>
          <p:nvPr/>
        </p:nvSpPr>
        <p:spPr bwMode="auto">
          <a:xfrm>
            <a:off x="5416550" y="3589338"/>
            <a:ext cx="37020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25400" rIns="0" bIns="25400">
            <a:spAutoFit/>
          </a:bodyPr>
          <a:lstStyle/>
          <a:p>
            <a:pPr eaLnBrk="0" hangingPunct="0">
              <a:lnSpc>
                <a:spcPct val="110000"/>
              </a:lnSpc>
              <a:spcBef>
                <a:spcPct val="10000"/>
              </a:spcBef>
              <a:buClr>
                <a:schemeClr val="accent1"/>
              </a:buClr>
            </a:pPr>
            <a:r>
              <a:rPr lang="en-US" altLang="zh-CN">
                <a:solidFill>
                  <a:srgbClr val="FF0000"/>
                </a:solidFill>
                <a:latin typeface="微软雅黑" panose="020B0503020204020204" pitchFamily="34" charset="-122"/>
                <a:ea typeface="微软雅黑" panose="020B0503020204020204" pitchFamily="34" charset="-122"/>
                <a:sym typeface="Wingdings" panose="05000000000000000000" pitchFamily="2" charset="2"/>
              </a:rPr>
              <a:t>jal</a:t>
            </a:r>
            <a:r>
              <a:rPr lang="zh-CN" altLang="en-US">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指令的功能是：</a:t>
            </a:r>
            <a:endParaRPr lang="en-US" altLang="zh-CN">
              <a:solidFill>
                <a:schemeClr val="accent2"/>
              </a:solidFill>
              <a:latin typeface="微软雅黑" panose="020B0503020204020204" pitchFamily="34" charset="-122"/>
              <a:ea typeface="微软雅黑" panose="020B0503020204020204" pitchFamily="34" charset="-122"/>
              <a:sym typeface="Wingdings" panose="05000000000000000000" pitchFamily="2" charset="2"/>
            </a:endParaRPr>
          </a:p>
          <a:p>
            <a:pPr eaLnBrk="0" hangingPunct="0">
              <a:lnSpc>
                <a:spcPct val="110000"/>
              </a:lnSpc>
              <a:spcBef>
                <a:spcPct val="10000"/>
              </a:spcBef>
              <a:buClr>
                <a:schemeClr val="accent1"/>
              </a:buClr>
            </a:pPr>
            <a:r>
              <a:rPr lang="en-US" altLang="zh-CN">
                <a:solidFill>
                  <a:srgbClr val="FF0000"/>
                </a:solidFill>
                <a:latin typeface="微软雅黑" panose="020B0503020204020204" pitchFamily="34" charset="-122"/>
                <a:ea typeface="微软雅黑" panose="020B0503020204020204" pitchFamily="34" charset="-122"/>
                <a:sym typeface="Wingdings" panose="05000000000000000000" pitchFamily="2" charset="2"/>
              </a:rPr>
              <a:t>PC←PC+SEXT(imm[20:1]&lt;&lt;1)</a:t>
            </a:r>
            <a:r>
              <a:rPr lang="zh-CN" altLang="en-US">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R[rd]←PC+4</a:t>
            </a:r>
            <a:endParaRPr lang="en-US" altLang="zh-CN">
              <a:solidFill>
                <a:srgbClr val="006600"/>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7" name="Rectangle 3">
            <a:extLst>
              <a:ext uri="{FF2B5EF4-FFF2-40B4-BE49-F238E27FC236}">
                <a16:creationId xmlns:a16="http://schemas.microsoft.com/office/drawing/2014/main" id="{5349BE41-54AD-90AE-3D3D-50060770AB1B}"/>
              </a:ext>
            </a:extLst>
          </p:cNvPr>
          <p:cNvSpPr txBox="1">
            <a:spLocks noChangeArrowheads="1"/>
          </p:cNvSpPr>
          <p:nvPr/>
        </p:nvSpPr>
        <p:spPr bwMode="auto">
          <a:xfrm>
            <a:off x="795338" y="2452688"/>
            <a:ext cx="14271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下地址逻辑如何修改？</a:t>
            </a:r>
            <a:endParaRPr lang="en-US" altLang="zh-CN" sz="2000">
              <a:solidFill>
                <a:srgbClr val="006600"/>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9" name="Text Box 178">
            <a:extLst>
              <a:ext uri="{FF2B5EF4-FFF2-40B4-BE49-F238E27FC236}">
                <a16:creationId xmlns:a16="http://schemas.microsoft.com/office/drawing/2014/main" id="{ECAD9033-B8BD-E501-50B3-0465A894369C}"/>
              </a:ext>
            </a:extLst>
          </p:cNvPr>
          <p:cNvSpPr txBox="1">
            <a:spLocks noChangeArrowheads="1"/>
          </p:cNvSpPr>
          <p:nvPr/>
        </p:nvSpPr>
        <p:spPr bwMode="auto">
          <a:xfrm>
            <a:off x="3346450" y="3589338"/>
            <a:ext cx="863600" cy="481012"/>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0" name="Rectangle 3">
            <a:extLst>
              <a:ext uri="{FF2B5EF4-FFF2-40B4-BE49-F238E27FC236}">
                <a16:creationId xmlns:a16="http://schemas.microsoft.com/office/drawing/2014/main" id="{09A63CF4-1245-B1FE-D462-B4AF981DD0A5}"/>
              </a:ext>
            </a:extLst>
          </p:cNvPr>
          <p:cNvSpPr txBox="1">
            <a:spLocks noChangeArrowheads="1"/>
          </p:cNvSpPr>
          <p:nvPr/>
        </p:nvSpPr>
        <p:spPr bwMode="auto">
          <a:xfrm>
            <a:off x="6643688" y="4595813"/>
            <a:ext cx="247491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25400" rIns="0" bIns="25400">
            <a:spAutoFit/>
          </a:bodyPr>
          <a:lstStyle/>
          <a:p>
            <a:pPr eaLnBrk="0" hangingPunct="0">
              <a:lnSpc>
                <a:spcPct val="125000"/>
              </a:lnSpc>
              <a:spcBef>
                <a:spcPct val="10000"/>
              </a:spcBef>
              <a:buClr>
                <a:schemeClr val="accent1"/>
              </a:buClr>
            </a:pPr>
            <a:r>
              <a:rPr lang="en-US" altLang="zh-CN">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immJ</a:t>
            </a:r>
            <a:r>
              <a:rPr lang="zh-CN" altLang="en-US">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控制 </a:t>
            </a:r>
            <a:r>
              <a:rPr lang="en-US" altLang="zh-CN">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imm</a:t>
            </a:r>
            <a:r>
              <a:rPr lang="zh-CN" altLang="en-US">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为：</a:t>
            </a:r>
            <a:r>
              <a:rPr lang="en-US" altLang="zh-CN">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a:solidFill>
                  <a:srgbClr val="FF0000"/>
                </a:solidFill>
                <a:latin typeface="微软雅黑" panose="020B0503020204020204" pitchFamily="34" charset="-122"/>
                <a:ea typeface="微软雅黑" panose="020B0503020204020204" pitchFamily="34" charset="-122"/>
                <a:sym typeface="Wingdings" panose="05000000000000000000" pitchFamily="2" charset="2"/>
              </a:rPr>
              <a:t>SEXT(imm[20:1]&lt;&lt;1)</a:t>
            </a:r>
          </a:p>
        </p:txBody>
      </p:sp>
      <p:pic>
        <p:nvPicPr>
          <p:cNvPr id="3" name="图片 2">
            <a:extLst>
              <a:ext uri="{FF2B5EF4-FFF2-40B4-BE49-F238E27FC236}">
                <a16:creationId xmlns:a16="http://schemas.microsoft.com/office/drawing/2014/main" id="{4746D605-9E61-7AEE-6820-EEF5A3CB0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163" y="11113"/>
            <a:ext cx="6040437"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5F9E2336-C3BA-A742-4A3E-E64B57616CFE}"/>
              </a:ext>
            </a:extLst>
          </p:cNvPr>
          <p:cNvSpPr>
            <a:spLocks noGrp="1" noChangeArrowheads="1"/>
          </p:cNvSpPr>
          <p:nvPr>
            <p:ph type="title"/>
          </p:nvPr>
        </p:nvSpPr>
        <p:spPr>
          <a:xfrm>
            <a:off x="355600" y="100013"/>
            <a:ext cx="8156575" cy="422275"/>
          </a:xfrm>
        </p:spPr>
        <p:txBody>
          <a:bodyPr wrap="none"/>
          <a:lstStyle/>
          <a:p>
            <a:r>
              <a:rPr lang="en-US" altLang="zh-CN">
                <a:ea typeface="宋体" panose="02010600030101010101" pitchFamily="2" charset="-122"/>
              </a:rPr>
              <a:t>Putting it All Together: A Single Cycle Datapath</a:t>
            </a:r>
          </a:p>
        </p:txBody>
      </p:sp>
      <p:sp>
        <p:nvSpPr>
          <p:cNvPr id="239771" name="Text Box 155">
            <a:extLst>
              <a:ext uri="{FF2B5EF4-FFF2-40B4-BE49-F238E27FC236}">
                <a16:creationId xmlns:a16="http://schemas.microsoft.com/office/drawing/2014/main" id="{D740F1CA-B67C-2500-DB41-A58C320D74D1}"/>
              </a:ext>
            </a:extLst>
          </p:cNvPr>
          <p:cNvSpPr txBox="1">
            <a:spLocks noChangeArrowheads="1"/>
          </p:cNvSpPr>
          <p:nvPr/>
        </p:nvSpPr>
        <p:spPr bwMode="auto">
          <a:xfrm>
            <a:off x="355600" y="5978525"/>
            <a:ext cx="8461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900">
                <a:solidFill>
                  <a:srgbClr val="A50021"/>
                </a:solidFill>
                <a:latin typeface="微软雅黑" panose="020B0503020204020204" pitchFamily="34" charset="-122"/>
                <a:ea typeface="微软雅黑" panose="020B0503020204020204" pitchFamily="34" charset="-122"/>
              </a:rPr>
              <a:t>指令执行结果总是在下个时钟到来时开始保存在 </a:t>
            </a:r>
            <a:r>
              <a:rPr lang="zh-CN" altLang="en-US" sz="1900">
                <a:solidFill>
                  <a:schemeClr val="accent2"/>
                </a:solidFill>
                <a:latin typeface="微软雅黑" panose="020B0503020204020204" pitchFamily="34" charset="-122"/>
                <a:ea typeface="微软雅黑" panose="020B0503020204020204" pitchFamily="34" charset="-122"/>
              </a:rPr>
              <a:t>寄存器 </a:t>
            </a:r>
            <a:r>
              <a:rPr lang="zh-CN" altLang="en-US" sz="1900">
                <a:solidFill>
                  <a:srgbClr val="A50021"/>
                </a:solidFill>
                <a:latin typeface="微软雅黑" panose="020B0503020204020204" pitchFamily="34" charset="-122"/>
                <a:ea typeface="微软雅黑" panose="020B0503020204020204" pitchFamily="34" charset="-122"/>
              </a:rPr>
              <a:t>或 </a:t>
            </a:r>
            <a:r>
              <a:rPr lang="zh-CN" altLang="en-US" sz="1900">
                <a:solidFill>
                  <a:schemeClr val="accent2"/>
                </a:solidFill>
                <a:latin typeface="微软雅黑" panose="020B0503020204020204" pitchFamily="34" charset="-122"/>
                <a:ea typeface="微软雅黑" panose="020B0503020204020204" pitchFamily="34" charset="-122"/>
              </a:rPr>
              <a:t>存储器</a:t>
            </a:r>
            <a:r>
              <a:rPr lang="zh-CN" altLang="en-US" sz="1900">
                <a:solidFill>
                  <a:srgbClr val="A50021"/>
                </a:solidFill>
                <a:latin typeface="微软雅黑" panose="020B0503020204020204" pitchFamily="34" charset="-122"/>
                <a:ea typeface="微软雅黑" panose="020B0503020204020204" pitchFamily="34" charset="-122"/>
              </a:rPr>
              <a:t> 或</a:t>
            </a:r>
            <a:r>
              <a:rPr lang="zh-CN" altLang="en-US" sz="1900">
                <a:solidFill>
                  <a:schemeClr val="accent2"/>
                </a:solidFill>
                <a:latin typeface="微软雅黑" panose="020B0503020204020204" pitchFamily="34" charset="-122"/>
                <a:ea typeface="微软雅黑" panose="020B0503020204020204" pitchFamily="34" charset="-122"/>
              </a:rPr>
              <a:t> </a:t>
            </a:r>
            <a:r>
              <a:rPr lang="en-US" altLang="zh-CN" sz="1900">
                <a:solidFill>
                  <a:schemeClr val="accent2"/>
                </a:solidFill>
                <a:latin typeface="微软雅黑" panose="020B0503020204020204" pitchFamily="34" charset="-122"/>
                <a:ea typeface="微软雅黑" panose="020B0503020204020204" pitchFamily="34" charset="-122"/>
              </a:rPr>
              <a:t>PC</a:t>
            </a:r>
            <a:r>
              <a:rPr lang="en-US" altLang="zh-CN" sz="1900">
                <a:solidFill>
                  <a:srgbClr val="A50021"/>
                </a:solidFill>
                <a:latin typeface="微软雅黑" panose="020B0503020204020204" pitchFamily="34" charset="-122"/>
                <a:ea typeface="微软雅黑" panose="020B0503020204020204" pitchFamily="34" charset="-122"/>
              </a:rPr>
              <a:t> </a:t>
            </a:r>
            <a:r>
              <a:rPr lang="zh-CN" altLang="en-US" sz="1900">
                <a:solidFill>
                  <a:srgbClr val="A50021"/>
                </a:solidFill>
                <a:latin typeface="微软雅黑" panose="020B0503020204020204" pitchFamily="34" charset="-122"/>
                <a:ea typeface="微软雅黑" panose="020B0503020204020204" pitchFamily="34" charset="-122"/>
              </a:rPr>
              <a:t>中！</a:t>
            </a:r>
          </a:p>
        </p:txBody>
      </p:sp>
      <p:sp>
        <p:nvSpPr>
          <p:cNvPr id="239773" name="Rectangle 157">
            <a:extLst>
              <a:ext uri="{FF2B5EF4-FFF2-40B4-BE49-F238E27FC236}">
                <a16:creationId xmlns:a16="http://schemas.microsoft.com/office/drawing/2014/main" id="{E578B5D0-03AB-483B-293E-A69B66FFB021}"/>
              </a:ext>
            </a:extLst>
          </p:cNvPr>
          <p:cNvSpPr>
            <a:spLocks noGrp="1" noChangeArrowheads="1"/>
          </p:cNvSpPr>
          <p:nvPr>
            <p:ph idx="1"/>
          </p:nvPr>
        </p:nvSpPr>
        <p:spPr>
          <a:xfrm>
            <a:off x="1082675" y="6353175"/>
            <a:ext cx="7807325" cy="434975"/>
          </a:xfrm>
        </p:spPr>
        <p:txBody>
          <a:bodyPr/>
          <a:lstStyle/>
          <a:p>
            <a:pPr marL="342900" indent="-342900">
              <a:lnSpc>
                <a:spcPct val="120000"/>
              </a:lnSpc>
              <a:spcBef>
                <a:spcPct val="10000"/>
              </a:spcBef>
              <a:buFontTx/>
              <a:buNone/>
            </a:pPr>
            <a:r>
              <a:rPr lang="zh-CN" altLang="en-US" sz="2100">
                <a:latin typeface="微软雅黑" panose="020B0503020204020204" pitchFamily="34" charset="-122"/>
                <a:ea typeface="微软雅黑" panose="020B0503020204020204" pitchFamily="34" charset="-122"/>
              </a:rPr>
              <a:t>下一讲考虑：如何产生控制信号！（控制器的设计内容）</a:t>
            </a:r>
          </a:p>
        </p:txBody>
      </p:sp>
      <p:pic>
        <p:nvPicPr>
          <p:cNvPr id="99332" name="图片 1">
            <a:extLst>
              <a:ext uri="{FF2B5EF4-FFF2-40B4-BE49-F238E27FC236}">
                <a16:creationId xmlns:a16="http://schemas.microsoft.com/office/drawing/2014/main" id="{82740D88-5875-D7BF-B07D-2E3C512B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615950"/>
            <a:ext cx="84328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4A18487D-E612-4288-CACC-6E94C6C38007}"/>
              </a:ext>
            </a:extLst>
          </p:cNvPr>
          <p:cNvGrpSpPr>
            <a:grpSpLocks/>
          </p:cNvGrpSpPr>
          <p:nvPr/>
        </p:nvGrpSpPr>
        <p:grpSpPr bwMode="auto">
          <a:xfrm>
            <a:off x="104775" y="657225"/>
            <a:ext cx="6683375" cy="2892425"/>
            <a:chOff x="327025" y="656560"/>
            <a:chExt cx="6683376" cy="2892884"/>
          </a:xfrm>
        </p:grpSpPr>
        <p:sp>
          <p:nvSpPr>
            <p:cNvPr id="99334" name="Text Box 178">
              <a:extLst>
                <a:ext uri="{FF2B5EF4-FFF2-40B4-BE49-F238E27FC236}">
                  <a16:creationId xmlns:a16="http://schemas.microsoft.com/office/drawing/2014/main" id="{C9AC2AF1-4A68-50F0-9301-D3BEA37C1244}"/>
                </a:ext>
              </a:extLst>
            </p:cNvPr>
            <p:cNvSpPr txBox="1">
              <a:spLocks noChangeArrowheads="1"/>
            </p:cNvSpPr>
            <p:nvPr/>
          </p:nvSpPr>
          <p:spPr bwMode="auto">
            <a:xfrm>
              <a:off x="327025" y="656560"/>
              <a:ext cx="3409233" cy="1182072"/>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99335" name="Text Box 178">
              <a:extLst>
                <a:ext uri="{FF2B5EF4-FFF2-40B4-BE49-F238E27FC236}">
                  <a16:creationId xmlns:a16="http://schemas.microsoft.com/office/drawing/2014/main" id="{87497427-9A54-F703-6D9D-C2361800FC7A}"/>
                </a:ext>
              </a:extLst>
            </p:cNvPr>
            <p:cNvSpPr txBox="1">
              <a:spLocks noChangeArrowheads="1"/>
            </p:cNvSpPr>
            <p:nvPr/>
          </p:nvSpPr>
          <p:spPr bwMode="auto">
            <a:xfrm>
              <a:off x="3736259" y="656560"/>
              <a:ext cx="3274142" cy="1182072"/>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99336" name="Text Box 178">
              <a:extLst>
                <a:ext uri="{FF2B5EF4-FFF2-40B4-BE49-F238E27FC236}">
                  <a16:creationId xmlns:a16="http://schemas.microsoft.com/office/drawing/2014/main" id="{AEFDE87B-DDBB-44EE-B263-E8A65E1B23ED}"/>
                </a:ext>
              </a:extLst>
            </p:cNvPr>
            <p:cNvSpPr txBox="1">
              <a:spLocks noChangeArrowheads="1"/>
            </p:cNvSpPr>
            <p:nvPr/>
          </p:nvSpPr>
          <p:spPr bwMode="auto">
            <a:xfrm>
              <a:off x="4798143" y="1838631"/>
              <a:ext cx="2212257" cy="1710813"/>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grpSp>
      <p:sp>
        <p:nvSpPr>
          <p:cNvPr id="161" name="Rectangle 3">
            <a:extLst>
              <a:ext uri="{FF2B5EF4-FFF2-40B4-BE49-F238E27FC236}">
                <a16:creationId xmlns:a16="http://schemas.microsoft.com/office/drawing/2014/main" id="{3E7709E5-9138-351B-CBA7-D6B804148AF8}"/>
              </a:ext>
            </a:extLst>
          </p:cNvPr>
          <p:cNvSpPr txBox="1">
            <a:spLocks noChangeArrowheads="1"/>
          </p:cNvSpPr>
          <p:nvPr/>
        </p:nvSpPr>
        <p:spPr bwMode="auto">
          <a:xfrm>
            <a:off x="5416550" y="741363"/>
            <a:ext cx="14271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zh-CN" altLang="en-US" sz="19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取指令部件</a:t>
            </a:r>
            <a:r>
              <a:rPr lang="zh-CN" altLang="en-US" sz="19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：取指令</a:t>
            </a:r>
            <a:r>
              <a:rPr lang="en-US" altLang="zh-CN" sz="19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9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下地址逻辑</a:t>
            </a:r>
            <a:endParaRPr lang="en-US" altLang="zh-CN" sz="1900">
              <a:solidFill>
                <a:srgbClr val="006600"/>
              </a:solidFill>
              <a:latin typeface="微软雅黑" panose="020B0503020204020204" pitchFamily="34" charset="-122"/>
              <a:ea typeface="微软雅黑" panose="020B0503020204020204" pitchFamily="34" charset="-122"/>
              <a:sym typeface="Wingdings" panose="05000000000000000000" pitchFamily="2" charset="2"/>
            </a:endParaRPr>
          </a:p>
        </p:txBody>
      </p:sp>
      <p:grpSp>
        <p:nvGrpSpPr>
          <p:cNvPr id="18" name="组合 17">
            <a:extLst>
              <a:ext uri="{FF2B5EF4-FFF2-40B4-BE49-F238E27FC236}">
                <a16:creationId xmlns:a16="http://schemas.microsoft.com/office/drawing/2014/main" id="{18F7DD8A-69EF-A5C6-67C1-0E71E13AC84C}"/>
              </a:ext>
            </a:extLst>
          </p:cNvPr>
          <p:cNvGrpSpPr>
            <a:grpSpLocks/>
          </p:cNvGrpSpPr>
          <p:nvPr/>
        </p:nvGrpSpPr>
        <p:grpSpPr bwMode="auto">
          <a:xfrm>
            <a:off x="7083425" y="747713"/>
            <a:ext cx="2058988" cy="1984375"/>
            <a:chOff x="7134273" y="748502"/>
            <a:chExt cx="2059524" cy="1984001"/>
          </a:xfrm>
        </p:grpSpPr>
        <p:sp>
          <p:nvSpPr>
            <p:cNvPr id="4" name="矩形 3">
              <a:extLst>
                <a:ext uri="{FF2B5EF4-FFF2-40B4-BE49-F238E27FC236}">
                  <a16:creationId xmlns:a16="http://schemas.microsoft.com/office/drawing/2014/main" id="{B227406E-753D-C969-D216-9D71D56F82D3}"/>
                </a:ext>
              </a:extLst>
            </p:cNvPr>
            <p:cNvSpPr/>
            <p:nvPr/>
          </p:nvSpPr>
          <p:spPr bwMode="auto">
            <a:xfrm>
              <a:off x="7899647" y="1257993"/>
              <a:ext cx="654220" cy="752333"/>
            </a:xfrm>
            <a:prstGeom prst="rect">
              <a:avLst/>
            </a:prstGeom>
            <a:solidFill>
              <a:schemeClr val="accent1">
                <a:alpha val="31000"/>
              </a:schemeClr>
            </a:solidFill>
            <a:ln w="28575" cap="flat" cmpd="sng" algn="ctr">
              <a:solidFill>
                <a:schemeClr val="accent4"/>
              </a:solidFill>
              <a:prstDash val="solid"/>
              <a:round/>
              <a:headEnd type="triangle" w="med" len="med"/>
              <a:tailEnd type="none" w="med" len="med"/>
            </a:ln>
            <a:effec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0" hangingPunct="0">
                <a:defRPr/>
              </a:pPr>
              <a:endParaRPr lang="zh-CN" altLang="en-US">
                <a:ea typeface="宋体" panose="02010600030101010101" pitchFamily="2" charset="-122"/>
              </a:endParaRPr>
            </a:p>
          </p:txBody>
        </p:sp>
        <p:cxnSp>
          <p:nvCxnSpPr>
            <p:cNvPr id="99340" name="直接箭头连接符 6">
              <a:extLst>
                <a:ext uri="{FF2B5EF4-FFF2-40B4-BE49-F238E27FC236}">
                  <a16:creationId xmlns:a16="http://schemas.microsoft.com/office/drawing/2014/main" id="{92929F29-ACA8-697C-7479-1E1D71D1714F}"/>
                </a:ext>
              </a:extLst>
            </p:cNvPr>
            <p:cNvCxnSpPr>
              <a:cxnSpLocks noChangeShapeType="1"/>
            </p:cNvCxnSpPr>
            <p:nvPr/>
          </p:nvCxnSpPr>
          <p:spPr bwMode="auto">
            <a:xfrm flipV="1">
              <a:off x="8083550" y="2003731"/>
              <a:ext cx="0" cy="428319"/>
            </a:xfrm>
            <a:prstGeom prst="straightConnector1">
              <a:avLst/>
            </a:prstGeom>
            <a:noFill/>
            <a:ln w="28575">
              <a:solidFill>
                <a:schemeClr val="tx1"/>
              </a:solidFill>
              <a:prstDash val="sysDash"/>
              <a:round/>
              <a:headEnd/>
              <a:tailEnd type="triangle" w="med" len="med"/>
            </a:ln>
            <a:extLst>
              <a:ext uri="{909E8E84-426E-40DD-AFC4-6F175D3DCCD1}">
                <a14:hiddenFill xmlns:a14="http://schemas.microsoft.com/office/drawing/2010/main">
                  <a:noFill/>
                </a14:hiddenFill>
              </a:ext>
            </a:extLst>
          </p:spPr>
        </p:cxnSp>
        <p:cxnSp>
          <p:nvCxnSpPr>
            <p:cNvPr id="99341" name="直接箭头连接符 165">
              <a:extLst>
                <a:ext uri="{FF2B5EF4-FFF2-40B4-BE49-F238E27FC236}">
                  <a16:creationId xmlns:a16="http://schemas.microsoft.com/office/drawing/2014/main" id="{41BAD161-B5E5-144B-F9CF-A9ED0D9F8B18}"/>
                </a:ext>
              </a:extLst>
            </p:cNvPr>
            <p:cNvCxnSpPr>
              <a:cxnSpLocks noChangeShapeType="1"/>
            </p:cNvCxnSpPr>
            <p:nvPr/>
          </p:nvCxnSpPr>
          <p:spPr bwMode="auto">
            <a:xfrm flipV="1">
              <a:off x="8378825" y="2003730"/>
              <a:ext cx="0" cy="428319"/>
            </a:xfrm>
            <a:prstGeom prst="straightConnector1">
              <a:avLst/>
            </a:prstGeom>
            <a:noFill/>
            <a:ln w="28575">
              <a:solidFill>
                <a:schemeClr val="tx1"/>
              </a:solidFill>
              <a:prstDash val="sysDash"/>
              <a:round/>
              <a:headEnd/>
              <a:tailEnd type="triangle" w="med" len="med"/>
            </a:ln>
            <a:extLst>
              <a:ext uri="{909E8E84-426E-40DD-AFC4-6F175D3DCCD1}">
                <a14:hiddenFill xmlns:a14="http://schemas.microsoft.com/office/drawing/2010/main">
                  <a:noFill/>
                </a14:hiddenFill>
              </a:ext>
            </a:extLst>
          </p:spPr>
        </p:cxnSp>
        <p:cxnSp>
          <p:nvCxnSpPr>
            <p:cNvPr id="99342" name="直接箭头连接符 166">
              <a:extLst>
                <a:ext uri="{FF2B5EF4-FFF2-40B4-BE49-F238E27FC236}">
                  <a16:creationId xmlns:a16="http://schemas.microsoft.com/office/drawing/2014/main" id="{C4900A3C-350D-BE2B-98E0-9EE8DBB6C043}"/>
                </a:ext>
              </a:extLst>
            </p:cNvPr>
            <p:cNvCxnSpPr>
              <a:cxnSpLocks noChangeShapeType="1"/>
            </p:cNvCxnSpPr>
            <p:nvPr/>
          </p:nvCxnSpPr>
          <p:spPr bwMode="auto">
            <a:xfrm>
              <a:off x="8553450" y="1653862"/>
              <a:ext cx="25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9343" name="矩形 9">
              <a:extLst>
                <a:ext uri="{FF2B5EF4-FFF2-40B4-BE49-F238E27FC236}">
                  <a16:creationId xmlns:a16="http://schemas.microsoft.com/office/drawing/2014/main" id="{4092AFD4-3F26-3E7C-EB65-32A552B0666E}"/>
                </a:ext>
              </a:extLst>
            </p:cNvPr>
            <p:cNvSpPr>
              <a:spLocks noChangeArrowheads="1"/>
            </p:cNvSpPr>
            <p:nvPr/>
          </p:nvSpPr>
          <p:spPr bwMode="auto">
            <a:xfrm>
              <a:off x="8539751" y="1294278"/>
              <a:ext cx="6540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zh-CN">
                  <a:solidFill>
                    <a:schemeClr val="accent2"/>
                  </a:solidFill>
                  <a:latin typeface="微软雅黑" panose="020B0503020204020204" pitchFamily="34" charset="-122"/>
                  <a:ea typeface="微软雅黑" panose="020B0503020204020204" pitchFamily="34" charset="-122"/>
                </a:rPr>
                <a:t>Instr</a:t>
              </a:r>
              <a:r>
                <a:rPr lang="en-US" altLang="zh-CN">
                  <a:solidFill>
                    <a:srgbClr val="A50021"/>
                  </a:solidFill>
                  <a:latin typeface="微软雅黑" panose="020B0503020204020204" pitchFamily="34" charset="-122"/>
                  <a:ea typeface="微软雅黑" panose="020B0503020204020204" pitchFamily="34" charset="-122"/>
                </a:rPr>
                <a:t> </a:t>
              </a:r>
              <a:endParaRPr lang="zh-CN" altLang="en-US">
                <a:ea typeface="微软雅黑" panose="020B0503020204020204" pitchFamily="34" charset="-122"/>
              </a:endParaRPr>
            </a:p>
          </p:txBody>
        </p:sp>
        <p:sp>
          <p:nvSpPr>
            <p:cNvPr id="99344" name="矩形 170">
              <a:extLst>
                <a:ext uri="{FF2B5EF4-FFF2-40B4-BE49-F238E27FC236}">
                  <a16:creationId xmlns:a16="http://schemas.microsoft.com/office/drawing/2014/main" id="{08F3586E-D0FE-5486-0402-2199D0E69C36}"/>
                </a:ext>
              </a:extLst>
            </p:cNvPr>
            <p:cNvSpPr>
              <a:spLocks noChangeArrowheads="1"/>
            </p:cNvSpPr>
            <p:nvPr/>
          </p:nvSpPr>
          <p:spPr bwMode="auto">
            <a:xfrm>
              <a:off x="7397753" y="2393949"/>
              <a:ext cx="8985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zh-CN" u="sng">
                  <a:solidFill>
                    <a:srgbClr val="00B050"/>
                  </a:solidFill>
                  <a:latin typeface="微软雅黑" panose="020B0503020204020204" pitchFamily="34" charset="-122"/>
                  <a:ea typeface="微软雅黑" panose="020B0503020204020204" pitchFamily="34" charset="-122"/>
                </a:rPr>
                <a:t>Branch</a:t>
              </a:r>
              <a:r>
                <a:rPr lang="en-US" altLang="zh-CN">
                  <a:solidFill>
                    <a:srgbClr val="A50021"/>
                  </a:solidFill>
                  <a:latin typeface="微软雅黑" panose="020B0503020204020204" pitchFamily="34" charset="-122"/>
                  <a:ea typeface="微软雅黑" panose="020B0503020204020204" pitchFamily="34" charset="-122"/>
                </a:rPr>
                <a:t> </a:t>
              </a:r>
              <a:endParaRPr lang="zh-CN" altLang="en-US">
                <a:ea typeface="微软雅黑" panose="020B0503020204020204" pitchFamily="34" charset="-122"/>
              </a:endParaRPr>
            </a:p>
          </p:txBody>
        </p:sp>
        <p:sp>
          <p:nvSpPr>
            <p:cNvPr id="99345" name="矩形 171">
              <a:extLst>
                <a:ext uri="{FF2B5EF4-FFF2-40B4-BE49-F238E27FC236}">
                  <a16:creationId xmlns:a16="http://schemas.microsoft.com/office/drawing/2014/main" id="{EDAFA4A8-36BD-7ED4-E83D-E714924687EA}"/>
                </a:ext>
              </a:extLst>
            </p:cNvPr>
            <p:cNvSpPr>
              <a:spLocks noChangeArrowheads="1"/>
            </p:cNvSpPr>
            <p:nvPr/>
          </p:nvSpPr>
          <p:spPr bwMode="auto">
            <a:xfrm>
              <a:off x="8220075" y="2393949"/>
              <a:ext cx="7619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zh-CN" u="sng">
                  <a:solidFill>
                    <a:srgbClr val="00B050"/>
                  </a:solidFill>
                  <a:latin typeface="微软雅黑" panose="020B0503020204020204" pitchFamily="34" charset="-122"/>
                  <a:ea typeface="微软雅黑" panose="020B0503020204020204" pitchFamily="34" charset="-122"/>
                </a:rPr>
                <a:t>Jump</a:t>
              </a:r>
              <a:r>
                <a:rPr lang="en-US" altLang="zh-CN">
                  <a:solidFill>
                    <a:srgbClr val="A50021"/>
                  </a:solidFill>
                  <a:latin typeface="微软雅黑" panose="020B0503020204020204" pitchFamily="34" charset="-122"/>
                  <a:ea typeface="微软雅黑" panose="020B0503020204020204" pitchFamily="34" charset="-122"/>
                </a:rPr>
                <a:t> </a:t>
              </a:r>
              <a:endParaRPr lang="zh-CN" altLang="en-US">
                <a:ea typeface="微软雅黑" panose="020B0503020204020204" pitchFamily="34" charset="-122"/>
              </a:endParaRPr>
            </a:p>
          </p:txBody>
        </p:sp>
        <p:sp>
          <p:nvSpPr>
            <p:cNvPr id="11" name="文本框 10">
              <a:extLst>
                <a:ext uri="{FF2B5EF4-FFF2-40B4-BE49-F238E27FC236}">
                  <a16:creationId xmlns:a16="http://schemas.microsoft.com/office/drawing/2014/main" id="{9A30462B-E15E-F504-A48C-350E8A014A9B}"/>
                </a:ext>
              </a:extLst>
            </p:cNvPr>
            <p:cNvSpPr txBox="1"/>
            <p:nvPr/>
          </p:nvSpPr>
          <p:spPr>
            <a:xfrm>
              <a:off x="7505845" y="748502"/>
              <a:ext cx="476374" cy="338073"/>
            </a:xfrm>
            <a:prstGeom prst="rect">
              <a:avLst/>
            </a:prstGeom>
            <a:noFill/>
            <a:ln w="28575">
              <a:solidFill>
                <a:schemeClr val="accent4"/>
              </a:solidFill>
            </a:ln>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0" hangingPunct="0">
                <a:defRPr/>
              </a:pPr>
              <a:r>
                <a:rPr lang="en-US" altLang="zh-CN">
                  <a:ea typeface="宋体" panose="02010600030101010101" pitchFamily="2" charset="-122"/>
                </a:rPr>
                <a:t>PC</a:t>
              </a:r>
              <a:endParaRPr lang="zh-CN" altLang="en-US">
                <a:ea typeface="宋体" panose="02010600030101010101" pitchFamily="2" charset="-122"/>
              </a:endParaRPr>
            </a:p>
          </p:txBody>
        </p:sp>
        <p:cxnSp>
          <p:nvCxnSpPr>
            <p:cNvPr id="99347" name="直接箭头连接符 174">
              <a:extLst>
                <a:ext uri="{FF2B5EF4-FFF2-40B4-BE49-F238E27FC236}">
                  <a16:creationId xmlns:a16="http://schemas.microsoft.com/office/drawing/2014/main" id="{7608B3D5-394D-23DD-823A-8B467D1D18C3}"/>
                </a:ext>
              </a:extLst>
            </p:cNvPr>
            <p:cNvCxnSpPr>
              <a:cxnSpLocks noChangeShapeType="1"/>
            </p:cNvCxnSpPr>
            <p:nvPr/>
          </p:nvCxnSpPr>
          <p:spPr bwMode="auto">
            <a:xfrm flipH="1">
              <a:off x="7981951" y="891459"/>
              <a:ext cx="314323"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348" name="直接箭头连接符 177">
              <a:extLst>
                <a:ext uri="{FF2B5EF4-FFF2-40B4-BE49-F238E27FC236}">
                  <a16:creationId xmlns:a16="http://schemas.microsoft.com/office/drawing/2014/main" id="{D3DE4F76-0C04-EC26-50B4-B6624620C9A1}"/>
                </a:ext>
              </a:extLst>
            </p:cNvPr>
            <p:cNvCxnSpPr>
              <a:cxnSpLocks noChangeShapeType="1"/>
            </p:cNvCxnSpPr>
            <p:nvPr/>
          </p:nvCxnSpPr>
          <p:spPr bwMode="auto">
            <a:xfrm>
              <a:off x="7694113" y="1087056"/>
              <a:ext cx="0" cy="3240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99349" name="直接箭头连接符 179">
              <a:extLst>
                <a:ext uri="{FF2B5EF4-FFF2-40B4-BE49-F238E27FC236}">
                  <a16:creationId xmlns:a16="http://schemas.microsoft.com/office/drawing/2014/main" id="{F30EC684-87C2-9704-AD8F-AD77F623D0F2}"/>
                </a:ext>
              </a:extLst>
            </p:cNvPr>
            <p:cNvCxnSpPr>
              <a:cxnSpLocks noChangeShapeType="1"/>
            </p:cNvCxnSpPr>
            <p:nvPr/>
          </p:nvCxnSpPr>
          <p:spPr bwMode="auto">
            <a:xfrm>
              <a:off x="7694113" y="1410404"/>
              <a:ext cx="201113"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350" name="直接箭头连接符 183">
              <a:extLst>
                <a:ext uri="{FF2B5EF4-FFF2-40B4-BE49-F238E27FC236}">
                  <a16:creationId xmlns:a16="http://schemas.microsoft.com/office/drawing/2014/main" id="{5DE535E2-4AA8-9CAD-D77B-2A550CA6174F}"/>
                </a:ext>
              </a:extLst>
            </p:cNvPr>
            <p:cNvCxnSpPr>
              <a:cxnSpLocks noChangeShapeType="1"/>
            </p:cNvCxnSpPr>
            <p:nvPr/>
          </p:nvCxnSpPr>
          <p:spPr bwMode="auto">
            <a:xfrm>
              <a:off x="8280398" y="891459"/>
              <a:ext cx="0" cy="37697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99351" name="直接箭头连接符 184">
              <a:extLst>
                <a:ext uri="{FF2B5EF4-FFF2-40B4-BE49-F238E27FC236}">
                  <a16:creationId xmlns:a16="http://schemas.microsoft.com/office/drawing/2014/main" id="{7256AA0E-CBF8-B9DF-C941-4D7FEDA1A265}"/>
                </a:ext>
              </a:extLst>
            </p:cNvPr>
            <p:cNvCxnSpPr>
              <a:cxnSpLocks noChangeShapeType="1"/>
            </p:cNvCxnSpPr>
            <p:nvPr/>
          </p:nvCxnSpPr>
          <p:spPr bwMode="auto">
            <a:xfrm>
              <a:off x="7631613" y="1647050"/>
              <a:ext cx="25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9352" name="矩形 185">
              <a:extLst>
                <a:ext uri="{FF2B5EF4-FFF2-40B4-BE49-F238E27FC236}">
                  <a16:creationId xmlns:a16="http://schemas.microsoft.com/office/drawing/2014/main" id="{9125DA2C-3590-B302-A8B9-6F487126C859}"/>
                </a:ext>
              </a:extLst>
            </p:cNvPr>
            <p:cNvSpPr>
              <a:spLocks noChangeArrowheads="1"/>
            </p:cNvSpPr>
            <p:nvPr/>
          </p:nvSpPr>
          <p:spPr bwMode="auto">
            <a:xfrm>
              <a:off x="7199318" y="1774916"/>
              <a:ext cx="6540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zh-CN">
                  <a:solidFill>
                    <a:schemeClr val="accent2"/>
                  </a:solidFill>
                  <a:latin typeface="微软雅黑" panose="020B0503020204020204" pitchFamily="34" charset="-122"/>
                  <a:ea typeface="微软雅黑" panose="020B0503020204020204" pitchFamily="34" charset="-122"/>
                </a:rPr>
                <a:t>Zero</a:t>
              </a:r>
              <a:r>
                <a:rPr lang="en-US" altLang="zh-CN">
                  <a:solidFill>
                    <a:srgbClr val="A50021"/>
                  </a:solidFill>
                  <a:latin typeface="微软雅黑" panose="020B0503020204020204" pitchFamily="34" charset="-122"/>
                  <a:ea typeface="微软雅黑" panose="020B0503020204020204" pitchFamily="34" charset="-122"/>
                </a:rPr>
                <a:t> </a:t>
              </a:r>
              <a:endParaRPr lang="zh-CN" altLang="en-US">
                <a:ea typeface="微软雅黑" panose="020B0503020204020204" pitchFamily="34" charset="-122"/>
              </a:endParaRPr>
            </a:p>
          </p:txBody>
        </p:sp>
        <p:cxnSp>
          <p:nvCxnSpPr>
            <p:cNvPr id="99353" name="直接箭头连接符 186">
              <a:extLst>
                <a:ext uri="{FF2B5EF4-FFF2-40B4-BE49-F238E27FC236}">
                  <a16:creationId xmlns:a16="http://schemas.microsoft.com/office/drawing/2014/main" id="{1150223A-FAEC-DF25-616D-0FAB89D36D95}"/>
                </a:ext>
              </a:extLst>
            </p:cNvPr>
            <p:cNvCxnSpPr>
              <a:cxnSpLocks noChangeShapeType="1"/>
            </p:cNvCxnSpPr>
            <p:nvPr/>
          </p:nvCxnSpPr>
          <p:spPr bwMode="auto">
            <a:xfrm>
              <a:off x="7637963" y="1856600"/>
              <a:ext cx="25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9354" name="矩形 187">
              <a:extLst>
                <a:ext uri="{FF2B5EF4-FFF2-40B4-BE49-F238E27FC236}">
                  <a16:creationId xmlns:a16="http://schemas.microsoft.com/office/drawing/2014/main" id="{5A251D2A-2763-E803-C213-E3BEB498A78E}"/>
                </a:ext>
              </a:extLst>
            </p:cNvPr>
            <p:cNvSpPr>
              <a:spLocks noChangeArrowheads="1"/>
            </p:cNvSpPr>
            <p:nvPr/>
          </p:nvSpPr>
          <p:spPr bwMode="auto">
            <a:xfrm>
              <a:off x="7134273" y="1353233"/>
              <a:ext cx="6540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zh-CN">
                  <a:solidFill>
                    <a:schemeClr val="accent2"/>
                  </a:solidFill>
                  <a:latin typeface="微软雅黑" panose="020B0503020204020204" pitchFamily="34" charset="-122"/>
                  <a:ea typeface="微软雅黑" panose="020B0503020204020204" pitchFamily="34" charset="-122"/>
                </a:rPr>
                <a:t>imm</a:t>
              </a:r>
              <a:r>
                <a:rPr lang="en-US" altLang="zh-CN">
                  <a:solidFill>
                    <a:srgbClr val="A50021"/>
                  </a:solidFill>
                  <a:latin typeface="微软雅黑" panose="020B0503020204020204" pitchFamily="34" charset="-122"/>
                  <a:ea typeface="微软雅黑" panose="020B0503020204020204" pitchFamily="34" charset="-122"/>
                </a:rPr>
                <a:t> </a:t>
              </a:r>
              <a:endParaRPr lang="zh-CN" altLang="en-US">
                <a:ea typeface="微软雅黑" panose="020B0503020204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randombar(horizontal)">
                                      <p:cBhvr>
                                        <p:cTn id="12" dur="500"/>
                                        <p:tgtEl>
                                          <p:spTgt spid="1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9771"/>
                                        </p:tgtEl>
                                        <p:attrNameLst>
                                          <p:attrName>style.visibility</p:attrName>
                                        </p:attrNameLst>
                                      </p:cBhvr>
                                      <p:to>
                                        <p:strVal val="visible"/>
                                      </p:to>
                                    </p:set>
                                    <p:animEffect transition="in" filter="blinds(horizontal)">
                                      <p:cBhvr>
                                        <p:cTn id="22" dur="500"/>
                                        <p:tgtEl>
                                          <p:spTgt spid="2397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9773">
                                            <p:txEl>
                                              <p:pRg st="0" end="0"/>
                                            </p:txEl>
                                          </p:spTgt>
                                        </p:tgtEl>
                                        <p:attrNameLst>
                                          <p:attrName>style.visibility</p:attrName>
                                        </p:attrNameLst>
                                      </p:cBhvr>
                                      <p:to>
                                        <p:strVal val="visible"/>
                                      </p:to>
                                    </p:set>
                                    <p:animEffect transition="in" filter="blinds(horizontal)">
                                      <p:cBhvr>
                                        <p:cTn id="27" dur="500"/>
                                        <p:tgtEl>
                                          <p:spTgt spid="2397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771" grpId="0"/>
      <p:bldP spid="239773" grpId="0" build="p"/>
      <p:bldP spid="16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54EF098E-61FE-D2AD-801F-BA85CF42DEFE}"/>
              </a:ext>
            </a:extLst>
          </p:cNvPr>
          <p:cNvSpPr>
            <a:spLocks noGrp="1" noChangeArrowheads="1"/>
          </p:cNvSpPr>
          <p:nvPr>
            <p:ph type="title"/>
          </p:nvPr>
        </p:nvSpPr>
        <p:spPr>
          <a:xfrm>
            <a:off x="457200" y="177800"/>
            <a:ext cx="2865438" cy="422275"/>
          </a:xfrm>
        </p:spPr>
        <p:txBody>
          <a:bodyPr/>
          <a:lstStyle/>
          <a:p>
            <a:r>
              <a:rPr lang="zh-CN" altLang="en-US">
                <a:ea typeface="宋体" panose="02010600030101010101" pitchFamily="2" charset="-122"/>
              </a:rPr>
              <a:t>第二讲小结</a:t>
            </a:r>
          </a:p>
        </p:txBody>
      </p:sp>
      <p:sp>
        <p:nvSpPr>
          <p:cNvPr id="310276" name="Rectangle 4">
            <a:extLst>
              <a:ext uri="{FF2B5EF4-FFF2-40B4-BE49-F238E27FC236}">
                <a16:creationId xmlns:a16="http://schemas.microsoft.com/office/drawing/2014/main" id="{11091AB6-14BE-0FBA-8F9F-B5D46EAEC495}"/>
              </a:ext>
            </a:extLst>
          </p:cNvPr>
          <p:cNvSpPr>
            <a:spLocks noGrp="1" noChangeArrowheads="1"/>
          </p:cNvSpPr>
          <p:nvPr>
            <p:ph idx="1"/>
          </p:nvPr>
        </p:nvSpPr>
        <p:spPr>
          <a:xfrm>
            <a:off x="30163" y="865188"/>
            <a:ext cx="9015412" cy="5799137"/>
          </a:xfrm>
        </p:spPr>
        <p:txBody>
          <a:bodyPr/>
          <a:lstStyle/>
          <a:p>
            <a:pPr marL="342900" indent="-342900">
              <a:spcBef>
                <a:spcPct val="25000"/>
              </a:spcBef>
            </a:pP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设计直接决定了时钟周期宽度和</a:t>
            </a:r>
            <a:r>
              <a:rPr lang="en-US" altLang="zh-CN">
                <a:latin typeface="微软雅黑" panose="020B0503020204020204" pitchFamily="34" charset="-122"/>
                <a:ea typeface="微软雅黑" panose="020B0503020204020204" pitchFamily="34" charset="-122"/>
              </a:rPr>
              <a:t>CPI</a:t>
            </a:r>
            <a:r>
              <a:rPr lang="zh-CN" altLang="en-US">
                <a:latin typeface="微软雅黑" panose="020B0503020204020204" pitchFamily="34" charset="-122"/>
                <a:ea typeface="微软雅黑" panose="020B0503020204020204" pitchFamily="34" charset="-122"/>
              </a:rPr>
              <a:t>，所以对计算机性能非常重要！</a:t>
            </a:r>
          </a:p>
          <a:p>
            <a:pPr marL="342900" indent="-342900">
              <a:spcBef>
                <a:spcPct val="25000"/>
              </a:spcBef>
            </a:pP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主要由数据通路和控制器组成</a:t>
            </a:r>
          </a:p>
          <a:p>
            <a:pPr marL="742950" lvl="1" indent="-285750">
              <a:spcBef>
                <a:spcPct val="25000"/>
              </a:spcBef>
            </a:pPr>
            <a:r>
              <a:rPr lang="zh-CN" altLang="en-US">
                <a:latin typeface="微软雅黑" panose="020B0503020204020204" pitchFamily="34" charset="-122"/>
                <a:ea typeface="微软雅黑" panose="020B0503020204020204" pitchFamily="34" charset="-122"/>
              </a:rPr>
              <a:t>数据通路：实现指令集中所有指令的操作功能</a:t>
            </a:r>
          </a:p>
          <a:p>
            <a:pPr marL="742950" lvl="1" indent="-285750">
              <a:spcBef>
                <a:spcPct val="25000"/>
              </a:spcBef>
            </a:pPr>
            <a:r>
              <a:rPr lang="zh-CN" altLang="en-US">
                <a:latin typeface="微软雅黑" panose="020B0503020204020204" pitchFamily="34" charset="-122"/>
                <a:ea typeface="微软雅黑" panose="020B0503020204020204" pitchFamily="34" charset="-122"/>
              </a:rPr>
              <a:t>控制器：控制数据通路中各部件进行正确操作</a:t>
            </a:r>
          </a:p>
          <a:p>
            <a:pPr marL="342900" indent="-342900">
              <a:spcBef>
                <a:spcPct val="25000"/>
              </a:spcBef>
            </a:pPr>
            <a:r>
              <a:rPr lang="zh-CN" altLang="en-US">
                <a:latin typeface="微软雅黑" panose="020B0503020204020204" pitchFamily="34" charset="-122"/>
                <a:ea typeface="微软雅黑" panose="020B0503020204020204" pitchFamily="34" charset="-122"/>
              </a:rPr>
              <a:t>数据通路中包含两种元件</a:t>
            </a:r>
            <a:endParaRPr lang="en-US" altLang="zh-CN">
              <a:latin typeface="微软雅黑" panose="020B0503020204020204" pitchFamily="34" charset="-122"/>
              <a:ea typeface="微软雅黑" panose="020B0503020204020204" pitchFamily="34" charset="-122"/>
            </a:endParaRPr>
          </a:p>
          <a:p>
            <a:pPr marL="742950" lvl="1" indent="-285750">
              <a:spcBef>
                <a:spcPct val="25000"/>
              </a:spcBef>
            </a:pPr>
            <a:r>
              <a:rPr lang="zh-CN" altLang="en-US">
                <a:latin typeface="微软雅黑" panose="020B0503020204020204" pitchFamily="34" charset="-122"/>
                <a:ea typeface="微软雅黑" panose="020B0503020204020204" pitchFamily="34" charset="-122"/>
              </a:rPr>
              <a:t>操作元件（组合电路）：</a:t>
            </a:r>
            <a:r>
              <a:rPr lang="en-US" altLang="zh-CN">
                <a:latin typeface="微软雅黑" panose="020B0503020204020204" pitchFamily="34" charset="-122"/>
                <a:ea typeface="微软雅黑" panose="020B0503020204020204" pitchFamily="34" charset="-122"/>
              </a:rPr>
              <a:t>ALU</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MUX</a:t>
            </a:r>
            <a:r>
              <a:rPr lang="zh-CN" altLang="en-US">
                <a:latin typeface="微软雅黑" panose="020B0503020204020204" pitchFamily="34" charset="-122"/>
                <a:ea typeface="微软雅黑" panose="020B0503020204020204" pitchFamily="34" charset="-122"/>
              </a:rPr>
              <a:t>、扩展器、</a:t>
            </a:r>
            <a:r>
              <a:rPr lang="en-US" altLang="zh-CN">
                <a:latin typeface="微软雅黑" panose="020B0503020204020204" pitchFamily="34" charset="-122"/>
                <a:ea typeface="微软雅黑" panose="020B0503020204020204" pitchFamily="34" charset="-122"/>
              </a:rPr>
              <a:t>Adder</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Reg/Mem Read</a:t>
            </a:r>
            <a:r>
              <a:rPr lang="zh-CN" altLang="en-US">
                <a:latin typeface="微软雅黑" panose="020B0503020204020204" pitchFamily="34" charset="-122"/>
                <a:ea typeface="微软雅黑" panose="020B0503020204020204" pitchFamily="34" charset="-122"/>
              </a:rPr>
              <a:t>等</a:t>
            </a:r>
          </a:p>
          <a:p>
            <a:pPr marL="742950" lvl="1" indent="-285750">
              <a:spcBef>
                <a:spcPct val="25000"/>
              </a:spcBef>
            </a:pPr>
            <a:r>
              <a:rPr lang="zh-CN" altLang="en-US">
                <a:latin typeface="微软雅黑" panose="020B0503020204020204" pitchFamily="34" charset="-122"/>
                <a:ea typeface="微软雅黑" panose="020B0503020204020204" pitchFamily="34" charset="-122"/>
              </a:rPr>
              <a:t>状态 </a:t>
            </a: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存储元件（时序电路）：</a:t>
            </a:r>
            <a:r>
              <a:rPr lang="en-US" altLang="zh-CN">
                <a:latin typeface="微软雅黑" panose="020B0503020204020204" pitchFamily="34" charset="-122"/>
                <a:ea typeface="微软雅黑" panose="020B0503020204020204" pitchFamily="34" charset="-122"/>
              </a:rPr>
              <a:t>PC</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Reg/Mem Write</a:t>
            </a:r>
          </a:p>
          <a:p>
            <a:pPr marL="342900" indent="-342900">
              <a:spcBef>
                <a:spcPct val="25000"/>
              </a:spcBef>
            </a:pPr>
            <a:r>
              <a:rPr lang="zh-CN" altLang="en-US">
                <a:latin typeface="微软雅黑" panose="020B0503020204020204" pitchFamily="34" charset="-122"/>
                <a:ea typeface="微软雅黑" panose="020B0503020204020204" pitchFamily="34" charset="-122"/>
              </a:rPr>
              <a:t>数据通路的定时</a:t>
            </a:r>
          </a:p>
          <a:p>
            <a:pPr marL="742950" lvl="1" indent="-285750">
              <a:spcBef>
                <a:spcPct val="25000"/>
              </a:spcBef>
            </a:pPr>
            <a:r>
              <a:rPr lang="zh-CN" altLang="en-US">
                <a:latin typeface="微软雅黑" panose="020B0503020204020204" pitchFamily="34" charset="-122"/>
                <a:ea typeface="微软雅黑" panose="020B0503020204020204" pitchFamily="34" charset="-122"/>
              </a:rPr>
              <a:t>数据通路中的操作元件没有存储功能，其操作结果必须写到存储元件中</a:t>
            </a:r>
          </a:p>
          <a:p>
            <a:pPr marL="742950" lvl="1" indent="-285750">
              <a:spcBef>
                <a:spcPct val="25000"/>
              </a:spcBef>
            </a:pPr>
            <a:r>
              <a:rPr lang="zh-CN" altLang="en-US">
                <a:latin typeface="微软雅黑" panose="020B0503020204020204" pitchFamily="34" charset="-122"/>
                <a:ea typeface="微软雅黑" panose="020B0503020204020204" pitchFamily="34" charset="-122"/>
              </a:rPr>
              <a:t>在时钟到达后</a:t>
            </a:r>
            <a:r>
              <a:rPr lang="en-US" altLang="zh-CN">
                <a:latin typeface="微软雅黑" panose="020B0503020204020204" pitchFamily="34" charset="-122"/>
                <a:ea typeface="微软雅黑" panose="020B0503020204020204" pitchFamily="34" charset="-122"/>
              </a:rPr>
              <a:t>clk-to-Q</a:t>
            </a:r>
            <a:r>
              <a:rPr lang="zh-CN" altLang="en-US">
                <a:latin typeface="微软雅黑" panose="020B0503020204020204" pitchFamily="34" charset="-122"/>
                <a:ea typeface="微软雅黑" panose="020B0503020204020204" pitchFamily="34" charset="-122"/>
              </a:rPr>
              <a:t>时存储元件开始更新状态</a:t>
            </a:r>
          </a:p>
          <a:p>
            <a:pPr marL="342900" indent="-342900">
              <a:spcBef>
                <a:spcPct val="25000"/>
              </a:spcBef>
            </a:pPr>
            <a:r>
              <a:rPr lang="en-US" altLang="zh-CN">
                <a:latin typeface="微软雅黑" panose="020B0503020204020204" pitchFamily="34" charset="-122"/>
                <a:ea typeface="微软雅黑" panose="020B0503020204020204" pitchFamily="34" charset="-122"/>
              </a:rPr>
              <a:t>RV32I</a:t>
            </a:r>
            <a:r>
              <a:rPr lang="zh-CN" altLang="en-US">
                <a:latin typeface="微软雅黑" panose="020B0503020204020204" pitchFamily="34" charset="-122"/>
                <a:ea typeface="微软雅黑" panose="020B0503020204020204" pitchFamily="34" charset="-122"/>
              </a:rPr>
              <a:t>指令集的一个子集作为</a:t>
            </a: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的实现目标</a:t>
            </a:r>
          </a:p>
          <a:p>
            <a:pPr marL="742950" lvl="1" indent="-285750">
              <a:spcBef>
                <a:spcPct val="25000"/>
              </a:spcBef>
            </a:pPr>
            <a:r>
              <a:rPr lang="zh-CN" altLang="en-US">
                <a:latin typeface="微软雅黑" panose="020B0503020204020204" pitchFamily="34" charset="-122"/>
                <a:ea typeface="微软雅黑" panose="020B0503020204020204" pitchFamily="34" charset="-122"/>
              </a:rPr>
              <a:t>公共操作：取指令和</a:t>
            </a:r>
            <a:r>
              <a:rPr lang="en-US" altLang="zh-CN">
                <a:latin typeface="微软雅黑" panose="020B0503020204020204" pitchFamily="34" charset="-122"/>
                <a:ea typeface="微软雅黑" panose="020B0503020204020204" pitchFamily="34" charset="-122"/>
              </a:rPr>
              <a:t>PC+4</a:t>
            </a:r>
          </a:p>
          <a:p>
            <a:pPr marL="742950" lvl="1" indent="-285750">
              <a:spcBef>
                <a:spcPct val="25000"/>
              </a:spcBef>
            </a:pPr>
            <a:r>
              <a:rPr lang="zh-CN" altLang="en-US">
                <a:latin typeface="微软雅黑" panose="020B0503020204020204" pitchFamily="34" charset="-122"/>
                <a:ea typeface="微软雅黑" panose="020B0503020204020204" pitchFamily="34" charset="-122"/>
              </a:rPr>
              <a:t>下址计算：</a:t>
            </a:r>
            <a:r>
              <a:rPr lang="en-US" altLang="zh-CN">
                <a:latin typeface="微软雅黑" panose="020B0503020204020204" pitchFamily="34" charset="-122"/>
                <a:ea typeface="微软雅黑" panose="020B0503020204020204" pitchFamily="34" charset="-122"/>
              </a:rPr>
              <a:t>PC</a:t>
            </a:r>
            <a:r>
              <a:rPr lang="zh-CN" altLang="en-US">
                <a:latin typeface="微软雅黑" panose="020B0503020204020204" pitchFamily="34" charset="-122"/>
                <a:ea typeface="微软雅黑" panose="020B0503020204020204" pitchFamily="34" charset="-122"/>
              </a:rPr>
              <a:t>，三路选择：顺序、</a:t>
            </a:r>
            <a:r>
              <a:rPr lang="en-US" altLang="zh-CN">
                <a:latin typeface="微软雅黑" panose="020B0503020204020204" pitchFamily="34" charset="-122"/>
                <a:ea typeface="微软雅黑" panose="020B0503020204020204" pitchFamily="34" charset="-122"/>
              </a:rPr>
              <a:t>Branch</a:t>
            </a:r>
            <a:r>
              <a:rPr lang="zh-CN" altLang="en-US">
                <a:latin typeface="微软雅黑" panose="020B0503020204020204" pitchFamily="34" charset="-122"/>
                <a:ea typeface="微软雅黑" panose="020B0503020204020204" pitchFamily="34" charset="-122"/>
              </a:rPr>
              <a:t>（结合标志</a:t>
            </a:r>
            <a:r>
              <a:rPr lang="en-US" altLang="zh-CN">
                <a:latin typeface="微软雅黑" panose="020B0503020204020204" pitchFamily="34" charset="-122"/>
                <a:ea typeface="微软雅黑" panose="020B0503020204020204" pitchFamily="34" charset="-122"/>
              </a:rPr>
              <a:t>Zero</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Jump</a:t>
            </a:r>
          </a:p>
          <a:p>
            <a:pPr marL="742950" lvl="1" indent="-285750">
              <a:spcBef>
                <a:spcPct val="25000"/>
              </a:spcBef>
            </a:pPr>
            <a:r>
              <a:rPr lang="en-US" altLang="zh-CN">
                <a:latin typeface="微软雅黑" panose="020B0503020204020204" pitchFamily="34" charset="-122"/>
                <a:ea typeface="微软雅黑" panose="020B0503020204020204" pitchFamily="34" charset="-122"/>
              </a:rPr>
              <a:t>R-</a:t>
            </a:r>
            <a:r>
              <a:rPr lang="zh-CN" altLang="en-US">
                <a:latin typeface="微软雅黑" panose="020B0503020204020204" pitchFamily="34" charset="-122"/>
                <a:ea typeface="微软雅黑" panose="020B0503020204020204" pitchFamily="34" charset="-122"/>
              </a:rPr>
              <a:t>型：</a:t>
            </a:r>
            <a:r>
              <a:rPr lang="en-US" altLang="zh-CN">
                <a:latin typeface="微软雅黑" panose="020B0503020204020204" pitchFamily="34" charset="-122"/>
                <a:ea typeface="微软雅黑" panose="020B0503020204020204" pitchFamily="34" charset="-122"/>
              </a:rPr>
              <a:t>ALU</a:t>
            </a:r>
            <a:r>
              <a:rPr lang="zh-CN" altLang="en-US">
                <a:latin typeface="微软雅黑" panose="020B0503020204020204" pitchFamily="34" charset="-122"/>
                <a:ea typeface="微软雅黑" panose="020B0503020204020204" pitchFamily="34" charset="-122"/>
              </a:rPr>
              <a:t>两个操作数来自</a:t>
            </a:r>
            <a:r>
              <a:rPr lang="en-US" altLang="zh-CN">
                <a:latin typeface="微软雅黑" panose="020B0503020204020204" pitchFamily="34" charset="-122"/>
                <a:ea typeface="微软雅黑" panose="020B0503020204020204" pitchFamily="34" charset="-122"/>
              </a:rPr>
              <a:t>rs1</a:t>
            </a:r>
            <a:r>
              <a:rPr lang="zh-CN" altLang="en-US">
                <a:latin typeface="微软雅黑" panose="020B0503020204020204" pitchFamily="34" charset="-122"/>
                <a:ea typeface="微软雅黑" panose="020B0503020204020204" pitchFamily="34" charset="-122"/>
              </a:rPr>
              <a:t>和</a:t>
            </a:r>
            <a:r>
              <a:rPr lang="en-US" altLang="zh-CN">
                <a:latin typeface="微软雅黑" panose="020B0503020204020204" pitchFamily="34" charset="-122"/>
                <a:ea typeface="微软雅黑" panose="020B0503020204020204" pitchFamily="34" charset="-122"/>
              </a:rPr>
              <a:t>rs2</a:t>
            </a:r>
            <a:r>
              <a:rPr lang="zh-CN" altLang="en-US">
                <a:latin typeface="微软雅黑" panose="020B0503020204020204" pitchFamily="34" charset="-122"/>
                <a:ea typeface="微软雅黑" panose="020B0503020204020204" pitchFamily="34" charset="-122"/>
              </a:rPr>
              <a:t>，结果写到</a:t>
            </a:r>
            <a:r>
              <a:rPr lang="en-US" altLang="zh-CN">
                <a:latin typeface="微软雅黑" panose="020B0503020204020204" pitchFamily="34" charset="-122"/>
                <a:ea typeface="微软雅黑" panose="020B0503020204020204" pitchFamily="34" charset="-122"/>
              </a:rPr>
              <a:t>rd</a:t>
            </a:r>
          </a:p>
          <a:p>
            <a:pPr marL="742950" lvl="1" indent="-285750">
              <a:spcBef>
                <a:spcPct val="25000"/>
              </a:spcBef>
            </a:pPr>
            <a:r>
              <a:rPr lang="zh-CN" altLang="en-US">
                <a:latin typeface="微软雅黑" panose="020B0503020204020204" pitchFamily="34" charset="-122"/>
                <a:ea typeface="微软雅黑" panose="020B0503020204020204" pitchFamily="34" charset="-122"/>
              </a:rPr>
              <a:t>访存：符号扩展，数据在</a:t>
            </a:r>
            <a:r>
              <a:rPr lang="en-US" altLang="zh-CN">
                <a:latin typeface="微软雅黑" panose="020B0503020204020204" pitchFamily="34" charset="-122"/>
                <a:ea typeface="微软雅黑" panose="020B0503020204020204" pitchFamily="34" charset="-122"/>
              </a:rPr>
              <a:t>rt</a:t>
            </a:r>
            <a:r>
              <a:rPr lang="zh-CN" altLang="en-US">
                <a:latin typeface="微软雅黑" panose="020B0503020204020204" pitchFamily="34" charset="-122"/>
                <a:ea typeface="微软雅黑" panose="020B0503020204020204" pitchFamily="34" charset="-122"/>
              </a:rPr>
              <a:t>和主存单元中交换</a:t>
            </a:r>
          </a:p>
          <a:p>
            <a:pPr marL="742950" lvl="1" indent="-285750">
              <a:spcBef>
                <a:spcPct val="25000"/>
              </a:spcBef>
            </a:pPr>
            <a:r>
              <a:rPr lang="zh-CN" altLang="en-US">
                <a:latin typeface="微软雅黑" panose="020B0503020204020204" pitchFamily="34" charset="-122"/>
                <a:ea typeface="微软雅黑" panose="020B0503020204020204" pitchFamily="34" charset="-122"/>
              </a:rPr>
              <a:t>立即数：不同方式的扩展操作数</a:t>
            </a:r>
            <a:r>
              <a:rPr lang="en-US" altLang="zh-CN">
                <a:latin typeface="微软雅黑" panose="020B0503020204020204" pitchFamily="34" charset="-122"/>
                <a:ea typeface="微软雅黑" panose="020B0503020204020204" pitchFamily="34" charset="-122"/>
              </a:rPr>
              <a:t>imm</a:t>
            </a:r>
            <a:r>
              <a:rPr lang="zh-CN" altLang="en-US">
                <a:latin typeface="微软雅黑" panose="020B0503020204020204" pitchFamily="34" charset="-122"/>
                <a:ea typeface="微软雅黑" panose="020B0503020204020204" pitchFamily="34" charset="-122"/>
              </a:rPr>
              <a:t>送到</a:t>
            </a:r>
            <a:r>
              <a:rPr lang="en-US" altLang="zh-CN">
                <a:latin typeface="微软雅黑" panose="020B0503020204020204" pitchFamily="34" charset="-122"/>
                <a:ea typeface="微软雅黑" panose="020B0503020204020204" pitchFamily="34" charset="-122"/>
              </a:rPr>
              <a:t>ALU</a:t>
            </a:r>
            <a:r>
              <a:rPr lang="zh-CN" altLang="en-US">
                <a:latin typeface="微软雅黑" panose="020B0503020204020204" pitchFamily="34" charset="-122"/>
                <a:ea typeface="微软雅黑" panose="020B0503020204020204" pitchFamily="34" charset="-122"/>
              </a:rPr>
              <a:t>的一个输入端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0276">
                                            <p:txEl>
                                              <p:pRg st="0" end="0"/>
                                            </p:txEl>
                                          </p:spTgt>
                                        </p:tgtEl>
                                        <p:attrNameLst>
                                          <p:attrName>style.visibility</p:attrName>
                                        </p:attrNameLst>
                                      </p:cBhvr>
                                      <p:to>
                                        <p:strVal val="visible"/>
                                      </p:to>
                                    </p:set>
                                    <p:animEffect transition="in" filter="blinds(horizontal)">
                                      <p:cBhvr>
                                        <p:cTn id="7" dur="500"/>
                                        <p:tgtEl>
                                          <p:spTgt spid="31027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0276">
                                            <p:txEl>
                                              <p:pRg st="1" end="1"/>
                                            </p:txEl>
                                          </p:spTgt>
                                        </p:tgtEl>
                                        <p:attrNameLst>
                                          <p:attrName>style.visibility</p:attrName>
                                        </p:attrNameLst>
                                      </p:cBhvr>
                                      <p:to>
                                        <p:strVal val="visible"/>
                                      </p:to>
                                    </p:set>
                                    <p:animEffect transition="in" filter="blinds(horizontal)">
                                      <p:cBhvr>
                                        <p:cTn id="12" dur="500"/>
                                        <p:tgtEl>
                                          <p:spTgt spid="31027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0276">
                                            <p:txEl>
                                              <p:pRg st="2" end="2"/>
                                            </p:txEl>
                                          </p:spTgt>
                                        </p:tgtEl>
                                        <p:attrNameLst>
                                          <p:attrName>style.visibility</p:attrName>
                                        </p:attrNameLst>
                                      </p:cBhvr>
                                      <p:to>
                                        <p:strVal val="visible"/>
                                      </p:to>
                                    </p:set>
                                    <p:animEffect transition="in" filter="blinds(horizontal)">
                                      <p:cBhvr>
                                        <p:cTn id="17" dur="500"/>
                                        <p:tgtEl>
                                          <p:spTgt spid="31027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0276">
                                            <p:txEl>
                                              <p:pRg st="3" end="3"/>
                                            </p:txEl>
                                          </p:spTgt>
                                        </p:tgtEl>
                                        <p:attrNameLst>
                                          <p:attrName>style.visibility</p:attrName>
                                        </p:attrNameLst>
                                      </p:cBhvr>
                                      <p:to>
                                        <p:strVal val="visible"/>
                                      </p:to>
                                    </p:set>
                                    <p:animEffect transition="in" filter="blinds(horizontal)">
                                      <p:cBhvr>
                                        <p:cTn id="22" dur="500"/>
                                        <p:tgtEl>
                                          <p:spTgt spid="31027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0276">
                                            <p:txEl>
                                              <p:pRg st="4" end="4"/>
                                            </p:txEl>
                                          </p:spTgt>
                                        </p:tgtEl>
                                        <p:attrNameLst>
                                          <p:attrName>style.visibility</p:attrName>
                                        </p:attrNameLst>
                                      </p:cBhvr>
                                      <p:to>
                                        <p:strVal val="visible"/>
                                      </p:to>
                                    </p:set>
                                    <p:animEffect transition="in" filter="blinds(horizontal)">
                                      <p:cBhvr>
                                        <p:cTn id="27" dur="500"/>
                                        <p:tgtEl>
                                          <p:spTgt spid="31027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0276">
                                            <p:txEl>
                                              <p:pRg st="5" end="5"/>
                                            </p:txEl>
                                          </p:spTgt>
                                        </p:tgtEl>
                                        <p:attrNameLst>
                                          <p:attrName>style.visibility</p:attrName>
                                        </p:attrNameLst>
                                      </p:cBhvr>
                                      <p:to>
                                        <p:strVal val="visible"/>
                                      </p:to>
                                    </p:set>
                                    <p:animEffect transition="in" filter="blinds(horizontal)">
                                      <p:cBhvr>
                                        <p:cTn id="32" dur="500"/>
                                        <p:tgtEl>
                                          <p:spTgt spid="31027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0276">
                                            <p:txEl>
                                              <p:pRg st="6" end="6"/>
                                            </p:txEl>
                                          </p:spTgt>
                                        </p:tgtEl>
                                        <p:attrNameLst>
                                          <p:attrName>style.visibility</p:attrName>
                                        </p:attrNameLst>
                                      </p:cBhvr>
                                      <p:to>
                                        <p:strVal val="visible"/>
                                      </p:to>
                                    </p:set>
                                    <p:animEffect transition="in" filter="blinds(horizontal)">
                                      <p:cBhvr>
                                        <p:cTn id="37" dur="500"/>
                                        <p:tgtEl>
                                          <p:spTgt spid="31027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0276">
                                            <p:txEl>
                                              <p:pRg st="7" end="7"/>
                                            </p:txEl>
                                          </p:spTgt>
                                        </p:tgtEl>
                                        <p:attrNameLst>
                                          <p:attrName>style.visibility</p:attrName>
                                        </p:attrNameLst>
                                      </p:cBhvr>
                                      <p:to>
                                        <p:strVal val="visible"/>
                                      </p:to>
                                    </p:set>
                                    <p:animEffect transition="in" filter="blinds(horizontal)">
                                      <p:cBhvr>
                                        <p:cTn id="42" dur="500"/>
                                        <p:tgtEl>
                                          <p:spTgt spid="310276">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10276">
                                            <p:txEl>
                                              <p:pRg st="8" end="8"/>
                                            </p:txEl>
                                          </p:spTgt>
                                        </p:tgtEl>
                                        <p:attrNameLst>
                                          <p:attrName>style.visibility</p:attrName>
                                        </p:attrNameLst>
                                      </p:cBhvr>
                                      <p:to>
                                        <p:strVal val="visible"/>
                                      </p:to>
                                    </p:set>
                                    <p:animEffect transition="in" filter="blinds(horizontal)">
                                      <p:cBhvr>
                                        <p:cTn id="47" dur="500"/>
                                        <p:tgtEl>
                                          <p:spTgt spid="310276">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10276">
                                            <p:txEl>
                                              <p:pRg st="9" end="9"/>
                                            </p:txEl>
                                          </p:spTgt>
                                        </p:tgtEl>
                                        <p:attrNameLst>
                                          <p:attrName>style.visibility</p:attrName>
                                        </p:attrNameLst>
                                      </p:cBhvr>
                                      <p:to>
                                        <p:strVal val="visible"/>
                                      </p:to>
                                    </p:set>
                                    <p:animEffect transition="in" filter="blinds(horizontal)">
                                      <p:cBhvr>
                                        <p:cTn id="52" dur="500"/>
                                        <p:tgtEl>
                                          <p:spTgt spid="310276">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10276">
                                            <p:txEl>
                                              <p:pRg st="10" end="10"/>
                                            </p:txEl>
                                          </p:spTgt>
                                        </p:tgtEl>
                                        <p:attrNameLst>
                                          <p:attrName>style.visibility</p:attrName>
                                        </p:attrNameLst>
                                      </p:cBhvr>
                                      <p:to>
                                        <p:strVal val="visible"/>
                                      </p:to>
                                    </p:set>
                                    <p:animEffect transition="in" filter="blinds(horizontal)">
                                      <p:cBhvr>
                                        <p:cTn id="57" dur="500"/>
                                        <p:tgtEl>
                                          <p:spTgt spid="310276">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10276">
                                            <p:txEl>
                                              <p:pRg st="11" end="11"/>
                                            </p:txEl>
                                          </p:spTgt>
                                        </p:tgtEl>
                                        <p:attrNameLst>
                                          <p:attrName>style.visibility</p:attrName>
                                        </p:attrNameLst>
                                      </p:cBhvr>
                                      <p:to>
                                        <p:strVal val="visible"/>
                                      </p:to>
                                    </p:set>
                                    <p:animEffect transition="in" filter="blinds(horizontal)">
                                      <p:cBhvr>
                                        <p:cTn id="62" dur="500"/>
                                        <p:tgtEl>
                                          <p:spTgt spid="310276">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310276">
                                            <p:txEl>
                                              <p:pRg st="12" end="12"/>
                                            </p:txEl>
                                          </p:spTgt>
                                        </p:tgtEl>
                                        <p:attrNameLst>
                                          <p:attrName>style.visibility</p:attrName>
                                        </p:attrNameLst>
                                      </p:cBhvr>
                                      <p:to>
                                        <p:strVal val="visible"/>
                                      </p:to>
                                    </p:set>
                                    <p:animEffect transition="in" filter="blinds(horizontal)">
                                      <p:cBhvr>
                                        <p:cTn id="67" dur="500"/>
                                        <p:tgtEl>
                                          <p:spTgt spid="310276">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310276">
                                            <p:txEl>
                                              <p:pRg st="13" end="13"/>
                                            </p:txEl>
                                          </p:spTgt>
                                        </p:tgtEl>
                                        <p:attrNameLst>
                                          <p:attrName>style.visibility</p:attrName>
                                        </p:attrNameLst>
                                      </p:cBhvr>
                                      <p:to>
                                        <p:strVal val="visible"/>
                                      </p:to>
                                    </p:set>
                                    <p:animEffect transition="in" filter="blinds(horizontal)">
                                      <p:cBhvr>
                                        <p:cTn id="72" dur="500"/>
                                        <p:tgtEl>
                                          <p:spTgt spid="310276">
                                            <p:txEl>
                                              <p:pRg st="13" end="1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310276">
                                            <p:txEl>
                                              <p:pRg st="14" end="14"/>
                                            </p:txEl>
                                          </p:spTgt>
                                        </p:tgtEl>
                                        <p:attrNameLst>
                                          <p:attrName>style.visibility</p:attrName>
                                        </p:attrNameLst>
                                      </p:cBhvr>
                                      <p:to>
                                        <p:strVal val="visible"/>
                                      </p:to>
                                    </p:set>
                                    <p:animEffect transition="in" filter="blinds(horizontal)">
                                      <p:cBhvr>
                                        <p:cTn id="77" dur="500"/>
                                        <p:tgtEl>
                                          <p:spTgt spid="310276">
                                            <p:txEl>
                                              <p:pRg st="14" end="14"/>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310276">
                                            <p:txEl>
                                              <p:pRg st="15" end="15"/>
                                            </p:txEl>
                                          </p:spTgt>
                                        </p:tgtEl>
                                        <p:attrNameLst>
                                          <p:attrName>style.visibility</p:attrName>
                                        </p:attrNameLst>
                                      </p:cBhvr>
                                      <p:to>
                                        <p:strVal val="visible"/>
                                      </p:to>
                                    </p:set>
                                    <p:animEffect transition="in" filter="blinds(horizontal)">
                                      <p:cBhvr>
                                        <p:cTn id="82" dur="500"/>
                                        <p:tgtEl>
                                          <p:spTgt spid="31027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37461258-F8E3-E957-DE24-0FE234BAD7E9}"/>
              </a:ext>
            </a:extLst>
          </p:cNvPr>
          <p:cNvSpPr>
            <a:spLocks noGrp="1" noChangeArrowheads="1"/>
          </p:cNvSpPr>
          <p:nvPr>
            <p:ph type="title"/>
          </p:nvPr>
        </p:nvSpPr>
        <p:spPr/>
        <p:txBody>
          <a:bodyPr/>
          <a:lstStyle/>
          <a:p>
            <a:r>
              <a:rPr lang="zh-CN" altLang="en-US">
                <a:ea typeface="宋体" panose="02010600030101010101" pitchFamily="2" charset="-122"/>
              </a:rPr>
              <a:t>数据通路的基本结构</a:t>
            </a:r>
          </a:p>
        </p:txBody>
      </p:sp>
      <p:sp>
        <p:nvSpPr>
          <p:cNvPr id="394243" name="Rectangle 3">
            <a:extLst>
              <a:ext uri="{FF2B5EF4-FFF2-40B4-BE49-F238E27FC236}">
                <a16:creationId xmlns:a16="http://schemas.microsoft.com/office/drawing/2014/main" id="{24E995AB-6515-3044-B499-AF15401A7BFD}"/>
              </a:ext>
            </a:extLst>
          </p:cNvPr>
          <p:cNvSpPr>
            <a:spLocks noGrp="1" noChangeArrowheads="1"/>
          </p:cNvSpPr>
          <p:nvPr>
            <p:ph idx="1"/>
          </p:nvPr>
        </p:nvSpPr>
        <p:spPr>
          <a:xfrm>
            <a:off x="473075" y="819150"/>
            <a:ext cx="5935663" cy="4232275"/>
          </a:xfrm>
        </p:spPr>
        <p:txBody>
          <a:bodyPr/>
          <a:lstStyle/>
          <a:p>
            <a:pPr>
              <a:spcBef>
                <a:spcPct val="30000"/>
              </a:spcBef>
            </a:pPr>
            <a:r>
              <a:rPr lang="zh-CN" altLang="en-US" sz="2000">
                <a:latin typeface="微软雅黑" panose="020B0503020204020204" pitchFamily="34" charset="-122"/>
                <a:ea typeface="微软雅黑" panose="020B0503020204020204" pitchFamily="34" charset="-122"/>
              </a:rPr>
              <a:t>数据通路由两类元件组成</a:t>
            </a:r>
          </a:p>
          <a:p>
            <a:pPr lvl="1">
              <a:spcBef>
                <a:spcPct val="30000"/>
              </a:spcBef>
            </a:pPr>
            <a:r>
              <a:rPr lang="zh-CN" altLang="en-US" sz="2000">
                <a:latin typeface="微软雅黑" panose="020B0503020204020204" pitchFamily="34" charset="-122"/>
                <a:ea typeface="微软雅黑" panose="020B0503020204020204" pitchFamily="34" charset="-122"/>
              </a:rPr>
              <a:t>组合逻辑元件（也称操作元件）</a:t>
            </a:r>
          </a:p>
          <a:p>
            <a:pPr lvl="1">
              <a:spcBef>
                <a:spcPct val="30000"/>
              </a:spcBef>
            </a:pPr>
            <a:r>
              <a:rPr lang="zh-CN" altLang="en-US" sz="2000">
                <a:latin typeface="微软雅黑" panose="020B0503020204020204" pitchFamily="34" charset="-122"/>
                <a:ea typeface="微软雅黑" panose="020B0503020204020204" pitchFamily="34" charset="-122"/>
              </a:rPr>
              <a:t>时序逻辑元件（也称状态元件，存储元件）</a:t>
            </a:r>
          </a:p>
          <a:p>
            <a:pPr>
              <a:spcBef>
                <a:spcPct val="30000"/>
              </a:spcBef>
            </a:pPr>
            <a:r>
              <a:rPr lang="zh-CN" altLang="en-US" sz="2000">
                <a:latin typeface="微软雅黑" panose="020B0503020204020204" pitchFamily="34" charset="-122"/>
                <a:ea typeface="微软雅黑" panose="020B0503020204020204" pitchFamily="34" charset="-122"/>
              </a:rPr>
              <a:t>元件间的连接方式</a:t>
            </a:r>
          </a:p>
          <a:p>
            <a:pPr lvl="1">
              <a:spcBef>
                <a:spcPct val="30000"/>
              </a:spcBef>
            </a:pPr>
            <a:r>
              <a:rPr lang="zh-CN" altLang="en-US" sz="2000">
                <a:latin typeface="微软雅黑" panose="020B0503020204020204" pitchFamily="34" charset="-122"/>
                <a:ea typeface="微软雅黑" panose="020B0503020204020204" pitchFamily="34" charset="-122"/>
              </a:rPr>
              <a:t>总线连接方式</a:t>
            </a:r>
          </a:p>
          <a:p>
            <a:pPr lvl="1">
              <a:spcBef>
                <a:spcPct val="30000"/>
              </a:spcBef>
            </a:pPr>
            <a:r>
              <a:rPr lang="zh-CN" altLang="en-US" sz="2000">
                <a:latin typeface="微软雅黑" panose="020B0503020204020204" pitchFamily="34" charset="-122"/>
                <a:ea typeface="微软雅黑" panose="020B0503020204020204" pitchFamily="34" charset="-122"/>
              </a:rPr>
              <a:t>分散连接方式</a:t>
            </a:r>
          </a:p>
          <a:p>
            <a:pPr>
              <a:spcBef>
                <a:spcPct val="30000"/>
              </a:spcBef>
            </a:pPr>
            <a:r>
              <a:rPr lang="zh-CN" altLang="en-US" sz="2000">
                <a:latin typeface="微软雅黑" panose="020B0503020204020204" pitchFamily="34" charset="-122"/>
                <a:ea typeface="微软雅黑" panose="020B0503020204020204" pitchFamily="34" charset="-122"/>
              </a:rPr>
              <a:t>数据通路如何构成？</a:t>
            </a:r>
          </a:p>
          <a:p>
            <a:pPr lvl="1">
              <a:spcBef>
                <a:spcPct val="30000"/>
              </a:spcBef>
            </a:pPr>
            <a:r>
              <a:rPr lang="zh-CN" altLang="en-US" sz="2000">
                <a:latin typeface="微软雅黑" panose="020B0503020204020204" pitchFamily="34" charset="-122"/>
                <a:ea typeface="微软雅黑" panose="020B0503020204020204" pitchFamily="34" charset="-122"/>
              </a:rPr>
              <a:t>由“操作元件”和“存储元件”通过总线方式或分散方式连接而成</a:t>
            </a:r>
          </a:p>
          <a:p>
            <a:pPr>
              <a:spcBef>
                <a:spcPct val="30000"/>
              </a:spcBef>
            </a:pPr>
            <a:r>
              <a:rPr lang="zh-CN" altLang="en-US" sz="2000">
                <a:latin typeface="微软雅黑" panose="020B0503020204020204" pitchFamily="34" charset="-122"/>
                <a:ea typeface="微软雅黑" panose="020B0503020204020204" pitchFamily="34" charset="-122"/>
              </a:rPr>
              <a:t>数据通路的功能是什么？</a:t>
            </a:r>
          </a:p>
          <a:p>
            <a:pPr lvl="1">
              <a:spcBef>
                <a:spcPct val="30000"/>
              </a:spcBef>
            </a:pPr>
            <a:r>
              <a:rPr lang="zh-CN" altLang="en-US" sz="2000">
                <a:latin typeface="微软雅黑" panose="020B0503020204020204" pitchFamily="34" charset="-122"/>
                <a:ea typeface="微软雅黑" panose="020B0503020204020204" pitchFamily="34" charset="-122"/>
              </a:rPr>
              <a:t>进行数据存储、处理、传送</a:t>
            </a:r>
          </a:p>
        </p:txBody>
      </p:sp>
      <p:sp>
        <p:nvSpPr>
          <p:cNvPr id="394244" name="Rectangle 4">
            <a:extLst>
              <a:ext uri="{FF2B5EF4-FFF2-40B4-BE49-F238E27FC236}">
                <a16:creationId xmlns:a16="http://schemas.microsoft.com/office/drawing/2014/main" id="{4758A864-BBB6-C700-70B6-2D095D9752EC}"/>
              </a:ext>
            </a:extLst>
          </p:cNvPr>
          <p:cNvSpPr>
            <a:spLocks noChangeArrowheads="1"/>
          </p:cNvSpPr>
          <p:nvPr/>
        </p:nvSpPr>
        <p:spPr bwMode="auto">
          <a:xfrm>
            <a:off x="758825" y="5041900"/>
            <a:ext cx="741362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nchor="ctr">
            <a:spAutoFit/>
          </a:bodyPr>
          <a:lstStyle/>
          <a:p>
            <a:pPr eaLnBrk="0" hangingPunct="0">
              <a:lnSpc>
                <a:spcPct val="130000"/>
              </a:lnSpc>
              <a:spcBef>
                <a:spcPct val="25000"/>
              </a:spcBef>
            </a:pPr>
            <a:r>
              <a:rPr lang="zh-CN" altLang="en-US" sz="2200">
                <a:solidFill>
                  <a:srgbClr val="009900"/>
                </a:solidFill>
                <a:latin typeface="微软雅黑" panose="020B0503020204020204" pitchFamily="34" charset="-122"/>
                <a:ea typeface="微软雅黑" panose="020B0503020204020204" pitchFamily="34" charset="-122"/>
              </a:rPr>
              <a:t>因此，数据通路是由</a:t>
            </a:r>
            <a:r>
              <a:rPr lang="zh-CN" altLang="en-US" sz="2200">
                <a:solidFill>
                  <a:schemeClr val="accent1"/>
                </a:solidFill>
                <a:latin typeface="微软雅黑" panose="020B0503020204020204" pitchFamily="34" charset="-122"/>
                <a:ea typeface="微软雅黑" panose="020B0503020204020204" pitchFamily="34" charset="-122"/>
              </a:rPr>
              <a:t>操作元件</a:t>
            </a:r>
            <a:r>
              <a:rPr lang="zh-CN" altLang="en-US" sz="2200">
                <a:solidFill>
                  <a:srgbClr val="009900"/>
                </a:solidFill>
                <a:latin typeface="微软雅黑" panose="020B0503020204020204" pitchFamily="34" charset="-122"/>
                <a:ea typeface="微软雅黑" panose="020B0503020204020204" pitchFamily="34" charset="-122"/>
              </a:rPr>
              <a:t>和</a:t>
            </a:r>
            <a:r>
              <a:rPr lang="zh-CN" altLang="en-US" sz="2200">
                <a:solidFill>
                  <a:schemeClr val="accent1"/>
                </a:solidFill>
                <a:latin typeface="微软雅黑" panose="020B0503020204020204" pitchFamily="34" charset="-122"/>
                <a:ea typeface="微软雅黑" panose="020B0503020204020204" pitchFamily="34" charset="-122"/>
              </a:rPr>
              <a:t>存储元件</a:t>
            </a:r>
            <a:r>
              <a:rPr lang="zh-CN" altLang="en-US" sz="2200">
                <a:solidFill>
                  <a:srgbClr val="009900"/>
                </a:solidFill>
                <a:latin typeface="微软雅黑" panose="020B0503020204020204" pitchFamily="34" charset="-122"/>
                <a:ea typeface="微软雅黑" panose="020B0503020204020204" pitchFamily="34" charset="-122"/>
              </a:rPr>
              <a:t>通过总线方式或分散方式连接而成的进行数据存储、处理、传送的路径。 </a:t>
            </a:r>
          </a:p>
        </p:txBody>
      </p:sp>
      <p:grpSp>
        <p:nvGrpSpPr>
          <p:cNvPr id="394246" name="Group 6">
            <a:extLst>
              <a:ext uri="{FF2B5EF4-FFF2-40B4-BE49-F238E27FC236}">
                <a16:creationId xmlns:a16="http://schemas.microsoft.com/office/drawing/2014/main" id="{21870EA4-67B9-A321-7BFD-3821953A25BB}"/>
              </a:ext>
            </a:extLst>
          </p:cNvPr>
          <p:cNvGrpSpPr>
            <a:grpSpLocks/>
          </p:cNvGrpSpPr>
          <p:nvPr/>
        </p:nvGrpSpPr>
        <p:grpSpPr bwMode="auto">
          <a:xfrm>
            <a:off x="7054850" y="1836738"/>
            <a:ext cx="1720850" cy="2728912"/>
            <a:chOff x="4599" y="1561"/>
            <a:chExt cx="1084" cy="1719"/>
          </a:xfrm>
        </p:grpSpPr>
        <p:sp>
          <p:nvSpPr>
            <p:cNvPr id="13317" name="Text Box 7">
              <a:extLst>
                <a:ext uri="{FF2B5EF4-FFF2-40B4-BE49-F238E27FC236}">
                  <a16:creationId xmlns:a16="http://schemas.microsoft.com/office/drawing/2014/main" id="{C5465C1D-F42A-8C41-2716-74E2B76D5823}"/>
                </a:ext>
              </a:extLst>
            </p:cNvPr>
            <p:cNvSpPr txBox="1">
              <a:spLocks noChangeArrowheads="1"/>
            </p:cNvSpPr>
            <p:nvPr/>
          </p:nvSpPr>
          <p:spPr bwMode="auto">
            <a:xfrm>
              <a:off x="4844" y="1781"/>
              <a:ext cx="7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pPr>
              <a:r>
                <a:rPr lang="zh-CN" altLang="en-US" sz="2400">
                  <a:latin typeface="Times New Roman" panose="02020603050405020304" pitchFamily="18" charset="0"/>
                  <a:ea typeface="微软雅黑" panose="020B0503020204020204" pitchFamily="34" charset="-122"/>
                </a:rPr>
                <a:t>取数据</a:t>
              </a:r>
            </a:p>
          </p:txBody>
        </p:sp>
        <p:sp>
          <p:nvSpPr>
            <p:cNvPr id="13318" name="Text Box 8">
              <a:extLst>
                <a:ext uri="{FF2B5EF4-FFF2-40B4-BE49-F238E27FC236}">
                  <a16:creationId xmlns:a16="http://schemas.microsoft.com/office/drawing/2014/main" id="{7FE85134-3464-0704-15C6-8AA8D43C4ACB}"/>
                </a:ext>
              </a:extLst>
            </p:cNvPr>
            <p:cNvSpPr txBox="1">
              <a:spLocks noChangeArrowheads="1"/>
            </p:cNvSpPr>
            <p:nvPr/>
          </p:nvSpPr>
          <p:spPr bwMode="auto">
            <a:xfrm>
              <a:off x="4761" y="2292"/>
              <a:ext cx="9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pPr>
              <a:r>
                <a:rPr lang="zh-CN" altLang="en-US" sz="2400">
                  <a:latin typeface="Times New Roman" panose="02020603050405020304" pitchFamily="18" charset="0"/>
                  <a:ea typeface="微软雅黑" panose="020B0503020204020204" pitchFamily="34" charset="-122"/>
                </a:rPr>
                <a:t>数据运算</a:t>
              </a:r>
            </a:p>
          </p:txBody>
        </p:sp>
        <p:sp>
          <p:nvSpPr>
            <p:cNvPr id="13319" name="Text Box 9">
              <a:extLst>
                <a:ext uri="{FF2B5EF4-FFF2-40B4-BE49-F238E27FC236}">
                  <a16:creationId xmlns:a16="http://schemas.microsoft.com/office/drawing/2014/main" id="{F57F82A3-0550-4436-D0BB-6837A1FBC2AE}"/>
                </a:ext>
              </a:extLst>
            </p:cNvPr>
            <p:cNvSpPr txBox="1">
              <a:spLocks noChangeArrowheads="1"/>
            </p:cNvSpPr>
            <p:nvPr/>
          </p:nvSpPr>
          <p:spPr bwMode="auto">
            <a:xfrm>
              <a:off x="4778" y="2766"/>
              <a:ext cx="9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pPr>
              <a:r>
                <a:rPr lang="zh-CN" altLang="en-US" sz="2400">
                  <a:latin typeface="Times New Roman" panose="02020603050405020304" pitchFamily="18" charset="0"/>
                  <a:ea typeface="微软雅黑" panose="020B0503020204020204" pitchFamily="34" charset="-122"/>
                </a:rPr>
                <a:t>存数据</a:t>
              </a:r>
            </a:p>
          </p:txBody>
        </p:sp>
        <p:sp>
          <p:nvSpPr>
            <p:cNvPr id="13320" name="Line 10">
              <a:extLst>
                <a:ext uri="{FF2B5EF4-FFF2-40B4-BE49-F238E27FC236}">
                  <a16:creationId xmlns:a16="http://schemas.microsoft.com/office/drawing/2014/main" id="{BCDE6E63-E736-CC4C-8C6E-E3A8C4618247}"/>
                </a:ext>
              </a:extLst>
            </p:cNvPr>
            <p:cNvSpPr>
              <a:spLocks noChangeShapeType="1"/>
            </p:cNvSpPr>
            <p:nvPr/>
          </p:nvSpPr>
          <p:spPr bwMode="auto">
            <a:xfrm>
              <a:off x="5221" y="2064"/>
              <a:ext cx="0" cy="229"/>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1" name="Line 11">
              <a:extLst>
                <a:ext uri="{FF2B5EF4-FFF2-40B4-BE49-F238E27FC236}">
                  <a16:creationId xmlns:a16="http://schemas.microsoft.com/office/drawing/2014/main" id="{8C369094-CEFB-E266-AF5A-DCDEA72DFC2D}"/>
                </a:ext>
              </a:extLst>
            </p:cNvPr>
            <p:cNvSpPr>
              <a:spLocks noChangeShapeType="1"/>
            </p:cNvSpPr>
            <p:nvPr/>
          </p:nvSpPr>
          <p:spPr bwMode="auto">
            <a:xfrm>
              <a:off x="5231" y="2560"/>
              <a:ext cx="0" cy="229"/>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2" name="Line 12">
              <a:extLst>
                <a:ext uri="{FF2B5EF4-FFF2-40B4-BE49-F238E27FC236}">
                  <a16:creationId xmlns:a16="http://schemas.microsoft.com/office/drawing/2014/main" id="{40F5AB64-54B2-18AE-EAB0-D99C9A9BB05E}"/>
                </a:ext>
              </a:extLst>
            </p:cNvPr>
            <p:cNvSpPr>
              <a:spLocks noChangeShapeType="1"/>
            </p:cNvSpPr>
            <p:nvPr/>
          </p:nvSpPr>
          <p:spPr bwMode="auto">
            <a:xfrm>
              <a:off x="5231" y="3046"/>
              <a:ext cx="0" cy="229"/>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3" name="Line 13">
              <a:extLst>
                <a:ext uri="{FF2B5EF4-FFF2-40B4-BE49-F238E27FC236}">
                  <a16:creationId xmlns:a16="http://schemas.microsoft.com/office/drawing/2014/main" id="{C4765D5B-B4A7-956B-49B9-5AA5AF554106}"/>
                </a:ext>
              </a:extLst>
            </p:cNvPr>
            <p:cNvSpPr>
              <a:spLocks noChangeShapeType="1"/>
            </p:cNvSpPr>
            <p:nvPr/>
          </p:nvSpPr>
          <p:spPr bwMode="auto">
            <a:xfrm flipH="1">
              <a:off x="4599" y="3280"/>
              <a:ext cx="630"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4" name="Line 14">
              <a:extLst>
                <a:ext uri="{FF2B5EF4-FFF2-40B4-BE49-F238E27FC236}">
                  <a16:creationId xmlns:a16="http://schemas.microsoft.com/office/drawing/2014/main" id="{9C9B28A0-0C42-F43C-4B9E-2E33C1180001}"/>
                </a:ext>
              </a:extLst>
            </p:cNvPr>
            <p:cNvSpPr>
              <a:spLocks noChangeShapeType="1"/>
            </p:cNvSpPr>
            <p:nvPr/>
          </p:nvSpPr>
          <p:spPr bwMode="auto">
            <a:xfrm>
              <a:off x="4607" y="1570"/>
              <a:ext cx="0" cy="171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5" name="Line 15">
              <a:extLst>
                <a:ext uri="{FF2B5EF4-FFF2-40B4-BE49-F238E27FC236}">
                  <a16:creationId xmlns:a16="http://schemas.microsoft.com/office/drawing/2014/main" id="{9E0A538C-EE7E-4F82-0AE9-02CE0A6C395E}"/>
                </a:ext>
              </a:extLst>
            </p:cNvPr>
            <p:cNvSpPr>
              <a:spLocks noChangeShapeType="1"/>
            </p:cNvSpPr>
            <p:nvPr/>
          </p:nvSpPr>
          <p:spPr bwMode="auto">
            <a:xfrm>
              <a:off x="4608" y="1572"/>
              <a:ext cx="585"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6" name="Line 16">
              <a:extLst>
                <a:ext uri="{FF2B5EF4-FFF2-40B4-BE49-F238E27FC236}">
                  <a16:creationId xmlns:a16="http://schemas.microsoft.com/office/drawing/2014/main" id="{A6594DE5-51FB-F23E-DE9D-6D1C2FABCA9A}"/>
                </a:ext>
              </a:extLst>
            </p:cNvPr>
            <p:cNvSpPr>
              <a:spLocks noChangeShapeType="1"/>
            </p:cNvSpPr>
            <p:nvPr/>
          </p:nvSpPr>
          <p:spPr bwMode="auto">
            <a:xfrm>
              <a:off x="5204" y="1561"/>
              <a:ext cx="0" cy="229"/>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4243">
                                            <p:txEl>
                                              <p:pRg st="1" end="1"/>
                                            </p:txEl>
                                          </p:spTgt>
                                        </p:tgtEl>
                                        <p:attrNameLst>
                                          <p:attrName>style.visibility</p:attrName>
                                        </p:attrNameLst>
                                      </p:cBhvr>
                                      <p:to>
                                        <p:strVal val="visible"/>
                                      </p:to>
                                    </p:set>
                                    <p:animEffect transition="in" filter="blinds(horizontal)">
                                      <p:cBhvr>
                                        <p:cTn id="7" dur="500"/>
                                        <p:tgtEl>
                                          <p:spTgt spid="39424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4243">
                                            <p:txEl>
                                              <p:pRg st="2" end="2"/>
                                            </p:txEl>
                                          </p:spTgt>
                                        </p:tgtEl>
                                        <p:attrNameLst>
                                          <p:attrName>style.visibility</p:attrName>
                                        </p:attrNameLst>
                                      </p:cBhvr>
                                      <p:to>
                                        <p:strVal val="visible"/>
                                      </p:to>
                                    </p:set>
                                    <p:animEffect transition="in" filter="blinds(horizontal)">
                                      <p:cBhvr>
                                        <p:cTn id="10" dur="500"/>
                                        <p:tgtEl>
                                          <p:spTgt spid="39424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94243">
                                            <p:txEl>
                                              <p:pRg st="4" end="4"/>
                                            </p:txEl>
                                          </p:spTgt>
                                        </p:tgtEl>
                                        <p:attrNameLst>
                                          <p:attrName>style.visibility</p:attrName>
                                        </p:attrNameLst>
                                      </p:cBhvr>
                                      <p:to>
                                        <p:strVal val="visible"/>
                                      </p:to>
                                    </p:set>
                                    <p:animEffect transition="in" filter="blinds(horizontal)">
                                      <p:cBhvr>
                                        <p:cTn id="15" dur="500"/>
                                        <p:tgtEl>
                                          <p:spTgt spid="39424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94243">
                                            <p:txEl>
                                              <p:pRg st="5" end="5"/>
                                            </p:txEl>
                                          </p:spTgt>
                                        </p:tgtEl>
                                        <p:attrNameLst>
                                          <p:attrName>style.visibility</p:attrName>
                                        </p:attrNameLst>
                                      </p:cBhvr>
                                      <p:to>
                                        <p:strVal val="visible"/>
                                      </p:to>
                                    </p:set>
                                    <p:animEffect transition="in" filter="blinds(horizontal)">
                                      <p:cBhvr>
                                        <p:cTn id="18" dur="500"/>
                                        <p:tgtEl>
                                          <p:spTgt spid="394243">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94243">
                                            <p:txEl>
                                              <p:pRg st="7" end="7"/>
                                            </p:txEl>
                                          </p:spTgt>
                                        </p:tgtEl>
                                        <p:attrNameLst>
                                          <p:attrName>style.visibility</p:attrName>
                                        </p:attrNameLst>
                                      </p:cBhvr>
                                      <p:to>
                                        <p:strVal val="visible"/>
                                      </p:to>
                                    </p:set>
                                    <p:animEffect transition="in" filter="blinds(horizontal)">
                                      <p:cBhvr>
                                        <p:cTn id="23" dur="500"/>
                                        <p:tgtEl>
                                          <p:spTgt spid="394243">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394243">
                                            <p:txEl>
                                              <p:pRg st="9" end="9"/>
                                            </p:txEl>
                                          </p:spTgt>
                                        </p:tgtEl>
                                        <p:attrNameLst>
                                          <p:attrName>style.visibility</p:attrName>
                                        </p:attrNameLst>
                                      </p:cBhvr>
                                      <p:to>
                                        <p:strVal val="visible"/>
                                      </p:to>
                                    </p:set>
                                    <p:animEffect transition="in" filter="blinds(horizontal)">
                                      <p:cBhvr>
                                        <p:cTn id="28" dur="500"/>
                                        <p:tgtEl>
                                          <p:spTgt spid="394243">
                                            <p:txEl>
                                              <p:pRg st="9" end="9"/>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394246"/>
                                        </p:tgtEl>
                                        <p:attrNameLst>
                                          <p:attrName>style.visibility</p:attrName>
                                        </p:attrNameLst>
                                      </p:cBhvr>
                                      <p:to>
                                        <p:strVal val="visible"/>
                                      </p:to>
                                    </p:set>
                                    <p:animEffect transition="in" filter="blinds(horizontal)">
                                      <p:cBhvr>
                                        <p:cTn id="33" dur="500"/>
                                        <p:tgtEl>
                                          <p:spTgt spid="39424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94244"/>
                                        </p:tgtEl>
                                        <p:attrNameLst>
                                          <p:attrName>style.visibility</p:attrName>
                                        </p:attrNameLst>
                                      </p:cBhvr>
                                      <p:to>
                                        <p:strVal val="visible"/>
                                      </p:to>
                                    </p:set>
                                    <p:animEffect transition="in" filter="blinds(horizontal)">
                                      <p:cBhvr>
                                        <p:cTn id="38" dur="500"/>
                                        <p:tgtEl>
                                          <p:spTgt spid="394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2E0B7223-A157-0563-9684-9D7652A4729B}"/>
              </a:ext>
            </a:extLst>
          </p:cNvPr>
          <p:cNvSpPr>
            <a:spLocks noGrp="1" noChangeArrowheads="1"/>
          </p:cNvSpPr>
          <p:nvPr>
            <p:ph type="title"/>
          </p:nvPr>
        </p:nvSpPr>
        <p:spPr>
          <a:xfrm>
            <a:off x="546100" y="165100"/>
            <a:ext cx="5419725" cy="422275"/>
          </a:xfrm>
        </p:spPr>
        <p:txBody>
          <a:bodyPr/>
          <a:lstStyle/>
          <a:p>
            <a:r>
              <a:rPr lang="zh-CN" altLang="en-US">
                <a:ea typeface="宋体" panose="02010600030101010101" pitchFamily="2" charset="-122"/>
              </a:rPr>
              <a:t>第三讲 单周期控制器的设计 </a:t>
            </a:r>
          </a:p>
        </p:txBody>
      </p:sp>
      <p:sp>
        <p:nvSpPr>
          <p:cNvPr id="102402" name="Rectangle 3">
            <a:extLst>
              <a:ext uri="{FF2B5EF4-FFF2-40B4-BE49-F238E27FC236}">
                <a16:creationId xmlns:a16="http://schemas.microsoft.com/office/drawing/2014/main" id="{DB8EAFE2-84CD-1E06-24F4-FFD2FF221D60}"/>
              </a:ext>
            </a:extLst>
          </p:cNvPr>
          <p:cNvSpPr>
            <a:spLocks noGrp="1" noChangeArrowheads="1"/>
          </p:cNvSpPr>
          <p:nvPr>
            <p:ph idx="1"/>
          </p:nvPr>
        </p:nvSpPr>
        <p:spPr>
          <a:xfrm>
            <a:off x="244475" y="1504950"/>
            <a:ext cx="8655050" cy="4960938"/>
          </a:xfrm>
        </p:spPr>
        <p:txBody>
          <a:bodyPr/>
          <a:lstStyle/>
          <a:p>
            <a:r>
              <a:rPr lang="zh-CN" altLang="en-US" sz="2200">
                <a:latin typeface="微软雅黑" panose="020B0503020204020204" pitchFamily="34" charset="-122"/>
                <a:ea typeface="微软雅黑" panose="020B0503020204020204" pitchFamily="34" charset="-122"/>
              </a:rPr>
              <a:t>考察每条指令在数据通路中的执行过程和涉及到的控制信号的取值</a:t>
            </a:r>
          </a:p>
          <a:p>
            <a:pPr lvl="1"/>
            <a:r>
              <a:rPr lang="zh-CN" altLang="en-US" sz="2200">
                <a:latin typeface="微软雅黑" panose="020B0503020204020204" pitchFamily="34" charset="-122"/>
                <a:ea typeface="微软雅黑" panose="020B0503020204020204" pitchFamily="34" charset="-122"/>
              </a:rPr>
              <a:t>公共操作：取指令和计算下址</a:t>
            </a:r>
            <a:r>
              <a:rPr lang="en-US" altLang="zh-CN" sz="2200">
                <a:latin typeface="微软雅黑" panose="020B0503020204020204" pitchFamily="34" charset="-122"/>
                <a:ea typeface="微软雅黑" panose="020B0503020204020204" pitchFamily="34" charset="-122"/>
              </a:rPr>
              <a:t>PC</a:t>
            </a:r>
            <a:endParaRPr lang="zh-CN" altLang="en-US" sz="2200">
              <a:latin typeface="微软雅黑" panose="020B0503020204020204" pitchFamily="34" charset="-122"/>
              <a:ea typeface="微软雅黑" panose="020B0503020204020204" pitchFamily="34" charset="-122"/>
            </a:endParaRPr>
          </a:p>
          <a:p>
            <a:pPr lvl="1"/>
            <a:r>
              <a:rPr lang="en-US" altLang="zh-CN" sz="2200">
                <a:latin typeface="微软雅黑" panose="020B0503020204020204" pitchFamily="34" charset="-122"/>
                <a:ea typeface="微软雅黑" panose="020B0503020204020204" pitchFamily="34" charset="-122"/>
              </a:rPr>
              <a:t>R-</a:t>
            </a:r>
            <a:r>
              <a:rPr lang="zh-CN" altLang="en-US" sz="2200">
                <a:latin typeface="微软雅黑" panose="020B0503020204020204" pitchFamily="34" charset="-122"/>
                <a:ea typeface="微软雅黑" panose="020B0503020204020204" pitchFamily="34" charset="-122"/>
              </a:rPr>
              <a:t>型指令（</a:t>
            </a:r>
            <a:r>
              <a:rPr lang="en-US" altLang="zh-CN" sz="2200">
                <a:latin typeface="微软雅黑" panose="020B0503020204020204" pitchFamily="34" charset="-122"/>
                <a:ea typeface="微软雅黑" panose="020B0503020204020204" pitchFamily="34" charset="-122"/>
              </a:rPr>
              <a:t>add / slt / sltu</a:t>
            </a:r>
            <a:r>
              <a:rPr lang="zh-CN" altLang="en-US" sz="2200">
                <a:latin typeface="微软雅黑" panose="020B0503020204020204" pitchFamily="34" charset="-122"/>
                <a:ea typeface="微软雅黑" panose="020B0503020204020204" pitchFamily="34" charset="-122"/>
              </a:rPr>
              <a:t>）</a:t>
            </a:r>
          </a:p>
          <a:p>
            <a:pPr lvl="1"/>
            <a:r>
              <a:rPr lang="en-US" altLang="zh-CN" sz="2200">
                <a:latin typeface="微软雅黑" panose="020B0503020204020204" pitchFamily="34" charset="-122"/>
                <a:ea typeface="微软雅黑" panose="020B0503020204020204" pitchFamily="34" charset="-122"/>
              </a:rPr>
              <a:t>I-</a:t>
            </a:r>
            <a:r>
              <a:rPr lang="zh-CN" altLang="en-US" sz="2200">
                <a:latin typeface="微软雅黑" panose="020B0503020204020204" pitchFamily="34" charset="-122"/>
                <a:ea typeface="微软雅黑" panose="020B0503020204020204" pitchFamily="34" charset="-122"/>
              </a:rPr>
              <a:t>型运算类指令 （</a:t>
            </a:r>
            <a:r>
              <a:rPr lang="en-US" altLang="zh-CN" sz="2200">
                <a:latin typeface="微软雅黑" panose="020B0503020204020204" pitchFamily="34" charset="-122"/>
                <a:ea typeface="微软雅黑" panose="020B0503020204020204" pitchFamily="34" charset="-122"/>
              </a:rPr>
              <a:t>ori</a:t>
            </a:r>
            <a:r>
              <a:rPr lang="zh-CN" altLang="en-US" sz="2200">
                <a:latin typeface="微软雅黑" panose="020B0503020204020204" pitchFamily="34" charset="-122"/>
                <a:ea typeface="微软雅黑" panose="020B0503020204020204" pitchFamily="34" charset="-122"/>
              </a:rPr>
              <a:t>）</a:t>
            </a:r>
            <a:endParaRPr lang="en-US" altLang="zh-CN" sz="2200">
              <a:latin typeface="微软雅黑" panose="020B0503020204020204" pitchFamily="34" charset="-122"/>
              <a:ea typeface="微软雅黑" panose="020B0503020204020204" pitchFamily="34" charset="-122"/>
            </a:endParaRPr>
          </a:p>
          <a:p>
            <a:pPr lvl="1"/>
            <a:r>
              <a:rPr lang="en-US" altLang="zh-CN" sz="2200">
                <a:latin typeface="微软雅黑" panose="020B0503020204020204" pitchFamily="34" charset="-122"/>
                <a:ea typeface="微软雅黑" panose="020B0503020204020204" pitchFamily="34" charset="-122"/>
              </a:rPr>
              <a:t>U-</a:t>
            </a:r>
            <a:r>
              <a:rPr lang="zh-CN" altLang="en-US" sz="2200">
                <a:latin typeface="微软雅黑" panose="020B0503020204020204" pitchFamily="34" charset="-122"/>
                <a:ea typeface="微软雅黑" panose="020B0503020204020204" pitchFamily="34" charset="-122"/>
              </a:rPr>
              <a:t>型指令（</a:t>
            </a:r>
            <a:r>
              <a:rPr lang="en-US" altLang="zh-CN" sz="2200">
                <a:latin typeface="微软雅黑" panose="020B0503020204020204" pitchFamily="34" charset="-122"/>
                <a:ea typeface="微软雅黑" panose="020B0503020204020204" pitchFamily="34" charset="-122"/>
              </a:rPr>
              <a:t>lui</a:t>
            </a:r>
            <a:r>
              <a:rPr lang="zh-CN" altLang="en-US" sz="2200">
                <a:latin typeface="微软雅黑" panose="020B0503020204020204" pitchFamily="34" charset="-122"/>
                <a:ea typeface="微软雅黑" panose="020B0503020204020204" pitchFamily="34" charset="-122"/>
              </a:rPr>
              <a:t>）</a:t>
            </a:r>
            <a:endParaRPr lang="en-US" altLang="zh-CN" sz="2200">
              <a:latin typeface="微软雅黑" panose="020B0503020204020204" pitchFamily="34" charset="-122"/>
              <a:ea typeface="微软雅黑" panose="020B0503020204020204" pitchFamily="34" charset="-122"/>
            </a:endParaRPr>
          </a:p>
          <a:p>
            <a:pPr lvl="1"/>
            <a:r>
              <a:rPr lang="zh-CN" altLang="en-US" sz="2200">
                <a:latin typeface="微软雅黑" panose="020B0503020204020204" pitchFamily="34" charset="-122"/>
                <a:ea typeface="微软雅黑" panose="020B0503020204020204" pitchFamily="34" charset="-122"/>
              </a:rPr>
              <a:t>访存指令（</a:t>
            </a:r>
            <a:r>
              <a:rPr lang="en-US" altLang="zh-CN" sz="2200">
                <a:latin typeface="微软雅黑" panose="020B0503020204020204" pitchFamily="34" charset="-122"/>
                <a:ea typeface="微软雅黑" panose="020B0503020204020204" pitchFamily="34" charset="-122"/>
              </a:rPr>
              <a:t>lw / sw</a:t>
            </a:r>
            <a:r>
              <a:rPr lang="zh-CN" altLang="en-US" sz="2200">
                <a:latin typeface="微软雅黑" panose="020B0503020204020204" pitchFamily="34" charset="-122"/>
                <a:ea typeface="微软雅黑" panose="020B0503020204020204" pitchFamily="34" charset="-122"/>
              </a:rPr>
              <a:t>）</a:t>
            </a:r>
          </a:p>
          <a:p>
            <a:pPr lvl="1"/>
            <a:r>
              <a:rPr lang="en-US" altLang="zh-CN" sz="2200">
                <a:latin typeface="微软雅黑" panose="020B0503020204020204" pitchFamily="34" charset="-122"/>
                <a:ea typeface="微软雅黑" panose="020B0503020204020204" pitchFamily="34" charset="-122"/>
              </a:rPr>
              <a:t>B-</a:t>
            </a:r>
            <a:r>
              <a:rPr lang="zh-CN" altLang="en-US" sz="2200">
                <a:latin typeface="微软雅黑" panose="020B0503020204020204" pitchFamily="34" charset="-122"/>
                <a:ea typeface="微软雅黑" panose="020B0503020204020204" pitchFamily="34" charset="-122"/>
              </a:rPr>
              <a:t>型指令 （</a:t>
            </a:r>
            <a:r>
              <a:rPr lang="en-US" altLang="zh-CN" sz="2200">
                <a:latin typeface="微软雅黑" panose="020B0503020204020204" pitchFamily="34" charset="-122"/>
                <a:ea typeface="微软雅黑" panose="020B0503020204020204" pitchFamily="34" charset="-122"/>
              </a:rPr>
              <a:t>beq</a:t>
            </a:r>
            <a:r>
              <a:rPr lang="zh-CN" altLang="en-US" sz="2200">
                <a:latin typeface="微软雅黑" panose="020B0503020204020204" pitchFamily="34" charset="-122"/>
                <a:ea typeface="微软雅黑" panose="020B0503020204020204" pitchFamily="34" charset="-122"/>
              </a:rPr>
              <a:t>）</a:t>
            </a:r>
          </a:p>
          <a:p>
            <a:pPr lvl="1"/>
            <a:r>
              <a:rPr lang="en-US" altLang="zh-CN" sz="2200">
                <a:latin typeface="微软雅黑" panose="020B0503020204020204" pitchFamily="34" charset="-122"/>
                <a:ea typeface="微软雅黑" panose="020B0503020204020204" pitchFamily="34" charset="-122"/>
              </a:rPr>
              <a:t>J-</a:t>
            </a:r>
            <a:r>
              <a:rPr lang="zh-CN" altLang="en-US" sz="2200">
                <a:latin typeface="微软雅黑" panose="020B0503020204020204" pitchFamily="34" charset="-122"/>
                <a:ea typeface="微软雅黑" panose="020B0503020204020204" pitchFamily="34" charset="-122"/>
              </a:rPr>
              <a:t>型指令 （</a:t>
            </a:r>
            <a:r>
              <a:rPr lang="en-US" altLang="zh-CN" sz="2200">
                <a:latin typeface="微软雅黑" panose="020B0503020204020204" pitchFamily="34" charset="-122"/>
                <a:ea typeface="微软雅黑" panose="020B0503020204020204" pitchFamily="34" charset="-122"/>
              </a:rPr>
              <a:t>jal</a:t>
            </a:r>
            <a:r>
              <a:rPr lang="zh-CN" altLang="en-US" sz="2200">
                <a:latin typeface="微软雅黑" panose="020B0503020204020204" pitchFamily="34" charset="-122"/>
                <a:ea typeface="微软雅黑" panose="020B0503020204020204" pitchFamily="34" charset="-122"/>
              </a:rPr>
              <a:t>）</a:t>
            </a:r>
          </a:p>
          <a:p>
            <a:r>
              <a:rPr lang="zh-CN" altLang="en-US" sz="2200">
                <a:latin typeface="微软雅黑" panose="020B0503020204020204" pitchFamily="34" charset="-122"/>
                <a:ea typeface="微软雅黑" panose="020B0503020204020204" pitchFamily="34" charset="-122"/>
              </a:rPr>
              <a:t>汇总各指令的控制信号取值</a:t>
            </a:r>
          </a:p>
          <a:p>
            <a:r>
              <a:rPr lang="zh-CN" altLang="en-US" sz="2200">
                <a:latin typeface="微软雅黑" panose="020B0503020204020204" pitchFamily="34" charset="-122"/>
                <a:ea typeface="微软雅黑" panose="020B0503020204020204" pitchFamily="34" charset="-122"/>
              </a:rPr>
              <a:t>设计主控制单元</a:t>
            </a:r>
          </a:p>
          <a:p>
            <a:endParaRPr lang="zh-CN" altLang="en-US" sz="2200">
              <a:ea typeface="黑体" panose="02010609060101010101" pitchFamily="49" charset="-122"/>
            </a:endParaRPr>
          </a:p>
        </p:txBody>
      </p:sp>
      <p:sp>
        <p:nvSpPr>
          <p:cNvPr id="102403" name="Text Box 4">
            <a:extLst>
              <a:ext uri="{FF2B5EF4-FFF2-40B4-BE49-F238E27FC236}">
                <a16:creationId xmlns:a16="http://schemas.microsoft.com/office/drawing/2014/main" id="{8B5AD4D3-843D-500D-56D2-227E41F1B940}"/>
              </a:ext>
            </a:extLst>
          </p:cNvPr>
          <p:cNvSpPr txBox="1">
            <a:spLocks noChangeArrowheads="1"/>
          </p:cNvSpPr>
          <p:nvPr/>
        </p:nvSpPr>
        <p:spPr bwMode="auto">
          <a:xfrm>
            <a:off x="3379788" y="817563"/>
            <a:ext cx="1973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400">
                <a:solidFill>
                  <a:schemeClr val="accent1"/>
                </a:solidFill>
                <a:latin typeface="黑体" panose="02010609060101010101" pitchFamily="49" charset="-122"/>
                <a:ea typeface="黑体" panose="02010609060101010101" pitchFamily="49" charset="-122"/>
              </a:rPr>
              <a:t>主 要 内 容</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C8204BBA-F868-2561-4BFF-671244210E49}"/>
              </a:ext>
            </a:extLst>
          </p:cNvPr>
          <p:cNvSpPr>
            <a:spLocks noGrp="1" noChangeArrowheads="1"/>
          </p:cNvSpPr>
          <p:nvPr>
            <p:ph type="title"/>
          </p:nvPr>
        </p:nvSpPr>
        <p:spPr>
          <a:xfrm>
            <a:off x="836613" y="207963"/>
            <a:ext cx="6472237" cy="422275"/>
          </a:xfrm>
        </p:spPr>
        <p:txBody>
          <a:bodyPr wrap="none"/>
          <a:lstStyle/>
          <a:p>
            <a:r>
              <a:rPr lang="en-US" altLang="zh-CN">
                <a:ea typeface="宋体" panose="02010600030101010101" pitchFamily="2" charset="-122"/>
              </a:rPr>
              <a:t>The Big Picture: Where are We Now? </a:t>
            </a:r>
          </a:p>
        </p:txBody>
      </p:sp>
      <p:sp>
        <p:nvSpPr>
          <p:cNvPr id="103426" name="Rectangle 3">
            <a:extLst>
              <a:ext uri="{FF2B5EF4-FFF2-40B4-BE49-F238E27FC236}">
                <a16:creationId xmlns:a16="http://schemas.microsoft.com/office/drawing/2014/main" id="{958573FA-FDD0-B2E9-0D90-137D4E0220E8}"/>
              </a:ext>
            </a:extLst>
          </p:cNvPr>
          <p:cNvSpPr>
            <a:spLocks noGrp="1" noChangeArrowheads="1"/>
          </p:cNvSpPr>
          <p:nvPr>
            <p:ph idx="1"/>
          </p:nvPr>
        </p:nvSpPr>
        <p:spPr>
          <a:xfrm>
            <a:off x="495300" y="939800"/>
            <a:ext cx="8191500" cy="2554288"/>
          </a:xfrm>
        </p:spPr>
        <p:txBody>
          <a:bodyPr/>
          <a:lstStyle/>
          <a:p>
            <a:r>
              <a:rPr lang="en-US" altLang="zh-CN">
                <a:ea typeface="宋体" panose="02010600030101010101" pitchFamily="2" charset="-122"/>
              </a:rPr>
              <a:t>The Five Classic Components of a Computer</a:t>
            </a: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a:p>
            <a:pPr>
              <a:buFontTx/>
              <a:buNone/>
            </a:pPr>
            <a:endParaRPr lang="en-US" altLang="zh-CN">
              <a:ea typeface="宋体" panose="02010600030101010101" pitchFamily="2" charset="-122"/>
            </a:endParaRPr>
          </a:p>
        </p:txBody>
      </p:sp>
      <p:sp>
        <p:nvSpPr>
          <p:cNvPr id="103427" name="Rectangle 4">
            <a:extLst>
              <a:ext uri="{FF2B5EF4-FFF2-40B4-BE49-F238E27FC236}">
                <a16:creationId xmlns:a16="http://schemas.microsoft.com/office/drawing/2014/main" id="{4EA2A45D-FEF9-E886-9E6E-9C64FA9F79B0}"/>
              </a:ext>
            </a:extLst>
          </p:cNvPr>
          <p:cNvSpPr>
            <a:spLocks noChangeArrowheads="1"/>
          </p:cNvSpPr>
          <p:nvPr/>
        </p:nvSpPr>
        <p:spPr bwMode="auto">
          <a:xfrm>
            <a:off x="1612900" y="1968500"/>
            <a:ext cx="1270000" cy="736600"/>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3428" name="Rectangle 5">
            <a:extLst>
              <a:ext uri="{FF2B5EF4-FFF2-40B4-BE49-F238E27FC236}">
                <a16:creationId xmlns:a16="http://schemas.microsoft.com/office/drawing/2014/main" id="{40E53141-356A-A9BF-6976-E16F46C66B0D}"/>
              </a:ext>
            </a:extLst>
          </p:cNvPr>
          <p:cNvSpPr>
            <a:spLocks noChangeArrowheads="1"/>
          </p:cNvSpPr>
          <p:nvPr/>
        </p:nvSpPr>
        <p:spPr bwMode="auto">
          <a:xfrm>
            <a:off x="1814513" y="2201863"/>
            <a:ext cx="993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solidFill>
                  <a:schemeClr val="accent1"/>
                </a:solidFill>
                <a:ea typeface="黑体" panose="02010609060101010101" pitchFamily="49" charset="-122"/>
              </a:rPr>
              <a:t>Control</a:t>
            </a:r>
          </a:p>
        </p:txBody>
      </p:sp>
      <p:grpSp>
        <p:nvGrpSpPr>
          <p:cNvPr id="103429" name="Group 6">
            <a:extLst>
              <a:ext uri="{FF2B5EF4-FFF2-40B4-BE49-F238E27FC236}">
                <a16:creationId xmlns:a16="http://schemas.microsoft.com/office/drawing/2014/main" id="{FED40AC8-A71B-5818-8E30-EDA7C3A000E8}"/>
              </a:ext>
            </a:extLst>
          </p:cNvPr>
          <p:cNvGrpSpPr>
            <a:grpSpLocks/>
          </p:cNvGrpSpPr>
          <p:nvPr/>
        </p:nvGrpSpPr>
        <p:grpSpPr bwMode="auto">
          <a:xfrm>
            <a:off x="1600200" y="2882900"/>
            <a:ext cx="1284288" cy="736600"/>
            <a:chOff x="1016" y="2072"/>
            <a:chExt cx="809" cy="464"/>
          </a:xfrm>
        </p:grpSpPr>
        <p:sp>
          <p:nvSpPr>
            <p:cNvPr id="103430" name="Rectangle 7">
              <a:extLst>
                <a:ext uri="{FF2B5EF4-FFF2-40B4-BE49-F238E27FC236}">
                  <a16:creationId xmlns:a16="http://schemas.microsoft.com/office/drawing/2014/main" id="{877D125F-4307-6E70-D9E3-6501E047A16D}"/>
                </a:ext>
              </a:extLst>
            </p:cNvPr>
            <p:cNvSpPr>
              <a:spLocks noChangeArrowheads="1"/>
            </p:cNvSpPr>
            <p:nvPr/>
          </p:nvSpPr>
          <p:spPr bwMode="auto">
            <a:xfrm>
              <a:off x="1016" y="2072"/>
              <a:ext cx="800" cy="46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3431" name="Rectangle 8">
              <a:extLst>
                <a:ext uri="{FF2B5EF4-FFF2-40B4-BE49-F238E27FC236}">
                  <a16:creationId xmlns:a16="http://schemas.microsoft.com/office/drawing/2014/main" id="{38673901-70BC-6B74-9919-18E126BFC873}"/>
                </a:ext>
              </a:extLst>
            </p:cNvPr>
            <p:cNvSpPr>
              <a:spLocks noChangeArrowheads="1"/>
            </p:cNvSpPr>
            <p:nvPr/>
          </p:nvSpPr>
          <p:spPr bwMode="auto">
            <a:xfrm>
              <a:off x="1095" y="2193"/>
              <a:ext cx="73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solidFill>
                    <a:srgbClr val="0000FF"/>
                  </a:solidFill>
                  <a:ea typeface="宋体" panose="02010600030101010101" pitchFamily="2" charset="-122"/>
                </a:rPr>
                <a:t>Datapath</a:t>
              </a:r>
            </a:p>
          </p:txBody>
        </p:sp>
      </p:grpSp>
      <p:sp>
        <p:nvSpPr>
          <p:cNvPr id="103432" name="Rectangle 9">
            <a:extLst>
              <a:ext uri="{FF2B5EF4-FFF2-40B4-BE49-F238E27FC236}">
                <a16:creationId xmlns:a16="http://schemas.microsoft.com/office/drawing/2014/main" id="{961AA89A-6378-F87D-5138-9C8938D4F57B}"/>
              </a:ext>
            </a:extLst>
          </p:cNvPr>
          <p:cNvSpPr>
            <a:spLocks noChangeArrowheads="1"/>
          </p:cNvSpPr>
          <p:nvPr/>
        </p:nvSpPr>
        <p:spPr bwMode="auto">
          <a:xfrm>
            <a:off x="3213100" y="1587500"/>
            <a:ext cx="1041400" cy="2184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3433" name="Rectangle 10">
            <a:extLst>
              <a:ext uri="{FF2B5EF4-FFF2-40B4-BE49-F238E27FC236}">
                <a16:creationId xmlns:a16="http://schemas.microsoft.com/office/drawing/2014/main" id="{840BF896-7B0A-DE5C-E89C-E485307AC26D}"/>
              </a:ext>
            </a:extLst>
          </p:cNvPr>
          <p:cNvSpPr>
            <a:spLocks noChangeArrowheads="1"/>
          </p:cNvSpPr>
          <p:nvPr/>
        </p:nvSpPr>
        <p:spPr bwMode="auto">
          <a:xfrm>
            <a:off x="3182938" y="2439988"/>
            <a:ext cx="1057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Memory</a:t>
            </a:r>
          </a:p>
        </p:txBody>
      </p:sp>
      <p:sp>
        <p:nvSpPr>
          <p:cNvPr id="103434" name="Rectangle 11">
            <a:extLst>
              <a:ext uri="{FF2B5EF4-FFF2-40B4-BE49-F238E27FC236}">
                <a16:creationId xmlns:a16="http://schemas.microsoft.com/office/drawing/2014/main" id="{A8090B0D-316A-1A80-95C5-9D7E03F230F4}"/>
              </a:ext>
            </a:extLst>
          </p:cNvPr>
          <p:cNvSpPr>
            <a:spLocks noChangeArrowheads="1"/>
          </p:cNvSpPr>
          <p:nvPr/>
        </p:nvSpPr>
        <p:spPr bwMode="auto">
          <a:xfrm>
            <a:off x="1460500" y="1587500"/>
            <a:ext cx="1574800" cy="2184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3435" name="Rectangle 12">
            <a:extLst>
              <a:ext uri="{FF2B5EF4-FFF2-40B4-BE49-F238E27FC236}">
                <a16:creationId xmlns:a16="http://schemas.microsoft.com/office/drawing/2014/main" id="{1F045A44-A52F-C853-D73C-26F597B9AD5B}"/>
              </a:ext>
            </a:extLst>
          </p:cNvPr>
          <p:cNvSpPr>
            <a:spLocks noChangeArrowheads="1"/>
          </p:cNvSpPr>
          <p:nvPr/>
        </p:nvSpPr>
        <p:spPr bwMode="auto">
          <a:xfrm>
            <a:off x="1649413" y="1574800"/>
            <a:ext cx="1298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Processor</a:t>
            </a:r>
          </a:p>
        </p:txBody>
      </p:sp>
      <p:sp>
        <p:nvSpPr>
          <p:cNvPr id="103436" name="Rectangle 13">
            <a:extLst>
              <a:ext uri="{FF2B5EF4-FFF2-40B4-BE49-F238E27FC236}">
                <a16:creationId xmlns:a16="http://schemas.microsoft.com/office/drawing/2014/main" id="{311E697A-48AC-5E80-1860-4D5C78C91DB6}"/>
              </a:ext>
            </a:extLst>
          </p:cNvPr>
          <p:cNvSpPr>
            <a:spLocks noChangeArrowheads="1"/>
          </p:cNvSpPr>
          <p:nvPr/>
        </p:nvSpPr>
        <p:spPr bwMode="auto">
          <a:xfrm>
            <a:off x="4432300" y="1587500"/>
            <a:ext cx="1041400" cy="889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3437" name="Rectangle 14">
            <a:extLst>
              <a:ext uri="{FF2B5EF4-FFF2-40B4-BE49-F238E27FC236}">
                <a16:creationId xmlns:a16="http://schemas.microsoft.com/office/drawing/2014/main" id="{2EF15DA9-5193-12F2-5AC9-373464108291}"/>
              </a:ext>
            </a:extLst>
          </p:cNvPr>
          <p:cNvSpPr>
            <a:spLocks noChangeArrowheads="1"/>
          </p:cNvSpPr>
          <p:nvPr/>
        </p:nvSpPr>
        <p:spPr bwMode="auto">
          <a:xfrm>
            <a:off x="4576763" y="1879600"/>
            <a:ext cx="739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800">
                <a:ea typeface="宋体" panose="02010600030101010101" pitchFamily="2" charset="-122"/>
              </a:rPr>
              <a:t>Input</a:t>
            </a:r>
          </a:p>
        </p:txBody>
      </p:sp>
      <p:sp>
        <p:nvSpPr>
          <p:cNvPr id="103438" name="Rectangle 15">
            <a:extLst>
              <a:ext uri="{FF2B5EF4-FFF2-40B4-BE49-F238E27FC236}">
                <a16:creationId xmlns:a16="http://schemas.microsoft.com/office/drawing/2014/main" id="{CAD06367-BBA7-DE29-AD7F-70E1AA6B1F37}"/>
              </a:ext>
            </a:extLst>
          </p:cNvPr>
          <p:cNvSpPr>
            <a:spLocks noChangeArrowheads="1"/>
          </p:cNvSpPr>
          <p:nvPr/>
        </p:nvSpPr>
        <p:spPr bwMode="auto">
          <a:xfrm>
            <a:off x="4432300" y="2882900"/>
            <a:ext cx="1041400" cy="889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3439" name="Rectangle 16">
            <a:extLst>
              <a:ext uri="{FF2B5EF4-FFF2-40B4-BE49-F238E27FC236}">
                <a16:creationId xmlns:a16="http://schemas.microsoft.com/office/drawing/2014/main" id="{4D5B9578-4A04-A446-605C-49A6634C4400}"/>
              </a:ext>
            </a:extLst>
          </p:cNvPr>
          <p:cNvSpPr>
            <a:spLocks noChangeArrowheads="1"/>
          </p:cNvSpPr>
          <p:nvPr/>
        </p:nvSpPr>
        <p:spPr bwMode="auto">
          <a:xfrm>
            <a:off x="4483100" y="3175000"/>
            <a:ext cx="930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800">
                <a:ea typeface="宋体" panose="02010600030101010101" pitchFamily="2" charset="-122"/>
              </a:rPr>
              <a:t>Output</a:t>
            </a:r>
          </a:p>
        </p:txBody>
      </p:sp>
      <p:sp>
        <p:nvSpPr>
          <p:cNvPr id="241681" name="Rectangle 17">
            <a:extLst>
              <a:ext uri="{FF2B5EF4-FFF2-40B4-BE49-F238E27FC236}">
                <a16:creationId xmlns:a16="http://schemas.microsoft.com/office/drawing/2014/main" id="{0DD2B816-221D-AD13-C09D-D4815FC5269A}"/>
              </a:ext>
            </a:extLst>
          </p:cNvPr>
          <p:cNvSpPr>
            <a:spLocks noChangeArrowheads="1"/>
          </p:cNvSpPr>
          <p:nvPr/>
        </p:nvSpPr>
        <p:spPr bwMode="auto">
          <a:xfrm>
            <a:off x="357188" y="3979863"/>
            <a:ext cx="55181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p>
            <a:pPr eaLnBrk="0" hangingPunct="0">
              <a:lnSpc>
                <a:spcPct val="85000"/>
              </a:lnSpc>
              <a:spcBef>
                <a:spcPct val="100000"/>
              </a:spcBef>
              <a:buFontTx/>
              <a:buChar char="°"/>
            </a:pPr>
            <a:r>
              <a:rPr lang="zh-CN" altLang="en-US" sz="2000">
                <a:latin typeface="微软雅黑" panose="020B0503020204020204" pitchFamily="34" charset="-122"/>
                <a:ea typeface="微软雅黑" panose="020B0503020204020204" pitchFamily="34" charset="-122"/>
              </a:rPr>
              <a:t>下一个目标：设计单周期数据通路的控制器。</a:t>
            </a:r>
          </a:p>
        </p:txBody>
      </p:sp>
      <p:sp>
        <p:nvSpPr>
          <p:cNvPr id="241682" name="Rectangle 18">
            <a:extLst>
              <a:ext uri="{FF2B5EF4-FFF2-40B4-BE49-F238E27FC236}">
                <a16:creationId xmlns:a16="http://schemas.microsoft.com/office/drawing/2014/main" id="{E7084565-A4EF-7857-89BA-6E6A640F225F}"/>
              </a:ext>
            </a:extLst>
          </p:cNvPr>
          <p:cNvSpPr>
            <a:spLocks noChangeArrowheads="1"/>
          </p:cNvSpPr>
          <p:nvPr/>
        </p:nvSpPr>
        <p:spPr bwMode="auto">
          <a:xfrm>
            <a:off x="306388" y="4375150"/>
            <a:ext cx="8570912"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marL="457200" indent="-457200">
              <a:defRPr sz="1600" b="1">
                <a:solidFill>
                  <a:schemeClr val="tx1"/>
                </a:solidFill>
                <a:latin typeface="Arial" panose="020B0604020202020204" pitchFamily="34" charset="0"/>
              </a:defRPr>
            </a:lvl1pPr>
            <a:lvl2pPr>
              <a:defRPr sz="1600" b="1">
                <a:solidFill>
                  <a:schemeClr val="tx1"/>
                </a:solidFill>
                <a:latin typeface="Arial" panose="020B0604020202020204" pitchFamily="34" charset="0"/>
              </a:defRPr>
            </a:lvl2pPr>
            <a:lvl3pPr marL="1371600" indent="-457200">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lnSpc>
                <a:spcPct val="130000"/>
              </a:lnSpc>
            </a:pPr>
            <a:r>
              <a:rPr lang="zh-CN" altLang="en-US" sz="2000">
                <a:latin typeface="微软雅黑" panose="020B0503020204020204" pitchFamily="34" charset="-122"/>
                <a:ea typeface="微软雅黑" panose="020B0503020204020204" pitchFamily="34" charset="-122"/>
              </a:rPr>
              <a:t>设计方法：</a:t>
            </a:r>
          </a:p>
          <a:p>
            <a:pPr eaLnBrk="0" hangingPunct="0">
              <a:lnSpc>
                <a:spcPct val="130000"/>
              </a:lnSpc>
              <a:buFontTx/>
              <a:buAutoNum type="arabicParenR"/>
            </a:pPr>
            <a:r>
              <a:rPr lang="zh-CN" altLang="en-US" sz="2000">
                <a:solidFill>
                  <a:schemeClr val="accent2"/>
                </a:solidFill>
                <a:latin typeface="微软雅黑" panose="020B0503020204020204" pitchFamily="34" charset="-122"/>
                <a:ea typeface="微软雅黑" panose="020B0503020204020204" pitchFamily="34" charset="-122"/>
              </a:rPr>
              <a:t>根据每条指令的功能，分析控制信号的取值，并在表中列出。</a:t>
            </a:r>
          </a:p>
          <a:p>
            <a:pPr eaLnBrk="0" hangingPunct="0">
              <a:lnSpc>
                <a:spcPct val="130000"/>
              </a:lnSpc>
              <a:buFontTx/>
              <a:buAutoNum type="arabicParenR"/>
            </a:pPr>
            <a:r>
              <a:rPr lang="zh-CN" altLang="en-US" sz="2000">
                <a:solidFill>
                  <a:schemeClr val="accent2"/>
                </a:solidFill>
                <a:latin typeface="微软雅黑" panose="020B0503020204020204" pitchFamily="34" charset="-122"/>
                <a:ea typeface="微软雅黑" panose="020B0503020204020204" pitchFamily="34" charset="-122"/>
              </a:rPr>
              <a:t>根据列出的指令和控制信号的关系，写出每个控制信号的逻辑表达式。</a:t>
            </a:r>
          </a:p>
          <a:p>
            <a:pPr lvl="2" eaLnBrk="0" hangingPunct="0">
              <a:lnSpc>
                <a:spcPct val="130000"/>
              </a:lnSpc>
            </a:pPr>
            <a:endParaRPr lang="zh-CN" altLang="en-US" sz="2000">
              <a:solidFill>
                <a:schemeClr val="accent2"/>
              </a:solidFill>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1681">
                                            <p:txEl>
                                              <p:pRg st="0" end="0"/>
                                            </p:txEl>
                                          </p:spTgt>
                                        </p:tgtEl>
                                        <p:attrNameLst>
                                          <p:attrName>style.visibility</p:attrName>
                                        </p:attrNameLst>
                                      </p:cBhvr>
                                      <p:to>
                                        <p:strVal val="visible"/>
                                      </p:to>
                                    </p:set>
                                    <p:animEffect transition="in" filter="checkerboard(across)">
                                      <p:cBhvr>
                                        <p:cTn id="7" dur="500"/>
                                        <p:tgtEl>
                                          <p:spTgt spid="2416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41682">
                                            <p:txEl>
                                              <p:pRg st="0" end="0"/>
                                            </p:txEl>
                                          </p:spTgt>
                                        </p:tgtEl>
                                        <p:attrNameLst>
                                          <p:attrName>style.visibility</p:attrName>
                                        </p:attrNameLst>
                                      </p:cBhvr>
                                      <p:to>
                                        <p:strVal val="visible"/>
                                      </p:to>
                                    </p:set>
                                    <p:animEffect transition="in" filter="checkerboard(across)">
                                      <p:cBhvr>
                                        <p:cTn id="12" dur="500"/>
                                        <p:tgtEl>
                                          <p:spTgt spid="24168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1682">
                                            <p:txEl>
                                              <p:pRg st="1" end="1"/>
                                            </p:txEl>
                                          </p:spTgt>
                                        </p:tgtEl>
                                        <p:attrNameLst>
                                          <p:attrName>style.visibility</p:attrName>
                                        </p:attrNameLst>
                                      </p:cBhvr>
                                      <p:to>
                                        <p:strVal val="visible"/>
                                      </p:to>
                                    </p:set>
                                    <p:animEffect transition="in" filter="blinds(horizontal)">
                                      <p:cBhvr>
                                        <p:cTn id="17" dur="500"/>
                                        <p:tgtEl>
                                          <p:spTgt spid="24168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41682">
                                            <p:txEl>
                                              <p:pRg st="2" end="2"/>
                                            </p:txEl>
                                          </p:spTgt>
                                        </p:tgtEl>
                                        <p:attrNameLst>
                                          <p:attrName>style.visibility</p:attrName>
                                        </p:attrNameLst>
                                      </p:cBhvr>
                                      <p:to>
                                        <p:strVal val="visible"/>
                                      </p:to>
                                    </p:set>
                                    <p:animEffect transition="in" filter="blinds(horizontal)">
                                      <p:cBhvr>
                                        <p:cTn id="22" dur="500"/>
                                        <p:tgtEl>
                                          <p:spTgt spid="24168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82" grpId="0" build="allAtOnce"/>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CC16CCA1-4588-34B0-DCDA-B1F40F070627}"/>
              </a:ext>
            </a:extLst>
          </p:cNvPr>
          <p:cNvSpPr>
            <a:spLocks noGrp="1" noChangeArrowheads="1"/>
          </p:cNvSpPr>
          <p:nvPr>
            <p:ph type="title"/>
          </p:nvPr>
        </p:nvSpPr>
        <p:spPr>
          <a:xfrm>
            <a:off x="419100" y="177800"/>
            <a:ext cx="8054975" cy="422275"/>
          </a:xfrm>
        </p:spPr>
        <p:txBody>
          <a:bodyPr/>
          <a:lstStyle/>
          <a:p>
            <a:r>
              <a:rPr lang="zh-CN" altLang="en-US">
                <a:ea typeface="宋体" panose="02010600030101010101" pitchFamily="2" charset="-122"/>
              </a:rPr>
              <a:t>指令开始时取指部件中的动作</a:t>
            </a:r>
          </a:p>
        </p:txBody>
      </p:sp>
      <p:sp>
        <p:nvSpPr>
          <p:cNvPr id="105474" name="Line 6">
            <a:extLst>
              <a:ext uri="{FF2B5EF4-FFF2-40B4-BE49-F238E27FC236}">
                <a16:creationId xmlns:a16="http://schemas.microsoft.com/office/drawing/2014/main" id="{FFC71768-46E4-C45A-F6B1-4993493B899E}"/>
              </a:ext>
            </a:extLst>
          </p:cNvPr>
          <p:cNvSpPr>
            <a:spLocks noChangeShapeType="1"/>
          </p:cNvSpPr>
          <p:nvPr/>
        </p:nvSpPr>
        <p:spPr bwMode="auto">
          <a:xfrm>
            <a:off x="2838450" y="3359150"/>
            <a:ext cx="140335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475" name="Rectangle 8">
            <a:extLst>
              <a:ext uri="{FF2B5EF4-FFF2-40B4-BE49-F238E27FC236}">
                <a16:creationId xmlns:a16="http://schemas.microsoft.com/office/drawing/2014/main" id="{4B6B58BC-0CBF-8F3C-C5F8-FF8F16DB0BA4}"/>
              </a:ext>
            </a:extLst>
          </p:cNvPr>
          <p:cNvSpPr>
            <a:spLocks noChangeArrowheads="1"/>
          </p:cNvSpPr>
          <p:nvPr/>
        </p:nvSpPr>
        <p:spPr bwMode="auto">
          <a:xfrm>
            <a:off x="3548063" y="3375025"/>
            <a:ext cx="439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sp>
        <p:nvSpPr>
          <p:cNvPr id="105476" name="Rectangle 16">
            <a:extLst>
              <a:ext uri="{FF2B5EF4-FFF2-40B4-BE49-F238E27FC236}">
                <a16:creationId xmlns:a16="http://schemas.microsoft.com/office/drawing/2014/main" id="{C6240174-365C-DA5C-72F1-6A2446A4EA5F}"/>
              </a:ext>
            </a:extLst>
          </p:cNvPr>
          <p:cNvSpPr>
            <a:spLocks noChangeArrowheads="1"/>
          </p:cNvSpPr>
          <p:nvPr/>
        </p:nvSpPr>
        <p:spPr bwMode="auto">
          <a:xfrm>
            <a:off x="2228850" y="3963988"/>
            <a:ext cx="657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imm</a:t>
            </a:r>
          </a:p>
        </p:txBody>
      </p:sp>
      <p:grpSp>
        <p:nvGrpSpPr>
          <p:cNvPr id="105477" name="Group 19">
            <a:extLst>
              <a:ext uri="{FF2B5EF4-FFF2-40B4-BE49-F238E27FC236}">
                <a16:creationId xmlns:a16="http://schemas.microsoft.com/office/drawing/2014/main" id="{E2A054BD-3E2F-D0EC-B2BF-D8C57558BF57}"/>
              </a:ext>
            </a:extLst>
          </p:cNvPr>
          <p:cNvGrpSpPr>
            <a:grpSpLocks/>
          </p:cNvGrpSpPr>
          <p:nvPr/>
        </p:nvGrpSpPr>
        <p:grpSpPr bwMode="auto">
          <a:xfrm>
            <a:off x="4189413" y="3176588"/>
            <a:ext cx="376237" cy="1249362"/>
            <a:chOff x="2979" y="2245"/>
            <a:chExt cx="237" cy="835"/>
          </a:xfrm>
        </p:grpSpPr>
        <p:grpSp>
          <p:nvGrpSpPr>
            <p:cNvPr id="105478" name="Group 20">
              <a:extLst>
                <a:ext uri="{FF2B5EF4-FFF2-40B4-BE49-F238E27FC236}">
                  <a16:creationId xmlns:a16="http://schemas.microsoft.com/office/drawing/2014/main" id="{A97A6F38-F165-D672-A262-415F8422FC2A}"/>
                </a:ext>
              </a:extLst>
            </p:cNvPr>
            <p:cNvGrpSpPr>
              <a:grpSpLocks/>
            </p:cNvGrpSpPr>
            <p:nvPr/>
          </p:nvGrpSpPr>
          <p:grpSpPr bwMode="auto">
            <a:xfrm>
              <a:off x="3024" y="2245"/>
              <a:ext cx="192" cy="835"/>
              <a:chOff x="3024" y="2245"/>
              <a:chExt cx="192" cy="835"/>
            </a:xfrm>
          </p:grpSpPr>
          <p:sp>
            <p:nvSpPr>
              <p:cNvPr id="105479" name="Line 21">
                <a:extLst>
                  <a:ext uri="{FF2B5EF4-FFF2-40B4-BE49-F238E27FC236}">
                    <a16:creationId xmlns:a16="http://schemas.microsoft.com/office/drawing/2014/main" id="{6A5EC920-6D88-20CE-3F13-1F689F7B9EB4}"/>
                  </a:ext>
                </a:extLst>
              </p:cNvPr>
              <p:cNvSpPr>
                <a:spLocks noChangeShapeType="1"/>
              </p:cNvSpPr>
              <p:nvPr/>
            </p:nvSpPr>
            <p:spPr bwMode="auto">
              <a:xfrm>
                <a:off x="3024" y="2245"/>
                <a:ext cx="0" cy="81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0" name="Line 22">
                <a:extLst>
                  <a:ext uri="{FF2B5EF4-FFF2-40B4-BE49-F238E27FC236}">
                    <a16:creationId xmlns:a16="http://schemas.microsoft.com/office/drawing/2014/main" id="{E59970AF-9274-5E2F-BB0E-1CD219DEC2F3}"/>
                  </a:ext>
                </a:extLst>
              </p:cNvPr>
              <p:cNvSpPr>
                <a:spLocks noChangeShapeType="1"/>
              </p:cNvSpPr>
              <p:nvPr/>
            </p:nvSpPr>
            <p:spPr bwMode="auto">
              <a:xfrm>
                <a:off x="3032" y="2245"/>
                <a:ext cx="176" cy="9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1" name="Line 23">
                <a:extLst>
                  <a:ext uri="{FF2B5EF4-FFF2-40B4-BE49-F238E27FC236}">
                    <a16:creationId xmlns:a16="http://schemas.microsoft.com/office/drawing/2014/main" id="{8DE05063-2D78-1985-C3DB-67024CEE362B}"/>
                  </a:ext>
                </a:extLst>
              </p:cNvPr>
              <p:cNvSpPr>
                <a:spLocks noChangeShapeType="1"/>
              </p:cNvSpPr>
              <p:nvPr/>
            </p:nvSpPr>
            <p:spPr bwMode="auto">
              <a:xfrm flipV="1">
                <a:off x="3032" y="2953"/>
                <a:ext cx="176" cy="12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2" name="Line 24">
                <a:extLst>
                  <a:ext uri="{FF2B5EF4-FFF2-40B4-BE49-F238E27FC236}">
                    <a16:creationId xmlns:a16="http://schemas.microsoft.com/office/drawing/2014/main" id="{3F156AD5-871B-85D3-2963-E7F483B8B7B8}"/>
                  </a:ext>
                </a:extLst>
              </p:cNvPr>
              <p:cNvSpPr>
                <a:spLocks noChangeShapeType="1"/>
              </p:cNvSpPr>
              <p:nvPr/>
            </p:nvSpPr>
            <p:spPr bwMode="auto">
              <a:xfrm>
                <a:off x="3216" y="2356"/>
                <a:ext cx="0" cy="59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5483" name="Rectangle 25">
              <a:extLst>
                <a:ext uri="{FF2B5EF4-FFF2-40B4-BE49-F238E27FC236}">
                  <a16:creationId xmlns:a16="http://schemas.microsoft.com/office/drawing/2014/main" id="{517968A5-0A32-7148-8BDB-F718087AD7B6}"/>
                </a:ext>
              </a:extLst>
            </p:cNvPr>
            <p:cNvSpPr>
              <a:spLocks noChangeArrowheads="1"/>
            </p:cNvSpPr>
            <p:nvPr/>
          </p:nvSpPr>
          <p:spPr bwMode="auto">
            <a:xfrm rot="5400000">
              <a:off x="2889" y="2562"/>
              <a:ext cx="40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Mux</a:t>
              </a:r>
            </a:p>
          </p:txBody>
        </p:sp>
        <p:sp>
          <p:nvSpPr>
            <p:cNvPr id="105484" name="Rectangle 26">
              <a:extLst>
                <a:ext uri="{FF2B5EF4-FFF2-40B4-BE49-F238E27FC236}">
                  <a16:creationId xmlns:a16="http://schemas.microsoft.com/office/drawing/2014/main" id="{FC2932F9-27E9-4129-5D31-CD83AF2A4CF7}"/>
                </a:ext>
              </a:extLst>
            </p:cNvPr>
            <p:cNvSpPr>
              <a:spLocks noChangeArrowheads="1"/>
            </p:cNvSpPr>
            <p:nvPr/>
          </p:nvSpPr>
          <p:spPr bwMode="auto">
            <a:xfrm>
              <a:off x="3015" y="2325"/>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b="0">
                  <a:latin typeface="Times New Roman" panose="02020603050405020304" pitchFamily="18" charset="0"/>
                  <a:ea typeface="宋体" panose="02010600030101010101" pitchFamily="2" charset="-122"/>
                </a:rPr>
                <a:t>0</a:t>
              </a:r>
            </a:p>
          </p:txBody>
        </p:sp>
        <p:sp>
          <p:nvSpPr>
            <p:cNvPr id="105485" name="Rectangle 27">
              <a:extLst>
                <a:ext uri="{FF2B5EF4-FFF2-40B4-BE49-F238E27FC236}">
                  <a16:creationId xmlns:a16="http://schemas.microsoft.com/office/drawing/2014/main" id="{0762A554-0079-B4C5-10D2-08808B8BA8C5}"/>
                </a:ext>
              </a:extLst>
            </p:cNvPr>
            <p:cNvSpPr>
              <a:spLocks noChangeArrowheads="1"/>
            </p:cNvSpPr>
            <p:nvPr/>
          </p:nvSpPr>
          <p:spPr bwMode="auto">
            <a:xfrm>
              <a:off x="3015" y="2795"/>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b="0">
                  <a:latin typeface="Times New Roman" panose="02020603050405020304" pitchFamily="18" charset="0"/>
                  <a:ea typeface="宋体" panose="02010600030101010101" pitchFamily="2" charset="-122"/>
                </a:rPr>
                <a:t>1</a:t>
              </a:r>
            </a:p>
          </p:txBody>
        </p:sp>
      </p:grpSp>
      <p:grpSp>
        <p:nvGrpSpPr>
          <p:cNvPr id="105486" name="Group 28">
            <a:extLst>
              <a:ext uri="{FF2B5EF4-FFF2-40B4-BE49-F238E27FC236}">
                <a16:creationId xmlns:a16="http://schemas.microsoft.com/office/drawing/2014/main" id="{EF7C289D-2906-64EC-D0C6-3B0BA9878A6C}"/>
              </a:ext>
            </a:extLst>
          </p:cNvPr>
          <p:cNvGrpSpPr>
            <a:grpSpLocks/>
          </p:cNvGrpSpPr>
          <p:nvPr/>
        </p:nvGrpSpPr>
        <p:grpSpPr bwMode="auto">
          <a:xfrm>
            <a:off x="5740400" y="2741613"/>
            <a:ext cx="531813" cy="1157287"/>
            <a:chOff x="1632" y="2173"/>
            <a:chExt cx="335" cy="729"/>
          </a:xfrm>
        </p:grpSpPr>
        <p:grpSp>
          <p:nvGrpSpPr>
            <p:cNvPr id="105487" name="Group 29">
              <a:extLst>
                <a:ext uri="{FF2B5EF4-FFF2-40B4-BE49-F238E27FC236}">
                  <a16:creationId xmlns:a16="http://schemas.microsoft.com/office/drawing/2014/main" id="{207F6F4E-8922-E9E3-D0B1-62C815EA1681}"/>
                </a:ext>
              </a:extLst>
            </p:cNvPr>
            <p:cNvGrpSpPr>
              <a:grpSpLocks/>
            </p:cNvGrpSpPr>
            <p:nvPr/>
          </p:nvGrpSpPr>
          <p:grpSpPr bwMode="auto">
            <a:xfrm>
              <a:off x="1632" y="2173"/>
              <a:ext cx="288" cy="729"/>
              <a:chOff x="1632" y="2173"/>
              <a:chExt cx="288" cy="729"/>
            </a:xfrm>
          </p:grpSpPr>
          <p:sp>
            <p:nvSpPr>
              <p:cNvPr id="105488" name="Line 30">
                <a:extLst>
                  <a:ext uri="{FF2B5EF4-FFF2-40B4-BE49-F238E27FC236}">
                    <a16:creationId xmlns:a16="http://schemas.microsoft.com/office/drawing/2014/main" id="{9CEA7FD4-6267-3A4D-A1C6-C1ED69E897A6}"/>
                  </a:ext>
                </a:extLst>
              </p:cNvPr>
              <p:cNvSpPr>
                <a:spLocks noChangeShapeType="1"/>
              </p:cNvSpPr>
              <p:nvPr/>
            </p:nvSpPr>
            <p:spPr bwMode="auto">
              <a:xfrm>
                <a:off x="1632" y="2173"/>
                <a:ext cx="0"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9" name="Line 31">
                <a:extLst>
                  <a:ext uri="{FF2B5EF4-FFF2-40B4-BE49-F238E27FC236}">
                    <a16:creationId xmlns:a16="http://schemas.microsoft.com/office/drawing/2014/main" id="{CD32AE29-35A2-9930-FC17-F3C8EA8397FD}"/>
                  </a:ext>
                </a:extLst>
              </p:cNvPr>
              <p:cNvSpPr>
                <a:spLocks noChangeShapeType="1"/>
              </p:cNvSpPr>
              <p:nvPr/>
            </p:nvSpPr>
            <p:spPr bwMode="auto">
              <a:xfrm>
                <a:off x="1640" y="2173"/>
                <a:ext cx="272"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0" name="Line 32">
                <a:extLst>
                  <a:ext uri="{FF2B5EF4-FFF2-40B4-BE49-F238E27FC236}">
                    <a16:creationId xmlns:a16="http://schemas.microsoft.com/office/drawing/2014/main" id="{DA626F22-B12C-A54B-B3CE-8C1AF2F035F4}"/>
                  </a:ext>
                </a:extLst>
              </p:cNvPr>
              <p:cNvSpPr>
                <a:spLocks noChangeShapeType="1"/>
              </p:cNvSpPr>
              <p:nvPr/>
            </p:nvSpPr>
            <p:spPr bwMode="auto">
              <a:xfrm>
                <a:off x="1640" y="2355"/>
                <a:ext cx="128" cy="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1" name="Line 33">
                <a:extLst>
                  <a:ext uri="{FF2B5EF4-FFF2-40B4-BE49-F238E27FC236}">
                    <a16:creationId xmlns:a16="http://schemas.microsoft.com/office/drawing/2014/main" id="{28A0ADC1-F5AA-4044-FEE3-4532C92E888F}"/>
                  </a:ext>
                </a:extLst>
              </p:cNvPr>
              <p:cNvSpPr>
                <a:spLocks noChangeShapeType="1"/>
              </p:cNvSpPr>
              <p:nvPr/>
            </p:nvSpPr>
            <p:spPr bwMode="auto">
              <a:xfrm>
                <a:off x="1776" y="2447"/>
                <a:ext cx="0"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2" name="Line 34">
                <a:extLst>
                  <a:ext uri="{FF2B5EF4-FFF2-40B4-BE49-F238E27FC236}">
                    <a16:creationId xmlns:a16="http://schemas.microsoft.com/office/drawing/2014/main" id="{AA208D28-60AC-C621-E9BA-98DE251B9799}"/>
                  </a:ext>
                </a:extLst>
              </p:cNvPr>
              <p:cNvSpPr>
                <a:spLocks noChangeShapeType="1"/>
              </p:cNvSpPr>
              <p:nvPr/>
            </p:nvSpPr>
            <p:spPr bwMode="auto">
              <a:xfrm>
                <a:off x="1920" y="2355"/>
                <a:ext cx="0"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3" name="Line 35">
                <a:extLst>
                  <a:ext uri="{FF2B5EF4-FFF2-40B4-BE49-F238E27FC236}">
                    <a16:creationId xmlns:a16="http://schemas.microsoft.com/office/drawing/2014/main" id="{9A856DDF-55A4-76EB-77C5-A435657BE742}"/>
                  </a:ext>
                </a:extLst>
              </p:cNvPr>
              <p:cNvSpPr>
                <a:spLocks noChangeShapeType="1"/>
              </p:cNvSpPr>
              <p:nvPr/>
            </p:nvSpPr>
            <p:spPr bwMode="auto">
              <a:xfrm flipV="1">
                <a:off x="1640" y="2613"/>
                <a:ext cx="128" cy="1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4" name="Line 36">
                <a:extLst>
                  <a:ext uri="{FF2B5EF4-FFF2-40B4-BE49-F238E27FC236}">
                    <a16:creationId xmlns:a16="http://schemas.microsoft.com/office/drawing/2014/main" id="{5DFF0F99-747C-EE99-5960-CD6CC1248E4C}"/>
                  </a:ext>
                </a:extLst>
              </p:cNvPr>
              <p:cNvSpPr>
                <a:spLocks noChangeShapeType="1"/>
              </p:cNvSpPr>
              <p:nvPr/>
            </p:nvSpPr>
            <p:spPr bwMode="auto">
              <a:xfrm>
                <a:off x="1632" y="2720"/>
                <a:ext cx="0"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5" name="Line 37">
                <a:extLst>
                  <a:ext uri="{FF2B5EF4-FFF2-40B4-BE49-F238E27FC236}">
                    <a16:creationId xmlns:a16="http://schemas.microsoft.com/office/drawing/2014/main" id="{A0761830-8C71-D384-89F2-568379F8156C}"/>
                  </a:ext>
                </a:extLst>
              </p:cNvPr>
              <p:cNvSpPr>
                <a:spLocks noChangeShapeType="1"/>
              </p:cNvSpPr>
              <p:nvPr/>
            </p:nvSpPr>
            <p:spPr bwMode="auto">
              <a:xfrm flipV="1">
                <a:off x="1640" y="2704"/>
                <a:ext cx="272" cy="19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5496" name="Rectangle 38">
              <a:extLst>
                <a:ext uri="{FF2B5EF4-FFF2-40B4-BE49-F238E27FC236}">
                  <a16:creationId xmlns:a16="http://schemas.microsoft.com/office/drawing/2014/main" id="{103560DA-5C7A-5789-F761-E4C64B3616B3}"/>
                </a:ext>
              </a:extLst>
            </p:cNvPr>
            <p:cNvSpPr>
              <a:spLocks noChangeArrowheads="1"/>
            </p:cNvSpPr>
            <p:nvPr/>
          </p:nvSpPr>
          <p:spPr bwMode="auto">
            <a:xfrm rot="5400000">
              <a:off x="1584" y="2411"/>
              <a:ext cx="53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Adder</a:t>
              </a:r>
            </a:p>
          </p:txBody>
        </p:sp>
      </p:grpSp>
      <p:sp>
        <p:nvSpPr>
          <p:cNvPr id="105497" name="Rectangle 39">
            <a:extLst>
              <a:ext uri="{FF2B5EF4-FFF2-40B4-BE49-F238E27FC236}">
                <a16:creationId xmlns:a16="http://schemas.microsoft.com/office/drawing/2014/main" id="{9FF994F4-C79E-CB68-A21A-76CFE7CC6F7F}"/>
              </a:ext>
            </a:extLst>
          </p:cNvPr>
          <p:cNvSpPr>
            <a:spLocks noChangeArrowheads="1"/>
          </p:cNvSpPr>
          <p:nvPr/>
        </p:nvSpPr>
        <p:spPr bwMode="auto">
          <a:xfrm>
            <a:off x="2233613" y="3160713"/>
            <a:ext cx="776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a:t>
            </a:r>
            <a:r>
              <a:rPr lang="en-US" altLang="zh-CN" sz="1800">
                <a:ea typeface="宋体" panose="02010600030101010101" pitchFamily="2" charset="-122"/>
              </a:rPr>
              <a:t>4</a:t>
            </a:r>
            <a:r>
              <a:rPr lang="zh-CN" altLang="en-US" sz="1800">
                <a:ea typeface="宋体" panose="02010600030101010101" pitchFamily="2" charset="-122"/>
              </a:rPr>
              <a:t>”</a:t>
            </a:r>
          </a:p>
        </p:txBody>
      </p:sp>
      <p:sp>
        <p:nvSpPr>
          <p:cNvPr id="105498" name="Rectangle 40">
            <a:extLst>
              <a:ext uri="{FF2B5EF4-FFF2-40B4-BE49-F238E27FC236}">
                <a16:creationId xmlns:a16="http://schemas.microsoft.com/office/drawing/2014/main" id="{2C06C7A2-478E-EB96-4666-09E929D46B07}"/>
              </a:ext>
            </a:extLst>
          </p:cNvPr>
          <p:cNvSpPr>
            <a:spLocks noChangeArrowheads="1"/>
          </p:cNvSpPr>
          <p:nvPr/>
        </p:nvSpPr>
        <p:spPr bwMode="auto">
          <a:xfrm>
            <a:off x="1384300" y="2984500"/>
            <a:ext cx="2794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5499" name="Rectangle 41">
            <a:extLst>
              <a:ext uri="{FF2B5EF4-FFF2-40B4-BE49-F238E27FC236}">
                <a16:creationId xmlns:a16="http://schemas.microsoft.com/office/drawing/2014/main" id="{D170FA12-8985-8322-B5B5-63AA860BBC7E}"/>
              </a:ext>
            </a:extLst>
          </p:cNvPr>
          <p:cNvSpPr>
            <a:spLocks noChangeArrowheads="1"/>
          </p:cNvSpPr>
          <p:nvPr/>
        </p:nvSpPr>
        <p:spPr bwMode="auto">
          <a:xfrm rot="5400000">
            <a:off x="1239838" y="3509963"/>
            <a:ext cx="498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PC</a:t>
            </a:r>
          </a:p>
        </p:txBody>
      </p:sp>
      <p:sp>
        <p:nvSpPr>
          <p:cNvPr id="105500" name="Line 53">
            <a:extLst>
              <a:ext uri="{FF2B5EF4-FFF2-40B4-BE49-F238E27FC236}">
                <a16:creationId xmlns:a16="http://schemas.microsoft.com/office/drawing/2014/main" id="{DF117AB5-319B-4561-BB76-8930C72EE6EF}"/>
              </a:ext>
            </a:extLst>
          </p:cNvPr>
          <p:cNvSpPr>
            <a:spLocks noChangeShapeType="1"/>
          </p:cNvSpPr>
          <p:nvPr/>
        </p:nvSpPr>
        <p:spPr bwMode="auto">
          <a:xfrm flipV="1">
            <a:off x="2836863" y="4164013"/>
            <a:ext cx="140335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501" name="Rectangle 54">
            <a:extLst>
              <a:ext uri="{FF2B5EF4-FFF2-40B4-BE49-F238E27FC236}">
                <a16:creationId xmlns:a16="http://schemas.microsoft.com/office/drawing/2014/main" id="{687A54D9-979C-0F58-0B87-BB764081DCDC}"/>
              </a:ext>
            </a:extLst>
          </p:cNvPr>
          <p:cNvSpPr>
            <a:spLocks noChangeArrowheads="1"/>
          </p:cNvSpPr>
          <p:nvPr/>
        </p:nvSpPr>
        <p:spPr bwMode="auto">
          <a:xfrm>
            <a:off x="3509963" y="41767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32</a:t>
            </a:r>
            <a:endParaRPr lang="zh-CN" altLang="en-US" sz="1800">
              <a:ea typeface="宋体" panose="02010600030101010101" pitchFamily="2" charset="-122"/>
            </a:endParaRPr>
          </a:p>
        </p:txBody>
      </p:sp>
      <p:grpSp>
        <p:nvGrpSpPr>
          <p:cNvPr id="105502" name="Group 56">
            <a:extLst>
              <a:ext uri="{FF2B5EF4-FFF2-40B4-BE49-F238E27FC236}">
                <a16:creationId xmlns:a16="http://schemas.microsoft.com/office/drawing/2014/main" id="{9D054DB2-5D41-6622-C81F-9CBFFC7C8440}"/>
              </a:ext>
            </a:extLst>
          </p:cNvPr>
          <p:cNvGrpSpPr>
            <a:grpSpLocks/>
          </p:cNvGrpSpPr>
          <p:nvPr/>
        </p:nvGrpSpPr>
        <p:grpSpPr bwMode="auto">
          <a:xfrm>
            <a:off x="4151313" y="5087938"/>
            <a:ext cx="385762" cy="385762"/>
            <a:chOff x="3023" y="3205"/>
            <a:chExt cx="243" cy="243"/>
          </a:xfrm>
        </p:grpSpPr>
        <p:sp>
          <p:nvSpPr>
            <p:cNvPr id="105503" name="Arc 57">
              <a:extLst>
                <a:ext uri="{FF2B5EF4-FFF2-40B4-BE49-F238E27FC236}">
                  <a16:creationId xmlns:a16="http://schemas.microsoft.com/office/drawing/2014/main" id="{9EB28F56-0FE1-2A41-A892-DE89B6E12D7C}"/>
                </a:ext>
              </a:extLst>
            </p:cNvPr>
            <p:cNvSpPr>
              <a:spLocks noChangeArrowheads="1"/>
            </p:cNvSpPr>
            <p:nvPr/>
          </p:nvSpPr>
          <p:spPr bwMode="auto">
            <a:xfrm rot="-5400000">
              <a:off x="3031" y="3189"/>
              <a:ext cx="91" cy="115"/>
            </a:xfrm>
            <a:custGeom>
              <a:avLst/>
              <a:gdLst>
                <a:gd name="T0" fmla="*/ 0 w 21600"/>
                <a:gd name="T1" fmla="*/ 0 h 21600"/>
                <a:gd name="T2" fmla="*/ 21600 w 21600"/>
                <a:gd name="T3" fmla="*/ 21600 h 21600"/>
                <a:gd name="T4" fmla="*/ 0 w 21600"/>
                <a:gd name="T5" fmla="*/ 0 h 21600"/>
                <a:gd name="T6" fmla="*/ 21600 w 21600"/>
                <a:gd name="T7" fmla="*/ 21600 h 21600"/>
                <a:gd name="T8" fmla="*/ 0 w 21600"/>
                <a:gd name="T9" fmla="*/ 2160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05504" name="Arc 58">
              <a:extLst>
                <a:ext uri="{FF2B5EF4-FFF2-40B4-BE49-F238E27FC236}">
                  <a16:creationId xmlns:a16="http://schemas.microsoft.com/office/drawing/2014/main" id="{6AE9DF1B-A8A0-9BDE-A24B-8DB4C71F3F8D}"/>
                </a:ext>
              </a:extLst>
            </p:cNvPr>
            <p:cNvSpPr>
              <a:spLocks noChangeArrowheads="1"/>
            </p:cNvSpPr>
            <p:nvPr/>
          </p:nvSpPr>
          <p:spPr bwMode="auto">
            <a:xfrm rot="5400000">
              <a:off x="3159" y="3189"/>
              <a:ext cx="91" cy="115"/>
            </a:xfrm>
            <a:custGeom>
              <a:avLst/>
              <a:gdLst>
                <a:gd name="T0" fmla="*/ -1 w 21599"/>
                <a:gd name="T1" fmla="*/ 21411 h 21599"/>
                <a:gd name="T2" fmla="*/ 21363 w 21599"/>
                <a:gd name="T3" fmla="*/ 0 h 21599"/>
                <a:gd name="T4" fmla="*/ -1 w 21599"/>
                <a:gd name="T5" fmla="*/ 21411 h 21599"/>
                <a:gd name="T6" fmla="*/ 21363 w 21599"/>
                <a:gd name="T7" fmla="*/ 0 h 21599"/>
                <a:gd name="T8" fmla="*/ 21599 w 21599"/>
                <a:gd name="T9" fmla="*/ 21599 h 21599"/>
                <a:gd name="T10" fmla="*/ -1 w 21599"/>
                <a:gd name="T11" fmla="*/ 21411 h 21599"/>
              </a:gdLst>
              <a:ahLst/>
              <a:cxnLst>
                <a:cxn ang="0">
                  <a:pos x="T0" y="T1"/>
                </a:cxn>
                <a:cxn ang="0">
                  <a:pos x="T2" y="T3"/>
                </a:cxn>
                <a:cxn ang="0">
                  <a:pos x="T4" y="T5"/>
                </a:cxn>
                <a:cxn ang="0">
                  <a:pos x="T6" y="T7"/>
                </a:cxn>
                <a:cxn ang="0">
                  <a:pos x="T8" y="T9"/>
                </a:cxn>
                <a:cxn ang="0">
                  <a:pos x="T10" y="T11"/>
                </a:cxn>
              </a:cxnLst>
              <a:rect l="0" t="0" r="r" b="b"/>
              <a:pathLst>
                <a:path w="21599" h="21599" fill="none">
                  <a:moveTo>
                    <a:pt x="-1" y="21411"/>
                  </a:moveTo>
                  <a:cubicBezTo>
                    <a:pt x="101" y="9647"/>
                    <a:pt x="9599" y="128"/>
                    <a:pt x="21363" y="0"/>
                  </a:cubicBezTo>
                </a:path>
                <a:path w="21599" h="21599" stroke="0">
                  <a:moveTo>
                    <a:pt x="-1" y="21411"/>
                  </a:moveTo>
                  <a:cubicBezTo>
                    <a:pt x="101" y="9647"/>
                    <a:pt x="9599" y="128"/>
                    <a:pt x="21363" y="0"/>
                  </a:cubicBezTo>
                  <a:lnTo>
                    <a:pt x="21599" y="21599"/>
                  </a:lnTo>
                  <a:lnTo>
                    <a:pt x="-1" y="21411"/>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05505" name="Line 59">
              <a:extLst>
                <a:ext uri="{FF2B5EF4-FFF2-40B4-BE49-F238E27FC236}">
                  <a16:creationId xmlns:a16="http://schemas.microsoft.com/office/drawing/2014/main" id="{C9665AC6-4DDF-B463-E441-4FE17CAD2380}"/>
                </a:ext>
              </a:extLst>
            </p:cNvPr>
            <p:cNvSpPr>
              <a:spLocks noChangeShapeType="1"/>
            </p:cNvSpPr>
            <p:nvPr/>
          </p:nvSpPr>
          <p:spPr bwMode="auto">
            <a:xfrm>
              <a:off x="3024" y="3303"/>
              <a:ext cx="0" cy="1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6" name="Line 60">
              <a:extLst>
                <a:ext uri="{FF2B5EF4-FFF2-40B4-BE49-F238E27FC236}">
                  <a16:creationId xmlns:a16="http://schemas.microsoft.com/office/drawing/2014/main" id="{CF40ECC5-D41E-6229-8811-039B4C14EFC1}"/>
                </a:ext>
              </a:extLst>
            </p:cNvPr>
            <p:cNvSpPr>
              <a:spLocks noChangeShapeType="1"/>
            </p:cNvSpPr>
            <p:nvPr/>
          </p:nvSpPr>
          <p:spPr bwMode="auto">
            <a:xfrm>
              <a:off x="3032" y="3448"/>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7" name="Line 61">
              <a:extLst>
                <a:ext uri="{FF2B5EF4-FFF2-40B4-BE49-F238E27FC236}">
                  <a16:creationId xmlns:a16="http://schemas.microsoft.com/office/drawing/2014/main" id="{D3A208DF-4EE8-A186-02AC-8E134C853B29}"/>
                </a:ext>
              </a:extLst>
            </p:cNvPr>
            <p:cNvSpPr>
              <a:spLocks noChangeShapeType="1"/>
            </p:cNvSpPr>
            <p:nvPr/>
          </p:nvSpPr>
          <p:spPr bwMode="auto">
            <a:xfrm>
              <a:off x="3264" y="3303"/>
              <a:ext cx="0" cy="1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5508" name="Line 62">
            <a:extLst>
              <a:ext uri="{FF2B5EF4-FFF2-40B4-BE49-F238E27FC236}">
                <a16:creationId xmlns:a16="http://schemas.microsoft.com/office/drawing/2014/main" id="{22187845-3608-2A99-5F02-540D33B3F4D8}"/>
              </a:ext>
            </a:extLst>
          </p:cNvPr>
          <p:cNvSpPr>
            <a:spLocks noChangeShapeType="1"/>
          </p:cNvSpPr>
          <p:nvPr/>
        </p:nvSpPr>
        <p:spPr bwMode="auto">
          <a:xfrm flipV="1">
            <a:off x="4343400" y="4859338"/>
            <a:ext cx="0" cy="215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9" name="Line 63">
            <a:extLst>
              <a:ext uri="{FF2B5EF4-FFF2-40B4-BE49-F238E27FC236}">
                <a16:creationId xmlns:a16="http://schemas.microsoft.com/office/drawing/2014/main" id="{F7FBA578-BB21-8AE0-43CD-D34214D51783}"/>
              </a:ext>
            </a:extLst>
          </p:cNvPr>
          <p:cNvSpPr>
            <a:spLocks noChangeShapeType="1"/>
          </p:cNvSpPr>
          <p:nvPr/>
        </p:nvSpPr>
        <p:spPr bwMode="auto">
          <a:xfrm>
            <a:off x="4229100" y="5499100"/>
            <a:ext cx="0" cy="3556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Line 64">
            <a:extLst>
              <a:ext uri="{FF2B5EF4-FFF2-40B4-BE49-F238E27FC236}">
                <a16:creationId xmlns:a16="http://schemas.microsoft.com/office/drawing/2014/main" id="{DC2E28CC-E766-0BD1-FF4E-A1EF096DC7FE}"/>
              </a:ext>
            </a:extLst>
          </p:cNvPr>
          <p:cNvSpPr>
            <a:spLocks noChangeShapeType="1"/>
          </p:cNvSpPr>
          <p:nvPr/>
        </p:nvSpPr>
        <p:spPr bwMode="auto">
          <a:xfrm>
            <a:off x="4457700" y="5499100"/>
            <a:ext cx="0" cy="5032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1" name="Line 65">
            <a:extLst>
              <a:ext uri="{FF2B5EF4-FFF2-40B4-BE49-F238E27FC236}">
                <a16:creationId xmlns:a16="http://schemas.microsoft.com/office/drawing/2014/main" id="{CBCD408D-ED94-0A47-EF9A-0D28AE1B4590}"/>
              </a:ext>
            </a:extLst>
          </p:cNvPr>
          <p:cNvSpPr>
            <a:spLocks noChangeShapeType="1"/>
          </p:cNvSpPr>
          <p:nvPr/>
        </p:nvSpPr>
        <p:spPr bwMode="auto">
          <a:xfrm>
            <a:off x="6197600" y="3270250"/>
            <a:ext cx="203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2" name="Line 66">
            <a:extLst>
              <a:ext uri="{FF2B5EF4-FFF2-40B4-BE49-F238E27FC236}">
                <a16:creationId xmlns:a16="http://schemas.microsoft.com/office/drawing/2014/main" id="{4A04A164-92D6-60A5-F9B2-574362FB30DE}"/>
              </a:ext>
            </a:extLst>
          </p:cNvPr>
          <p:cNvSpPr>
            <a:spLocks noChangeShapeType="1"/>
          </p:cNvSpPr>
          <p:nvPr/>
        </p:nvSpPr>
        <p:spPr bwMode="auto">
          <a:xfrm flipV="1">
            <a:off x="6400800" y="1892300"/>
            <a:ext cx="0" cy="13684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3" name="Line 67">
            <a:extLst>
              <a:ext uri="{FF2B5EF4-FFF2-40B4-BE49-F238E27FC236}">
                <a16:creationId xmlns:a16="http://schemas.microsoft.com/office/drawing/2014/main" id="{ACF3187E-D8C1-1FB9-AA25-9471418901FA}"/>
              </a:ext>
            </a:extLst>
          </p:cNvPr>
          <p:cNvSpPr>
            <a:spLocks noChangeShapeType="1"/>
          </p:cNvSpPr>
          <p:nvPr/>
        </p:nvSpPr>
        <p:spPr bwMode="auto">
          <a:xfrm flipH="1">
            <a:off x="749300" y="1905000"/>
            <a:ext cx="5664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4" name="Line 68">
            <a:extLst>
              <a:ext uri="{FF2B5EF4-FFF2-40B4-BE49-F238E27FC236}">
                <a16:creationId xmlns:a16="http://schemas.microsoft.com/office/drawing/2014/main" id="{CCB37B92-C54B-2819-D99C-01EC1E85AC5C}"/>
              </a:ext>
            </a:extLst>
          </p:cNvPr>
          <p:cNvSpPr>
            <a:spLocks noChangeShapeType="1"/>
          </p:cNvSpPr>
          <p:nvPr/>
        </p:nvSpPr>
        <p:spPr bwMode="auto">
          <a:xfrm>
            <a:off x="762000" y="1917700"/>
            <a:ext cx="0" cy="165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5" name="Line 69">
            <a:extLst>
              <a:ext uri="{FF2B5EF4-FFF2-40B4-BE49-F238E27FC236}">
                <a16:creationId xmlns:a16="http://schemas.microsoft.com/office/drawing/2014/main" id="{7CDB9F19-3527-D768-6FDA-36B7203E745E}"/>
              </a:ext>
            </a:extLst>
          </p:cNvPr>
          <p:cNvSpPr>
            <a:spLocks noChangeShapeType="1"/>
          </p:cNvSpPr>
          <p:nvPr/>
        </p:nvSpPr>
        <p:spPr bwMode="auto">
          <a:xfrm>
            <a:off x="774700" y="3581400"/>
            <a:ext cx="5842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516" name="Rectangle 71">
            <a:extLst>
              <a:ext uri="{FF2B5EF4-FFF2-40B4-BE49-F238E27FC236}">
                <a16:creationId xmlns:a16="http://schemas.microsoft.com/office/drawing/2014/main" id="{B4BC37A8-09CD-271F-AC21-5822EEF7A505}"/>
              </a:ext>
            </a:extLst>
          </p:cNvPr>
          <p:cNvSpPr>
            <a:spLocks noChangeArrowheads="1"/>
          </p:cNvSpPr>
          <p:nvPr/>
        </p:nvSpPr>
        <p:spPr bwMode="auto">
          <a:xfrm>
            <a:off x="4087813" y="1863725"/>
            <a:ext cx="439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sp>
        <p:nvSpPr>
          <p:cNvPr id="245832" name="Rectangle 72">
            <a:extLst>
              <a:ext uri="{FF2B5EF4-FFF2-40B4-BE49-F238E27FC236}">
                <a16:creationId xmlns:a16="http://schemas.microsoft.com/office/drawing/2014/main" id="{4B570E69-2371-CF4C-AF99-40332FF5F400}"/>
              </a:ext>
            </a:extLst>
          </p:cNvPr>
          <p:cNvSpPr>
            <a:spLocks noChangeArrowheads="1"/>
          </p:cNvSpPr>
          <p:nvPr/>
        </p:nvSpPr>
        <p:spPr bwMode="auto">
          <a:xfrm>
            <a:off x="2316163" y="5708650"/>
            <a:ext cx="21558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u="sng">
                <a:solidFill>
                  <a:schemeClr val="accent1"/>
                </a:solidFill>
                <a:ea typeface="宋体" panose="02010600030101010101" pitchFamily="2" charset="-122"/>
              </a:rPr>
              <a:t>Branch</a:t>
            </a:r>
            <a:r>
              <a:rPr lang="en-US" altLang="zh-CN" u="sng">
                <a:solidFill>
                  <a:srgbClr val="339933"/>
                </a:solidFill>
                <a:latin typeface="Times New Roman" panose="02020603050405020304" pitchFamily="18" charset="0"/>
                <a:ea typeface="宋体" panose="02010600030101010101" pitchFamily="2" charset="-122"/>
              </a:rPr>
              <a:t> </a:t>
            </a:r>
            <a:r>
              <a:rPr lang="en-US" altLang="zh-CN" sz="1800" u="sng">
                <a:solidFill>
                  <a:schemeClr val="accent1"/>
                </a:solidFill>
                <a:ea typeface="宋体" panose="02010600030101010101" pitchFamily="2" charset="-122"/>
              </a:rPr>
              <a:t>=</a:t>
            </a:r>
            <a:r>
              <a:rPr lang="en-US" altLang="zh-CN" u="sng">
                <a:solidFill>
                  <a:srgbClr val="339933"/>
                </a:solidFill>
                <a:latin typeface="Times New Roman" panose="02020603050405020304" pitchFamily="18" charset="0"/>
                <a:ea typeface="宋体" panose="02010600030101010101" pitchFamily="2" charset="-122"/>
              </a:rPr>
              <a:t> </a:t>
            </a:r>
            <a:r>
              <a:rPr lang="en-US" altLang="zh-CN" sz="1800" u="sng">
                <a:solidFill>
                  <a:schemeClr val="accent1"/>
                </a:solidFill>
                <a:ea typeface="宋体" panose="02010600030101010101" pitchFamily="2" charset="-122"/>
              </a:rPr>
              <a:t>previous</a:t>
            </a:r>
          </a:p>
        </p:txBody>
      </p:sp>
      <p:sp>
        <p:nvSpPr>
          <p:cNvPr id="245833" name="Rectangle 73">
            <a:extLst>
              <a:ext uri="{FF2B5EF4-FFF2-40B4-BE49-F238E27FC236}">
                <a16:creationId xmlns:a16="http://schemas.microsoft.com/office/drawing/2014/main" id="{C6358AC8-D56A-F02E-4620-E055172F5A72}"/>
              </a:ext>
            </a:extLst>
          </p:cNvPr>
          <p:cNvSpPr>
            <a:spLocks noChangeArrowheads="1"/>
          </p:cNvSpPr>
          <p:nvPr/>
        </p:nvSpPr>
        <p:spPr bwMode="auto">
          <a:xfrm>
            <a:off x="4510088" y="5775325"/>
            <a:ext cx="18764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u="sng">
                <a:solidFill>
                  <a:schemeClr val="accent2"/>
                </a:solidFill>
                <a:ea typeface="宋体" panose="02010600030101010101" pitchFamily="2" charset="-122"/>
              </a:rPr>
              <a:t>Zero =</a:t>
            </a:r>
            <a:r>
              <a:rPr lang="en-US" altLang="zh-CN" u="sng">
                <a:solidFill>
                  <a:schemeClr val="accent2"/>
                </a:solidFill>
                <a:latin typeface="Times New Roman" panose="02020603050405020304" pitchFamily="18" charset="0"/>
                <a:ea typeface="宋体" panose="02010600030101010101" pitchFamily="2" charset="-122"/>
              </a:rPr>
              <a:t> </a:t>
            </a:r>
            <a:r>
              <a:rPr lang="en-US" altLang="zh-CN" sz="1800" u="sng">
                <a:solidFill>
                  <a:schemeClr val="accent2"/>
                </a:solidFill>
                <a:ea typeface="宋体" panose="02010600030101010101" pitchFamily="2" charset="-122"/>
              </a:rPr>
              <a:t>previous</a:t>
            </a:r>
          </a:p>
        </p:txBody>
      </p:sp>
      <p:sp>
        <p:nvSpPr>
          <p:cNvPr id="105519" name="Rectangle 76">
            <a:extLst>
              <a:ext uri="{FF2B5EF4-FFF2-40B4-BE49-F238E27FC236}">
                <a16:creationId xmlns:a16="http://schemas.microsoft.com/office/drawing/2014/main" id="{67F09EB8-CE5C-D7BA-E6D1-AD0FC135E448}"/>
              </a:ext>
            </a:extLst>
          </p:cNvPr>
          <p:cNvSpPr>
            <a:spLocks noChangeArrowheads="1"/>
          </p:cNvSpPr>
          <p:nvPr/>
        </p:nvSpPr>
        <p:spPr bwMode="auto">
          <a:xfrm>
            <a:off x="7165975" y="2146300"/>
            <a:ext cx="1355725" cy="1270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5520" name="Rectangle 77">
            <a:extLst>
              <a:ext uri="{FF2B5EF4-FFF2-40B4-BE49-F238E27FC236}">
                <a16:creationId xmlns:a16="http://schemas.microsoft.com/office/drawing/2014/main" id="{F8795CD4-667E-2FD1-C7FC-AFC1AF70B124}"/>
              </a:ext>
            </a:extLst>
          </p:cNvPr>
          <p:cNvSpPr>
            <a:spLocks noChangeArrowheads="1"/>
          </p:cNvSpPr>
          <p:nvPr/>
        </p:nvSpPr>
        <p:spPr bwMode="auto">
          <a:xfrm>
            <a:off x="7127875" y="2133600"/>
            <a:ext cx="1433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Addr&lt;31:0</a:t>
            </a:r>
            <a:r>
              <a:rPr lang="en-US" altLang="zh-CN" b="0">
                <a:latin typeface="Times New Roman" panose="02020603050405020304" pitchFamily="18" charset="0"/>
                <a:ea typeface="宋体" panose="02010600030101010101" pitchFamily="2" charset="-122"/>
              </a:rPr>
              <a:t>&gt;</a:t>
            </a:r>
          </a:p>
        </p:txBody>
      </p:sp>
      <p:sp>
        <p:nvSpPr>
          <p:cNvPr id="105521" name="Rectangle 78">
            <a:extLst>
              <a:ext uri="{FF2B5EF4-FFF2-40B4-BE49-F238E27FC236}">
                <a16:creationId xmlns:a16="http://schemas.microsoft.com/office/drawing/2014/main" id="{15C42EB9-AFE3-DA06-8A3E-4E8FC9972028}"/>
              </a:ext>
            </a:extLst>
          </p:cNvPr>
          <p:cNvSpPr>
            <a:spLocks noChangeArrowheads="1"/>
          </p:cNvSpPr>
          <p:nvPr/>
        </p:nvSpPr>
        <p:spPr bwMode="auto">
          <a:xfrm>
            <a:off x="7212013" y="2819400"/>
            <a:ext cx="13620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800">
                <a:ea typeface="宋体" panose="02010600030101010101" pitchFamily="2" charset="-122"/>
              </a:rPr>
              <a:t>Instruction</a:t>
            </a:r>
          </a:p>
          <a:p>
            <a:pPr algn="ctr" eaLnBrk="0" hangingPunct="0"/>
            <a:r>
              <a:rPr lang="en-US" altLang="zh-CN" sz="1800">
                <a:ea typeface="宋体" panose="02010600030101010101" pitchFamily="2" charset="-122"/>
              </a:rPr>
              <a:t>Memory</a:t>
            </a:r>
          </a:p>
        </p:txBody>
      </p:sp>
      <p:sp>
        <p:nvSpPr>
          <p:cNvPr id="105522" name="Line 80">
            <a:extLst>
              <a:ext uri="{FF2B5EF4-FFF2-40B4-BE49-F238E27FC236}">
                <a16:creationId xmlns:a16="http://schemas.microsoft.com/office/drawing/2014/main" id="{AE34CAE7-C03C-EA23-9140-0B1973A8D22B}"/>
              </a:ext>
            </a:extLst>
          </p:cNvPr>
          <p:cNvSpPr>
            <a:spLocks noChangeShapeType="1"/>
          </p:cNvSpPr>
          <p:nvPr/>
        </p:nvSpPr>
        <p:spPr bwMode="auto">
          <a:xfrm>
            <a:off x="7848600" y="3441700"/>
            <a:ext cx="0" cy="7239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523" name="Line 81">
            <a:extLst>
              <a:ext uri="{FF2B5EF4-FFF2-40B4-BE49-F238E27FC236}">
                <a16:creationId xmlns:a16="http://schemas.microsoft.com/office/drawing/2014/main" id="{560D268D-4DE7-80B4-E30A-949C92C02677}"/>
              </a:ext>
            </a:extLst>
          </p:cNvPr>
          <p:cNvSpPr>
            <a:spLocks noChangeShapeType="1"/>
          </p:cNvSpPr>
          <p:nvPr/>
        </p:nvSpPr>
        <p:spPr bwMode="auto">
          <a:xfrm flipV="1">
            <a:off x="7778750" y="3803650"/>
            <a:ext cx="139700" cy="165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24" name="Rectangle 82">
            <a:extLst>
              <a:ext uri="{FF2B5EF4-FFF2-40B4-BE49-F238E27FC236}">
                <a16:creationId xmlns:a16="http://schemas.microsoft.com/office/drawing/2014/main" id="{25C7881E-378E-FEB9-4770-93CD7CBD52BA}"/>
              </a:ext>
            </a:extLst>
          </p:cNvPr>
          <p:cNvSpPr>
            <a:spLocks noChangeArrowheads="1"/>
          </p:cNvSpPr>
          <p:nvPr/>
        </p:nvSpPr>
        <p:spPr bwMode="auto">
          <a:xfrm>
            <a:off x="7910513" y="3657600"/>
            <a:ext cx="434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05525" name="Rectangle 100">
            <a:extLst>
              <a:ext uri="{FF2B5EF4-FFF2-40B4-BE49-F238E27FC236}">
                <a16:creationId xmlns:a16="http://schemas.microsoft.com/office/drawing/2014/main" id="{FD9CA658-73E5-AAA7-DEEE-D18734CE4A5B}"/>
              </a:ext>
            </a:extLst>
          </p:cNvPr>
          <p:cNvSpPr>
            <a:spLocks noChangeArrowheads="1"/>
          </p:cNvSpPr>
          <p:nvPr/>
        </p:nvSpPr>
        <p:spPr bwMode="auto">
          <a:xfrm>
            <a:off x="2335213" y="2336800"/>
            <a:ext cx="1349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PC&lt;31:28&gt;</a:t>
            </a:r>
          </a:p>
        </p:txBody>
      </p:sp>
      <p:sp>
        <p:nvSpPr>
          <p:cNvPr id="105526" name="Line 103">
            <a:extLst>
              <a:ext uri="{FF2B5EF4-FFF2-40B4-BE49-F238E27FC236}">
                <a16:creationId xmlns:a16="http://schemas.microsoft.com/office/drawing/2014/main" id="{C986B069-F7D5-A347-9B47-C430D0B09E83}"/>
              </a:ext>
            </a:extLst>
          </p:cNvPr>
          <p:cNvSpPr>
            <a:spLocks noChangeShapeType="1"/>
          </p:cNvSpPr>
          <p:nvPr/>
        </p:nvSpPr>
        <p:spPr bwMode="auto">
          <a:xfrm>
            <a:off x="1930400" y="2862263"/>
            <a:ext cx="3816350"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527" name="Line 104">
            <a:extLst>
              <a:ext uri="{FF2B5EF4-FFF2-40B4-BE49-F238E27FC236}">
                <a16:creationId xmlns:a16="http://schemas.microsoft.com/office/drawing/2014/main" id="{BB6C4835-104E-8CDE-B1B7-403D5C872317}"/>
              </a:ext>
            </a:extLst>
          </p:cNvPr>
          <p:cNvSpPr>
            <a:spLocks noChangeShapeType="1"/>
          </p:cNvSpPr>
          <p:nvPr/>
        </p:nvSpPr>
        <p:spPr bwMode="auto">
          <a:xfrm>
            <a:off x="4565650" y="3762375"/>
            <a:ext cx="115252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528" name="Rectangle 108">
            <a:extLst>
              <a:ext uri="{FF2B5EF4-FFF2-40B4-BE49-F238E27FC236}">
                <a16:creationId xmlns:a16="http://schemas.microsoft.com/office/drawing/2014/main" id="{64492F44-914E-3C99-AD7F-EE348D45E200}"/>
              </a:ext>
            </a:extLst>
          </p:cNvPr>
          <p:cNvSpPr>
            <a:spLocks noChangeArrowheads="1"/>
          </p:cNvSpPr>
          <p:nvPr/>
        </p:nvSpPr>
        <p:spPr bwMode="auto">
          <a:xfrm>
            <a:off x="4054475" y="253682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sp>
        <p:nvSpPr>
          <p:cNvPr id="105529" name="Rectangle 109">
            <a:extLst>
              <a:ext uri="{FF2B5EF4-FFF2-40B4-BE49-F238E27FC236}">
                <a16:creationId xmlns:a16="http://schemas.microsoft.com/office/drawing/2014/main" id="{4E2C0120-218F-4C76-65DA-F39923D95552}"/>
              </a:ext>
            </a:extLst>
          </p:cNvPr>
          <p:cNvSpPr>
            <a:spLocks noGrp="1" noChangeArrowheads="1"/>
          </p:cNvSpPr>
          <p:nvPr>
            <p:ph idx="1"/>
          </p:nvPr>
        </p:nvSpPr>
        <p:spPr>
          <a:xfrm>
            <a:off x="112713" y="698500"/>
            <a:ext cx="8191500" cy="774700"/>
          </a:xfrm>
        </p:spPr>
        <p:txBody>
          <a:bodyPr/>
          <a:lstStyle/>
          <a:p>
            <a:pPr>
              <a:buFontTx/>
              <a:buNone/>
            </a:pPr>
            <a:r>
              <a:rPr lang="zh-CN" altLang="en-US" sz="2000">
                <a:latin typeface="微软雅黑" panose="020B0503020204020204" pitchFamily="34" charset="-122"/>
                <a:ea typeface="微软雅黑" panose="020B0503020204020204" pitchFamily="34" charset="-122"/>
              </a:rPr>
              <a:t>取指令</a:t>
            </a:r>
            <a:r>
              <a:rPr lang="en-US" altLang="zh-CN" sz="2000">
                <a:latin typeface="微软雅黑" panose="020B0503020204020204" pitchFamily="34" charset="-122"/>
                <a:ea typeface="微软雅黑" panose="020B0503020204020204" pitchFamily="34" charset="-122"/>
              </a:rPr>
              <a:t>: Instruction </a:t>
            </a:r>
            <a:r>
              <a:rPr lang="en-US" altLang="zh-CN" sz="2000">
                <a:latin typeface="微软雅黑" panose="020B0503020204020204" pitchFamily="34" charset="-122"/>
                <a:ea typeface="微软雅黑" panose="020B0503020204020204" pitchFamily="34" charset="-122"/>
                <a:sym typeface="Wingdings" panose="05000000000000000000" pitchFamily="2" charset="2"/>
              </a:rPr>
              <a:t>←</a:t>
            </a:r>
            <a:r>
              <a:rPr lang="en-US" altLang="zh-CN" sz="2000">
                <a:latin typeface="微软雅黑" panose="020B0503020204020204" pitchFamily="34" charset="-122"/>
                <a:ea typeface="微软雅黑" panose="020B0503020204020204" pitchFamily="34" charset="-122"/>
              </a:rPr>
              <a:t> M[PC]</a:t>
            </a:r>
          </a:p>
          <a:p>
            <a:pPr lvl="1"/>
            <a:r>
              <a:rPr lang="zh-CN" altLang="en-US" sz="2000">
                <a:solidFill>
                  <a:srgbClr val="0000FF"/>
                </a:solidFill>
                <a:latin typeface="微软雅黑" panose="020B0503020204020204" pitchFamily="34" charset="-122"/>
                <a:ea typeface="微软雅黑" panose="020B0503020204020204" pitchFamily="34" charset="-122"/>
              </a:rPr>
              <a:t>所有指令都相同</a:t>
            </a:r>
          </a:p>
        </p:txBody>
      </p:sp>
      <p:sp>
        <p:nvSpPr>
          <p:cNvPr id="105530" name="Line 110">
            <a:extLst>
              <a:ext uri="{FF2B5EF4-FFF2-40B4-BE49-F238E27FC236}">
                <a16:creationId xmlns:a16="http://schemas.microsoft.com/office/drawing/2014/main" id="{FCA099CA-97DD-4C2A-5B13-289DABEE9763}"/>
              </a:ext>
            </a:extLst>
          </p:cNvPr>
          <p:cNvSpPr>
            <a:spLocks noChangeShapeType="1"/>
          </p:cNvSpPr>
          <p:nvPr/>
        </p:nvSpPr>
        <p:spPr bwMode="auto">
          <a:xfrm flipV="1">
            <a:off x="4438650" y="4302125"/>
            <a:ext cx="0" cy="25241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71" name="Rectangle 111">
            <a:extLst>
              <a:ext uri="{FF2B5EF4-FFF2-40B4-BE49-F238E27FC236}">
                <a16:creationId xmlns:a16="http://schemas.microsoft.com/office/drawing/2014/main" id="{54D03D98-DEFC-B3CD-061E-8F3955860595}"/>
              </a:ext>
            </a:extLst>
          </p:cNvPr>
          <p:cNvSpPr>
            <a:spLocks noChangeArrowheads="1"/>
          </p:cNvSpPr>
          <p:nvPr/>
        </p:nvSpPr>
        <p:spPr bwMode="auto">
          <a:xfrm>
            <a:off x="4968875" y="4840288"/>
            <a:ext cx="20034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u="sng">
                <a:solidFill>
                  <a:schemeClr val="accent1"/>
                </a:solidFill>
                <a:ea typeface="宋体" panose="02010600030101010101" pitchFamily="2" charset="-122"/>
              </a:rPr>
              <a:t>Jump = previous</a:t>
            </a:r>
          </a:p>
        </p:txBody>
      </p:sp>
      <p:sp>
        <p:nvSpPr>
          <p:cNvPr id="105532" name="Rectangle 113">
            <a:extLst>
              <a:ext uri="{FF2B5EF4-FFF2-40B4-BE49-F238E27FC236}">
                <a16:creationId xmlns:a16="http://schemas.microsoft.com/office/drawing/2014/main" id="{3AB53C06-9140-91A8-0C02-45F83C652538}"/>
              </a:ext>
            </a:extLst>
          </p:cNvPr>
          <p:cNvSpPr>
            <a:spLocks noChangeArrowheads="1"/>
          </p:cNvSpPr>
          <p:nvPr/>
        </p:nvSpPr>
        <p:spPr bwMode="auto">
          <a:xfrm>
            <a:off x="7075488" y="4076700"/>
            <a:ext cx="206851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Instruction&lt;31:0</a:t>
            </a:r>
            <a:r>
              <a:rPr lang="en-US" altLang="zh-CN">
                <a:latin typeface="Times New Roman" panose="02020603050405020304" pitchFamily="18" charset="0"/>
                <a:ea typeface="宋体" panose="02010600030101010101" pitchFamily="2" charset="-122"/>
              </a:rPr>
              <a:t>&gt;</a:t>
            </a:r>
          </a:p>
        </p:txBody>
      </p:sp>
      <p:sp>
        <p:nvSpPr>
          <p:cNvPr id="105533" name="Rectangle 115">
            <a:extLst>
              <a:ext uri="{FF2B5EF4-FFF2-40B4-BE49-F238E27FC236}">
                <a16:creationId xmlns:a16="http://schemas.microsoft.com/office/drawing/2014/main" id="{5607D464-F257-CF71-D8B6-746F733F9C18}"/>
              </a:ext>
            </a:extLst>
          </p:cNvPr>
          <p:cNvSpPr>
            <a:spLocks noChangeArrowheads="1"/>
          </p:cNvSpPr>
          <p:nvPr/>
        </p:nvSpPr>
        <p:spPr bwMode="auto">
          <a:xfrm>
            <a:off x="5067300" y="2263775"/>
            <a:ext cx="439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grpSp>
        <p:nvGrpSpPr>
          <p:cNvPr id="245877" name="Group 117">
            <a:extLst>
              <a:ext uri="{FF2B5EF4-FFF2-40B4-BE49-F238E27FC236}">
                <a16:creationId xmlns:a16="http://schemas.microsoft.com/office/drawing/2014/main" id="{BC42EA8A-F553-6E8E-E33F-2FD1127C07EA}"/>
              </a:ext>
            </a:extLst>
          </p:cNvPr>
          <p:cNvGrpSpPr>
            <a:grpSpLocks/>
          </p:cNvGrpSpPr>
          <p:nvPr/>
        </p:nvGrpSpPr>
        <p:grpSpPr bwMode="auto">
          <a:xfrm>
            <a:off x="1671638" y="2260600"/>
            <a:ext cx="5465762" cy="1346200"/>
            <a:chOff x="1053" y="1424"/>
            <a:chExt cx="3443" cy="848"/>
          </a:xfrm>
        </p:grpSpPr>
        <p:sp>
          <p:nvSpPr>
            <p:cNvPr id="105535" name="Line 118">
              <a:extLst>
                <a:ext uri="{FF2B5EF4-FFF2-40B4-BE49-F238E27FC236}">
                  <a16:creationId xmlns:a16="http://schemas.microsoft.com/office/drawing/2014/main" id="{A390E821-F433-B4C9-701A-5230E1EC2BB6}"/>
                </a:ext>
              </a:extLst>
            </p:cNvPr>
            <p:cNvSpPr>
              <a:spLocks noChangeShapeType="1"/>
            </p:cNvSpPr>
            <p:nvPr/>
          </p:nvSpPr>
          <p:spPr bwMode="auto">
            <a:xfrm flipV="1">
              <a:off x="1200" y="1424"/>
              <a:ext cx="0" cy="848"/>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36" name="Line 119">
              <a:extLst>
                <a:ext uri="{FF2B5EF4-FFF2-40B4-BE49-F238E27FC236}">
                  <a16:creationId xmlns:a16="http://schemas.microsoft.com/office/drawing/2014/main" id="{539EC2B5-10B1-5959-04CE-D74CB1F8EE09}"/>
                </a:ext>
              </a:extLst>
            </p:cNvPr>
            <p:cNvSpPr>
              <a:spLocks noChangeShapeType="1"/>
            </p:cNvSpPr>
            <p:nvPr/>
          </p:nvSpPr>
          <p:spPr bwMode="auto">
            <a:xfrm>
              <a:off x="1216" y="1440"/>
              <a:ext cx="3280" cy="0"/>
            </a:xfrm>
            <a:prstGeom prst="line">
              <a:avLst/>
            </a:prstGeom>
            <a:noFill/>
            <a:ln w="508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537" name="Line 120">
              <a:extLst>
                <a:ext uri="{FF2B5EF4-FFF2-40B4-BE49-F238E27FC236}">
                  <a16:creationId xmlns:a16="http://schemas.microsoft.com/office/drawing/2014/main" id="{104CC06C-1B81-02F5-8BBA-EF69C8F98A61}"/>
                </a:ext>
              </a:extLst>
            </p:cNvPr>
            <p:cNvSpPr>
              <a:spLocks noChangeShapeType="1"/>
            </p:cNvSpPr>
            <p:nvPr/>
          </p:nvSpPr>
          <p:spPr bwMode="auto">
            <a:xfrm>
              <a:off x="1053" y="2256"/>
              <a:ext cx="151" cy="1"/>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5538" name="Oval 121">
            <a:extLst>
              <a:ext uri="{FF2B5EF4-FFF2-40B4-BE49-F238E27FC236}">
                <a16:creationId xmlns:a16="http://schemas.microsoft.com/office/drawing/2014/main" id="{9F2A2D8D-D23F-B88C-74A0-EED041EFAC82}"/>
              </a:ext>
            </a:extLst>
          </p:cNvPr>
          <p:cNvSpPr>
            <a:spLocks noChangeArrowheads="1"/>
          </p:cNvSpPr>
          <p:nvPr/>
        </p:nvSpPr>
        <p:spPr bwMode="auto">
          <a:xfrm>
            <a:off x="1460500" y="4203700"/>
            <a:ext cx="127000" cy="1270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5539" name="Line 122">
            <a:extLst>
              <a:ext uri="{FF2B5EF4-FFF2-40B4-BE49-F238E27FC236}">
                <a16:creationId xmlns:a16="http://schemas.microsoft.com/office/drawing/2014/main" id="{D669E868-1FD5-9488-65CB-400A0D757D4A}"/>
              </a:ext>
            </a:extLst>
          </p:cNvPr>
          <p:cNvSpPr>
            <a:spLocks noChangeShapeType="1"/>
          </p:cNvSpPr>
          <p:nvPr/>
        </p:nvSpPr>
        <p:spPr bwMode="auto">
          <a:xfrm>
            <a:off x="1524000" y="43561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0" name="Rectangle 123">
            <a:extLst>
              <a:ext uri="{FF2B5EF4-FFF2-40B4-BE49-F238E27FC236}">
                <a16:creationId xmlns:a16="http://schemas.microsoft.com/office/drawing/2014/main" id="{6CFAD896-758C-4B5B-9A38-C8B22F7C7410}"/>
              </a:ext>
            </a:extLst>
          </p:cNvPr>
          <p:cNvSpPr>
            <a:spLocks noChangeArrowheads="1"/>
          </p:cNvSpPr>
          <p:nvPr/>
        </p:nvSpPr>
        <p:spPr bwMode="auto">
          <a:xfrm>
            <a:off x="1357313" y="4724400"/>
            <a:ext cx="536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solidFill>
                  <a:srgbClr val="A50021"/>
                </a:solidFill>
                <a:ea typeface="宋体" panose="02010600030101010101" pitchFamily="2" charset="-122"/>
              </a:rPr>
              <a:t>Clk</a:t>
            </a:r>
          </a:p>
        </p:txBody>
      </p:sp>
      <p:grpSp>
        <p:nvGrpSpPr>
          <p:cNvPr id="245884" name="Group 124">
            <a:extLst>
              <a:ext uri="{FF2B5EF4-FFF2-40B4-BE49-F238E27FC236}">
                <a16:creationId xmlns:a16="http://schemas.microsoft.com/office/drawing/2014/main" id="{6A2B58C2-22E8-9F66-411E-1436D88DBBEB}"/>
              </a:ext>
            </a:extLst>
          </p:cNvPr>
          <p:cNvGrpSpPr>
            <a:grpSpLocks/>
          </p:cNvGrpSpPr>
          <p:nvPr/>
        </p:nvGrpSpPr>
        <p:grpSpPr bwMode="auto">
          <a:xfrm>
            <a:off x="952500" y="4749800"/>
            <a:ext cx="609600" cy="355600"/>
            <a:chOff x="600" y="2992"/>
            <a:chExt cx="384" cy="224"/>
          </a:xfrm>
        </p:grpSpPr>
        <p:sp>
          <p:nvSpPr>
            <p:cNvPr id="105542" name="Line 125">
              <a:extLst>
                <a:ext uri="{FF2B5EF4-FFF2-40B4-BE49-F238E27FC236}">
                  <a16:creationId xmlns:a16="http://schemas.microsoft.com/office/drawing/2014/main" id="{4C94614E-EF16-C782-C0A1-0BD264E5855F}"/>
                </a:ext>
              </a:extLst>
            </p:cNvPr>
            <p:cNvSpPr>
              <a:spLocks noChangeShapeType="1"/>
            </p:cNvSpPr>
            <p:nvPr/>
          </p:nvSpPr>
          <p:spPr bwMode="auto">
            <a:xfrm>
              <a:off x="600" y="2992"/>
              <a:ext cx="20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3" name="Line 126">
              <a:extLst>
                <a:ext uri="{FF2B5EF4-FFF2-40B4-BE49-F238E27FC236}">
                  <a16:creationId xmlns:a16="http://schemas.microsoft.com/office/drawing/2014/main" id="{9B902387-A0ED-BCC1-6B6A-6A0284545CA2}"/>
                </a:ext>
              </a:extLst>
            </p:cNvPr>
            <p:cNvSpPr>
              <a:spLocks noChangeShapeType="1"/>
            </p:cNvSpPr>
            <p:nvPr/>
          </p:nvSpPr>
          <p:spPr bwMode="auto">
            <a:xfrm flipH="1">
              <a:off x="800" y="2992"/>
              <a:ext cx="0" cy="224"/>
            </a:xfrm>
            <a:prstGeom prst="line">
              <a:avLst/>
            </a:prstGeom>
            <a:noFill/>
            <a:ln w="254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5544" name="Line 127">
              <a:extLst>
                <a:ext uri="{FF2B5EF4-FFF2-40B4-BE49-F238E27FC236}">
                  <a16:creationId xmlns:a16="http://schemas.microsoft.com/office/drawing/2014/main" id="{24F78F63-0DD2-E47B-E694-389E183A216B}"/>
                </a:ext>
              </a:extLst>
            </p:cNvPr>
            <p:cNvSpPr>
              <a:spLocks noChangeShapeType="1"/>
            </p:cNvSpPr>
            <p:nvPr/>
          </p:nvSpPr>
          <p:spPr bwMode="auto">
            <a:xfrm>
              <a:off x="800" y="3208"/>
              <a:ext cx="184"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5888" name="Text Box 128">
            <a:extLst>
              <a:ext uri="{FF2B5EF4-FFF2-40B4-BE49-F238E27FC236}">
                <a16:creationId xmlns:a16="http://schemas.microsoft.com/office/drawing/2014/main" id="{22FE3B43-EEE2-404E-6B18-709139EB23F9}"/>
              </a:ext>
            </a:extLst>
          </p:cNvPr>
          <p:cNvSpPr txBox="1">
            <a:spLocks noChangeArrowheads="1"/>
          </p:cNvSpPr>
          <p:nvPr/>
        </p:nvSpPr>
        <p:spPr bwMode="auto">
          <a:xfrm>
            <a:off x="3919538" y="595313"/>
            <a:ext cx="4932362"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latin typeface="微软雅黑" panose="020B0503020204020204" pitchFamily="34" charset="-122"/>
                <a:ea typeface="微软雅黑" panose="020B0503020204020204" pitchFamily="34" charset="-122"/>
              </a:rPr>
              <a:t>新指令还没有取出译码，所以控制信号的值还是原来指令的旧值。</a:t>
            </a:r>
          </a:p>
          <a:p>
            <a:pPr eaLnBrk="0" hangingPunct="0">
              <a:spcBef>
                <a:spcPct val="50000"/>
              </a:spcBef>
            </a:pPr>
            <a:r>
              <a:rPr lang="zh-CN" altLang="en-US" sz="2000">
                <a:latin typeface="微软雅黑" panose="020B0503020204020204" pitchFamily="34" charset="-122"/>
                <a:ea typeface="微软雅黑" panose="020B0503020204020204" pitchFamily="34" charset="-122"/>
              </a:rPr>
              <a:t>新指令还没有执行，所以标志也为旧值。</a:t>
            </a:r>
          </a:p>
        </p:txBody>
      </p:sp>
      <p:sp>
        <p:nvSpPr>
          <p:cNvPr id="245890" name="Text Box 130">
            <a:extLst>
              <a:ext uri="{FF2B5EF4-FFF2-40B4-BE49-F238E27FC236}">
                <a16:creationId xmlns:a16="http://schemas.microsoft.com/office/drawing/2014/main" id="{13F0FF57-21ED-632F-BFA6-366293E94685}"/>
              </a:ext>
            </a:extLst>
          </p:cNvPr>
          <p:cNvSpPr txBox="1">
            <a:spLocks noChangeArrowheads="1"/>
          </p:cNvSpPr>
          <p:nvPr/>
        </p:nvSpPr>
        <p:spPr bwMode="auto">
          <a:xfrm>
            <a:off x="231775" y="5360988"/>
            <a:ext cx="16986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700">
                <a:solidFill>
                  <a:schemeClr val="accent1"/>
                </a:solidFill>
                <a:latin typeface="微软雅黑" panose="020B0503020204020204" pitchFamily="34" charset="-122"/>
                <a:ea typeface="微软雅黑" panose="020B0503020204020204" pitchFamily="34" charset="-122"/>
              </a:rPr>
              <a:t>取指部件由旧控制信号控制，会不会有问题？</a:t>
            </a:r>
          </a:p>
        </p:txBody>
      </p:sp>
      <p:sp>
        <p:nvSpPr>
          <p:cNvPr id="245891" name="Text Box 131">
            <a:extLst>
              <a:ext uri="{FF2B5EF4-FFF2-40B4-BE49-F238E27FC236}">
                <a16:creationId xmlns:a16="http://schemas.microsoft.com/office/drawing/2014/main" id="{13B1F78A-E5C7-F470-B539-097CA2420E28}"/>
              </a:ext>
            </a:extLst>
          </p:cNvPr>
          <p:cNvSpPr txBox="1">
            <a:spLocks noChangeArrowheads="1"/>
          </p:cNvSpPr>
          <p:nvPr/>
        </p:nvSpPr>
        <p:spPr bwMode="auto">
          <a:xfrm>
            <a:off x="231775" y="6381750"/>
            <a:ext cx="2176463" cy="366713"/>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800">
                <a:latin typeface="微软雅黑" panose="020B0503020204020204" pitchFamily="34" charset="-122"/>
                <a:ea typeface="微软雅黑" panose="020B0503020204020204" pitchFamily="34" charset="-122"/>
              </a:rPr>
              <a:t>没有问题！</a:t>
            </a:r>
            <a:r>
              <a:rPr lang="en-US" altLang="zh-CN" sz="1800">
                <a:latin typeface="微软雅黑" panose="020B0503020204020204" pitchFamily="34" charset="-122"/>
                <a:ea typeface="微软雅黑" panose="020B0503020204020204" pitchFamily="34" charset="-122"/>
              </a:rPr>
              <a:t>Why</a:t>
            </a:r>
            <a:r>
              <a:rPr lang="en-US" altLang="zh-CN">
                <a:solidFill>
                  <a:srgbClr val="008000"/>
                </a:solidFill>
                <a:latin typeface="微软雅黑" panose="020B0503020204020204" pitchFamily="34" charset="-122"/>
                <a:ea typeface="微软雅黑" panose="020B0503020204020204" pitchFamily="34" charset="-122"/>
              </a:rPr>
              <a:t>?</a:t>
            </a:r>
          </a:p>
        </p:txBody>
      </p:sp>
      <p:sp>
        <p:nvSpPr>
          <p:cNvPr id="245892" name="Text Box 132">
            <a:extLst>
              <a:ext uri="{FF2B5EF4-FFF2-40B4-BE49-F238E27FC236}">
                <a16:creationId xmlns:a16="http://schemas.microsoft.com/office/drawing/2014/main" id="{99F989E7-E450-6E03-BDE0-B445EBC13A3A}"/>
              </a:ext>
            </a:extLst>
          </p:cNvPr>
          <p:cNvSpPr txBox="1">
            <a:spLocks noChangeArrowheads="1"/>
          </p:cNvSpPr>
          <p:nvPr/>
        </p:nvSpPr>
        <p:spPr bwMode="auto">
          <a:xfrm>
            <a:off x="2792413" y="6173788"/>
            <a:ext cx="5776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20000"/>
              </a:spcBef>
            </a:pPr>
            <a:r>
              <a:rPr lang="zh-CN" altLang="en-US" sz="1800">
                <a:latin typeface="微软雅黑" panose="020B0503020204020204" pitchFamily="34" charset="-122"/>
                <a:ea typeface="微软雅黑" panose="020B0503020204020204" pitchFamily="34" charset="-122"/>
              </a:rPr>
              <a:t>因为在下个</a:t>
            </a:r>
            <a:r>
              <a:rPr lang="en-US" altLang="zh-CN" sz="1800">
                <a:latin typeface="微软雅黑" panose="020B0503020204020204" pitchFamily="34" charset="-122"/>
                <a:ea typeface="微软雅黑" panose="020B0503020204020204" pitchFamily="34" charset="-122"/>
              </a:rPr>
              <a:t>Clk</a:t>
            </a:r>
            <a:r>
              <a:rPr lang="zh-CN" altLang="en-US" sz="1800">
                <a:latin typeface="微软雅黑" panose="020B0503020204020204" pitchFamily="34" charset="-122"/>
                <a:ea typeface="微软雅黑" panose="020B0503020204020204" pitchFamily="34" charset="-122"/>
              </a:rPr>
              <a:t>到来之前</a:t>
            </a:r>
            <a:r>
              <a:rPr lang="en-US" altLang="zh-CN" sz="1800">
                <a:latin typeface="微软雅黑" panose="020B0503020204020204" pitchFamily="34" charset="-122"/>
                <a:ea typeface="微软雅黑" panose="020B0503020204020204" pitchFamily="34" charset="-122"/>
              </a:rPr>
              <a:t>PC</a:t>
            </a:r>
            <a:r>
              <a:rPr lang="zh-CN" altLang="en-US" sz="1800">
                <a:latin typeface="微软雅黑" panose="020B0503020204020204" pitchFamily="34" charset="-122"/>
                <a:ea typeface="微软雅黑" panose="020B0503020204020204" pitchFamily="34" charset="-122"/>
              </a:rPr>
              <a:t>输入端的值不会写入，只要保证下个</a:t>
            </a:r>
            <a:r>
              <a:rPr lang="en-US" altLang="zh-CN" sz="1800">
                <a:latin typeface="微软雅黑" panose="020B0503020204020204" pitchFamily="34" charset="-122"/>
                <a:ea typeface="微软雅黑" panose="020B0503020204020204" pitchFamily="34" charset="-122"/>
              </a:rPr>
              <a:t>Clk</a:t>
            </a:r>
            <a:r>
              <a:rPr lang="zh-CN" altLang="en-US" sz="1800">
                <a:latin typeface="微软雅黑" panose="020B0503020204020204" pitchFamily="34" charset="-122"/>
                <a:ea typeface="微软雅黑" panose="020B0503020204020204" pitchFamily="34" charset="-122"/>
              </a:rPr>
              <a:t>来之前能产生正确的</a:t>
            </a:r>
            <a:r>
              <a:rPr lang="en-US" altLang="zh-CN" sz="1800">
                <a:latin typeface="微软雅黑" panose="020B0503020204020204" pitchFamily="34" charset="-122"/>
                <a:ea typeface="微软雅黑" panose="020B0503020204020204" pitchFamily="34" charset="-122"/>
              </a:rPr>
              <a:t>PC</a:t>
            </a:r>
            <a:r>
              <a:rPr lang="zh-CN" altLang="en-US" sz="1800">
                <a:latin typeface="微软雅黑" panose="020B0503020204020204" pitchFamily="34" charset="-122"/>
                <a:ea typeface="微软雅黑" panose="020B0503020204020204" pitchFamily="34" charset="-122"/>
              </a:rPr>
              <a:t>即可！</a:t>
            </a:r>
          </a:p>
        </p:txBody>
      </p:sp>
      <p:sp>
        <p:nvSpPr>
          <p:cNvPr id="105549" name="Line 4">
            <a:extLst>
              <a:ext uri="{FF2B5EF4-FFF2-40B4-BE49-F238E27FC236}">
                <a16:creationId xmlns:a16="http://schemas.microsoft.com/office/drawing/2014/main" id="{F8DF9C1F-A362-350E-54BD-BD4423ECA075}"/>
              </a:ext>
            </a:extLst>
          </p:cNvPr>
          <p:cNvSpPr>
            <a:spLocks noChangeShapeType="1"/>
          </p:cNvSpPr>
          <p:nvPr/>
        </p:nvSpPr>
        <p:spPr bwMode="auto">
          <a:xfrm flipH="1">
            <a:off x="3490913" y="4041775"/>
            <a:ext cx="144462"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0" name="Line 4">
            <a:extLst>
              <a:ext uri="{FF2B5EF4-FFF2-40B4-BE49-F238E27FC236}">
                <a16:creationId xmlns:a16="http://schemas.microsoft.com/office/drawing/2014/main" id="{D349EFC7-65DC-B4CC-8E5B-4CE957EAC827}"/>
              </a:ext>
            </a:extLst>
          </p:cNvPr>
          <p:cNvSpPr>
            <a:spLocks noChangeShapeType="1"/>
          </p:cNvSpPr>
          <p:nvPr/>
        </p:nvSpPr>
        <p:spPr bwMode="auto">
          <a:xfrm flipH="1">
            <a:off x="3544888" y="3251200"/>
            <a:ext cx="144462"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1" name="Line 4">
            <a:extLst>
              <a:ext uri="{FF2B5EF4-FFF2-40B4-BE49-F238E27FC236}">
                <a16:creationId xmlns:a16="http://schemas.microsoft.com/office/drawing/2014/main" id="{B9F54AC7-14CC-1F67-33F0-7122C00E99AE}"/>
              </a:ext>
            </a:extLst>
          </p:cNvPr>
          <p:cNvSpPr>
            <a:spLocks noChangeShapeType="1"/>
          </p:cNvSpPr>
          <p:nvPr/>
        </p:nvSpPr>
        <p:spPr bwMode="auto">
          <a:xfrm flipH="1">
            <a:off x="4400550" y="2759075"/>
            <a:ext cx="142875"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2" name="Line 4">
            <a:extLst>
              <a:ext uri="{FF2B5EF4-FFF2-40B4-BE49-F238E27FC236}">
                <a16:creationId xmlns:a16="http://schemas.microsoft.com/office/drawing/2014/main" id="{74AF38A7-105C-B66A-4224-8F43CDC90966}"/>
              </a:ext>
            </a:extLst>
          </p:cNvPr>
          <p:cNvSpPr>
            <a:spLocks noChangeShapeType="1"/>
          </p:cNvSpPr>
          <p:nvPr/>
        </p:nvSpPr>
        <p:spPr bwMode="auto">
          <a:xfrm flipH="1">
            <a:off x="5045075" y="2185988"/>
            <a:ext cx="144463" cy="217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3" name="Line 4">
            <a:extLst>
              <a:ext uri="{FF2B5EF4-FFF2-40B4-BE49-F238E27FC236}">
                <a16:creationId xmlns:a16="http://schemas.microsoft.com/office/drawing/2014/main" id="{D0E760D2-90AA-047E-958E-70C453053691}"/>
              </a:ext>
            </a:extLst>
          </p:cNvPr>
          <p:cNvSpPr>
            <a:spLocks noChangeShapeType="1"/>
          </p:cNvSpPr>
          <p:nvPr/>
        </p:nvSpPr>
        <p:spPr bwMode="auto">
          <a:xfrm flipH="1">
            <a:off x="4065588" y="1811338"/>
            <a:ext cx="144462"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5554" name="图片 3">
            <a:extLst>
              <a:ext uri="{FF2B5EF4-FFF2-40B4-BE49-F238E27FC236}">
                <a16:creationId xmlns:a16="http://schemas.microsoft.com/office/drawing/2014/main" id="{D8BAFA98-69C4-B222-7458-7E849A298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600" y="4516438"/>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55" name="Line 104">
            <a:extLst>
              <a:ext uri="{FF2B5EF4-FFF2-40B4-BE49-F238E27FC236}">
                <a16:creationId xmlns:a16="http://schemas.microsoft.com/office/drawing/2014/main" id="{8EA22574-6E44-187C-2F26-0525CA6A3769}"/>
              </a:ext>
            </a:extLst>
          </p:cNvPr>
          <p:cNvSpPr>
            <a:spLocks noChangeShapeType="1"/>
          </p:cNvSpPr>
          <p:nvPr/>
        </p:nvSpPr>
        <p:spPr bwMode="auto">
          <a:xfrm>
            <a:off x="4529138" y="5043488"/>
            <a:ext cx="431800"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5884"/>
                                        </p:tgtEl>
                                        <p:attrNameLst>
                                          <p:attrName>style.visibility</p:attrName>
                                        </p:attrNameLst>
                                      </p:cBhvr>
                                      <p:to>
                                        <p:strVal val="visible"/>
                                      </p:to>
                                    </p:set>
                                    <p:animEffect transition="in" filter="checkerboard(across)">
                                      <p:cBhvr>
                                        <p:cTn id="7" dur="500"/>
                                        <p:tgtEl>
                                          <p:spTgt spid="2458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45877"/>
                                        </p:tgtEl>
                                        <p:attrNameLst>
                                          <p:attrName>style.visibility</p:attrName>
                                        </p:attrNameLst>
                                      </p:cBhvr>
                                      <p:to>
                                        <p:strVal val="visible"/>
                                      </p:to>
                                    </p:set>
                                    <p:animEffect transition="in" filter="checkerboard(across)">
                                      <p:cBhvr>
                                        <p:cTn id="12" dur="500"/>
                                        <p:tgtEl>
                                          <p:spTgt spid="2458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5888">
                                            <p:txEl>
                                              <p:pRg st="0" end="0"/>
                                            </p:txEl>
                                          </p:spTgt>
                                        </p:tgtEl>
                                        <p:attrNameLst>
                                          <p:attrName>style.visibility</p:attrName>
                                        </p:attrNameLst>
                                      </p:cBhvr>
                                      <p:to>
                                        <p:strVal val="visible"/>
                                      </p:to>
                                    </p:set>
                                    <p:animEffect transition="in" filter="blinds(horizontal)">
                                      <p:cBhvr>
                                        <p:cTn id="17" dur="500"/>
                                        <p:tgtEl>
                                          <p:spTgt spid="24588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871"/>
                                        </p:tgtEl>
                                        <p:attrNameLst>
                                          <p:attrName>style.visibility</p:attrName>
                                        </p:attrNameLst>
                                      </p:cBhvr>
                                      <p:to>
                                        <p:strVal val="visible"/>
                                      </p:to>
                                    </p:set>
                                    <p:animEffect transition="in" filter="blinds(horizontal)">
                                      <p:cBhvr>
                                        <p:cTn id="22" dur="500"/>
                                        <p:tgtEl>
                                          <p:spTgt spid="2458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45832"/>
                                        </p:tgtEl>
                                        <p:attrNameLst>
                                          <p:attrName>style.visibility</p:attrName>
                                        </p:attrNameLst>
                                      </p:cBhvr>
                                      <p:to>
                                        <p:strVal val="visible"/>
                                      </p:to>
                                    </p:set>
                                    <p:animEffect transition="in" filter="blinds(horizontal)">
                                      <p:cBhvr>
                                        <p:cTn id="27" dur="500"/>
                                        <p:tgtEl>
                                          <p:spTgt spid="2458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45888">
                                            <p:txEl>
                                              <p:pRg st="1" end="1"/>
                                            </p:txEl>
                                          </p:spTgt>
                                        </p:tgtEl>
                                        <p:attrNameLst>
                                          <p:attrName>style.visibility</p:attrName>
                                        </p:attrNameLst>
                                      </p:cBhvr>
                                      <p:to>
                                        <p:strVal val="visible"/>
                                      </p:to>
                                    </p:set>
                                    <p:animEffect transition="in" filter="blinds(horizontal)">
                                      <p:cBhvr>
                                        <p:cTn id="32" dur="500"/>
                                        <p:tgtEl>
                                          <p:spTgt spid="245888">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45833"/>
                                        </p:tgtEl>
                                        <p:attrNameLst>
                                          <p:attrName>style.visibility</p:attrName>
                                        </p:attrNameLst>
                                      </p:cBhvr>
                                      <p:to>
                                        <p:strVal val="visible"/>
                                      </p:to>
                                    </p:set>
                                    <p:animEffect transition="in" filter="blinds(horizontal)">
                                      <p:cBhvr>
                                        <p:cTn id="37" dur="500"/>
                                        <p:tgtEl>
                                          <p:spTgt spid="24583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5890"/>
                                        </p:tgtEl>
                                        <p:attrNameLst>
                                          <p:attrName>style.visibility</p:attrName>
                                        </p:attrNameLst>
                                      </p:cBhvr>
                                      <p:to>
                                        <p:strVal val="visible"/>
                                      </p:to>
                                    </p:set>
                                    <p:animEffect transition="in" filter="blinds(horizontal)">
                                      <p:cBhvr>
                                        <p:cTn id="42" dur="500"/>
                                        <p:tgtEl>
                                          <p:spTgt spid="24589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45891"/>
                                        </p:tgtEl>
                                        <p:attrNameLst>
                                          <p:attrName>style.visibility</p:attrName>
                                        </p:attrNameLst>
                                      </p:cBhvr>
                                      <p:to>
                                        <p:strVal val="visible"/>
                                      </p:to>
                                    </p:set>
                                    <p:animEffect transition="in" filter="blinds(horizontal)">
                                      <p:cBhvr>
                                        <p:cTn id="47" dur="500"/>
                                        <p:tgtEl>
                                          <p:spTgt spid="24589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5892"/>
                                        </p:tgtEl>
                                        <p:attrNameLst>
                                          <p:attrName>style.visibility</p:attrName>
                                        </p:attrNameLst>
                                      </p:cBhvr>
                                      <p:to>
                                        <p:strVal val="visible"/>
                                      </p:to>
                                    </p:set>
                                    <p:animEffect transition="in" filter="blinds(horizontal)">
                                      <p:cBhvr>
                                        <p:cTn id="52" dur="500"/>
                                        <p:tgtEl>
                                          <p:spTgt spid="245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2" grpId="0"/>
      <p:bldP spid="245833" grpId="0"/>
      <p:bldP spid="245871" grpId="0"/>
      <p:bldP spid="245890" grpId="0"/>
      <p:bldP spid="245891" grpId="0" animBg="1"/>
      <p:bldP spid="24589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5">
            <a:extLst>
              <a:ext uri="{FF2B5EF4-FFF2-40B4-BE49-F238E27FC236}">
                <a16:creationId xmlns:a16="http://schemas.microsoft.com/office/drawing/2014/main" id="{20C5DB0A-2D86-11A1-BE6F-B84DBBA1C568}"/>
              </a:ext>
            </a:extLst>
          </p:cNvPr>
          <p:cNvSpPr>
            <a:spLocks noGrp="1" noChangeArrowheads="1"/>
          </p:cNvSpPr>
          <p:nvPr>
            <p:ph type="title"/>
          </p:nvPr>
        </p:nvSpPr>
        <p:spPr>
          <a:xfrm>
            <a:off x="444500" y="177800"/>
            <a:ext cx="7191375" cy="422275"/>
          </a:xfrm>
        </p:spPr>
        <p:txBody>
          <a:bodyPr/>
          <a:lstStyle/>
          <a:p>
            <a:r>
              <a:rPr lang="zh-CN" altLang="en-US">
                <a:ea typeface="宋体" panose="02010600030101010101" pitchFamily="2" charset="-122"/>
              </a:rPr>
              <a:t>指令译码后</a:t>
            </a:r>
            <a:r>
              <a:rPr lang="en-US" altLang="zh-CN">
                <a:ea typeface="宋体" panose="02010600030101010101" pitchFamily="2" charset="-122"/>
              </a:rPr>
              <a:t>R-</a:t>
            </a:r>
            <a:r>
              <a:rPr lang="zh-CN" altLang="en-US">
                <a:ea typeface="宋体" panose="02010600030101010101" pitchFamily="2" charset="-122"/>
              </a:rPr>
              <a:t>型指令操作过程</a:t>
            </a:r>
          </a:p>
        </p:txBody>
      </p:sp>
      <p:pic>
        <p:nvPicPr>
          <p:cNvPr id="107522" name="Picture 206">
            <a:extLst>
              <a:ext uri="{FF2B5EF4-FFF2-40B4-BE49-F238E27FC236}">
                <a16:creationId xmlns:a16="http://schemas.microsoft.com/office/drawing/2014/main" id="{AD3BE00F-14F1-CE77-661E-A61C98A51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8" y="1223963"/>
            <a:ext cx="8818562" cy="563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 name="Rectangle 3">
            <a:extLst>
              <a:ext uri="{FF2B5EF4-FFF2-40B4-BE49-F238E27FC236}">
                <a16:creationId xmlns:a16="http://schemas.microsoft.com/office/drawing/2014/main" id="{40926EB3-5D55-C0AB-1725-C1BDB23D7DFD}"/>
              </a:ext>
            </a:extLst>
          </p:cNvPr>
          <p:cNvSpPr txBox="1">
            <a:spLocks noChangeArrowheads="1"/>
          </p:cNvSpPr>
          <p:nvPr/>
        </p:nvSpPr>
        <p:spPr bwMode="auto">
          <a:xfrm>
            <a:off x="309563" y="728663"/>
            <a:ext cx="6562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R-</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型指令功能：</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 ← R[rs1] op R[rs2]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randombar(horizontal)">
                                      <p:cBhvr>
                                        <p:cTn id="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16">
            <a:extLst>
              <a:ext uri="{FF2B5EF4-FFF2-40B4-BE49-F238E27FC236}">
                <a16:creationId xmlns:a16="http://schemas.microsoft.com/office/drawing/2014/main" id="{EB18261A-C7C7-068C-7745-4E384AA62973}"/>
              </a:ext>
            </a:extLst>
          </p:cNvPr>
          <p:cNvSpPr>
            <a:spLocks noGrp="1" noChangeArrowheads="1"/>
          </p:cNvSpPr>
          <p:nvPr>
            <p:ph type="title"/>
          </p:nvPr>
        </p:nvSpPr>
        <p:spPr>
          <a:xfrm>
            <a:off x="800100" y="228600"/>
            <a:ext cx="8124825" cy="422275"/>
          </a:xfrm>
        </p:spPr>
        <p:txBody>
          <a:bodyPr/>
          <a:lstStyle/>
          <a:p>
            <a:r>
              <a:rPr lang="en-US" altLang="zh-CN">
                <a:ea typeface="宋体" panose="02010600030101010101" pitchFamily="2" charset="-122"/>
              </a:rPr>
              <a:t>R-</a:t>
            </a:r>
            <a:r>
              <a:rPr lang="zh-CN" altLang="en-US">
                <a:ea typeface="宋体" panose="02010600030101010101" pitchFamily="2" charset="-122"/>
              </a:rPr>
              <a:t>型指令最后阶段取指部件中的动作</a:t>
            </a:r>
          </a:p>
        </p:txBody>
      </p:sp>
      <p:sp>
        <p:nvSpPr>
          <p:cNvPr id="109570" name="Rectangle 118">
            <a:extLst>
              <a:ext uri="{FF2B5EF4-FFF2-40B4-BE49-F238E27FC236}">
                <a16:creationId xmlns:a16="http://schemas.microsoft.com/office/drawing/2014/main" id="{8AF24D1B-0C5E-25A0-13B7-92D1E3F3B624}"/>
              </a:ext>
            </a:extLst>
          </p:cNvPr>
          <p:cNvSpPr>
            <a:spLocks noGrp="1" noChangeArrowheads="1"/>
          </p:cNvSpPr>
          <p:nvPr>
            <p:ph idx="1"/>
          </p:nvPr>
        </p:nvSpPr>
        <p:spPr>
          <a:xfrm>
            <a:off x="444500" y="774700"/>
            <a:ext cx="8191500" cy="774700"/>
          </a:xfrm>
        </p:spPr>
        <p:txBody>
          <a:bodyPr/>
          <a:lstStyle/>
          <a:p>
            <a:r>
              <a:rPr lang="en-US" altLang="zh-CN" sz="2000">
                <a:latin typeface="微软雅黑" panose="020B0503020204020204" pitchFamily="34" charset="-122"/>
                <a:ea typeface="微软雅黑" panose="020B0503020204020204" pitchFamily="34" charset="-122"/>
              </a:rPr>
              <a:t>PC </a:t>
            </a:r>
            <a:r>
              <a:rPr lang="en-US" altLang="zh-CN" sz="2000">
                <a:latin typeface="微软雅黑" panose="020B0503020204020204" pitchFamily="34" charset="-122"/>
                <a:ea typeface="微软雅黑" panose="020B0503020204020204" pitchFamily="34" charset="-122"/>
                <a:sym typeface="Wingdings" panose="05000000000000000000" pitchFamily="2" charset="2"/>
              </a:rPr>
              <a:t>←</a:t>
            </a:r>
            <a:r>
              <a:rPr lang="en-US" altLang="zh-CN" sz="2000">
                <a:latin typeface="微软雅黑" panose="020B0503020204020204" pitchFamily="34" charset="-122"/>
                <a:ea typeface="微软雅黑" panose="020B0503020204020204" pitchFamily="34" charset="-122"/>
              </a:rPr>
              <a:t> PC + 4</a:t>
            </a:r>
          </a:p>
          <a:p>
            <a:pPr lvl="1"/>
            <a:r>
              <a:rPr lang="zh-CN" altLang="en-US" sz="2000">
                <a:latin typeface="微软雅黑" panose="020B0503020204020204" pitchFamily="34" charset="-122"/>
                <a:ea typeface="微软雅黑" panose="020B0503020204020204" pitchFamily="34" charset="-122"/>
              </a:rPr>
              <a:t>除 </a:t>
            </a:r>
            <a:r>
              <a:rPr lang="en-US" altLang="zh-CN" sz="2000">
                <a:latin typeface="微软雅黑" panose="020B0503020204020204" pitchFamily="34" charset="-122"/>
                <a:ea typeface="微软雅黑" panose="020B0503020204020204" pitchFamily="34" charset="-122"/>
              </a:rPr>
              <a:t>Branch and Jump</a:t>
            </a:r>
            <a:r>
              <a:rPr lang="zh-CN" altLang="en-US" sz="2000">
                <a:latin typeface="微软雅黑" panose="020B0503020204020204" pitchFamily="34" charset="-122"/>
                <a:ea typeface="微软雅黑" panose="020B0503020204020204" pitchFamily="34" charset="-122"/>
              </a:rPr>
              <a:t>以外的指令都相同</a:t>
            </a:r>
          </a:p>
        </p:txBody>
      </p:sp>
      <p:sp>
        <p:nvSpPr>
          <p:cNvPr id="249997" name="Text Box 141">
            <a:extLst>
              <a:ext uri="{FF2B5EF4-FFF2-40B4-BE49-F238E27FC236}">
                <a16:creationId xmlns:a16="http://schemas.microsoft.com/office/drawing/2014/main" id="{3331A4D5-39F6-6388-873B-385F5C353BB2}"/>
              </a:ext>
            </a:extLst>
          </p:cNvPr>
          <p:cNvSpPr txBox="1">
            <a:spLocks noChangeArrowheads="1"/>
          </p:cNvSpPr>
          <p:nvPr/>
        </p:nvSpPr>
        <p:spPr bwMode="auto">
          <a:xfrm>
            <a:off x="800100" y="6067425"/>
            <a:ext cx="776128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A50021"/>
                </a:solidFill>
                <a:latin typeface="微软雅黑" panose="020B0503020204020204" pitchFamily="34" charset="-122"/>
                <a:ea typeface="微软雅黑" panose="020B0503020204020204" pitchFamily="34" charset="-122"/>
              </a:rPr>
              <a:t>因为新的控制信号保证了正确的</a:t>
            </a:r>
            <a:r>
              <a:rPr lang="en-US" altLang="zh-CN" sz="2000">
                <a:solidFill>
                  <a:srgbClr val="A50021"/>
                </a:solidFill>
                <a:latin typeface="微软雅黑" panose="020B0503020204020204" pitchFamily="34" charset="-122"/>
                <a:ea typeface="微软雅黑" panose="020B0503020204020204" pitchFamily="34" charset="-122"/>
              </a:rPr>
              <a:t>PC</a:t>
            </a:r>
            <a:r>
              <a:rPr lang="zh-CN" altLang="en-US" sz="2000">
                <a:solidFill>
                  <a:srgbClr val="A50021"/>
                </a:solidFill>
                <a:latin typeface="微软雅黑" panose="020B0503020204020204" pitchFamily="34" charset="-122"/>
                <a:ea typeface="微软雅黑" panose="020B0503020204020204" pitchFamily="34" charset="-122"/>
              </a:rPr>
              <a:t>值的产生，在足够长的时间后，下个时钟</a:t>
            </a:r>
            <a:r>
              <a:rPr lang="en-US" altLang="zh-CN" sz="2000">
                <a:solidFill>
                  <a:srgbClr val="A50021"/>
                </a:solidFill>
                <a:latin typeface="微软雅黑" panose="020B0503020204020204" pitchFamily="34" charset="-122"/>
                <a:ea typeface="微软雅黑" panose="020B0503020204020204" pitchFamily="34" charset="-122"/>
              </a:rPr>
              <a:t>Clk</a:t>
            </a:r>
            <a:r>
              <a:rPr lang="zh-CN" altLang="en-US" sz="2000">
                <a:solidFill>
                  <a:srgbClr val="A50021"/>
                </a:solidFill>
                <a:latin typeface="微软雅黑" panose="020B0503020204020204" pitchFamily="34" charset="-122"/>
                <a:ea typeface="微软雅黑" panose="020B0503020204020204" pitchFamily="34" charset="-122"/>
              </a:rPr>
              <a:t>到来！</a:t>
            </a:r>
          </a:p>
        </p:txBody>
      </p:sp>
      <p:sp>
        <p:nvSpPr>
          <p:cNvPr id="109572" name="Line 6">
            <a:extLst>
              <a:ext uri="{FF2B5EF4-FFF2-40B4-BE49-F238E27FC236}">
                <a16:creationId xmlns:a16="http://schemas.microsoft.com/office/drawing/2014/main" id="{1332FB0E-002F-E507-B2BE-99CC3B79C5B4}"/>
              </a:ext>
            </a:extLst>
          </p:cNvPr>
          <p:cNvSpPr>
            <a:spLocks noChangeShapeType="1"/>
          </p:cNvSpPr>
          <p:nvPr/>
        </p:nvSpPr>
        <p:spPr bwMode="auto">
          <a:xfrm>
            <a:off x="2838450" y="3257550"/>
            <a:ext cx="140335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573" name="Rectangle 8">
            <a:extLst>
              <a:ext uri="{FF2B5EF4-FFF2-40B4-BE49-F238E27FC236}">
                <a16:creationId xmlns:a16="http://schemas.microsoft.com/office/drawing/2014/main" id="{FF3E8204-C1A5-0C2D-4A9A-109C52A5AE3A}"/>
              </a:ext>
            </a:extLst>
          </p:cNvPr>
          <p:cNvSpPr>
            <a:spLocks noChangeArrowheads="1"/>
          </p:cNvSpPr>
          <p:nvPr/>
        </p:nvSpPr>
        <p:spPr bwMode="auto">
          <a:xfrm>
            <a:off x="3548063" y="3273425"/>
            <a:ext cx="439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sp>
        <p:nvSpPr>
          <p:cNvPr id="109574" name="Rectangle 16">
            <a:extLst>
              <a:ext uri="{FF2B5EF4-FFF2-40B4-BE49-F238E27FC236}">
                <a16:creationId xmlns:a16="http://schemas.microsoft.com/office/drawing/2014/main" id="{E298D0B2-96DA-7581-AD26-960C38C465B6}"/>
              </a:ext>
            </a:extLst>
          </p:cNvPr>
          <p:cNvSpPr>
            <a:spLocks noChangeArrowheads="1"/>
          </p:cNvSpPr>
          <p:nvPr/>
        </p:nvSpPr>
        <p:spPr bwMode="auto">
          <a:xfrm>
            <a:off x="2228850" y="3862388"/>
            <a:ext cx="657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imm</a:t>
            </a:r>
          </a:p>
        </p:txBody>
      </p:sp>
      <p:grpSp>
        <p:nvGrpSpPr>
          <p:cNvPr id="109575" name="Group 19">
            <a:extLst>
              <a:ext uri="{FF2B5EF4-FFF2-40B4-BE49-F238E27FC236}">
                <a16:creationId xmlns:a16="http://schemas.microsoft.com/office/drawing/2014/main" id="{E3720707-06CD-7147-E04E-8743C4E428A0}"/>
              </a:ext>
            </a:extLst>
          </p:cNvPr>
          <p:cNvGrpSpPr>
            <a:grpSpLocks/>
          </p:cNvGrpSpPr>
          <p:nvPr/>
        </p:nvGrpSpPr>
        <p:grpSpPr bwMode="auto">
          <a:xfrm>
            <a:off x="4189413" y="3074988"/>
            <a:ext cx="376237" cy="1249362"/>
            <a:chOff x="2979" y="2245"/>
            <a:chExt cx="237" cy="835"/>
          </a:xfrm>
        </p:grpSpPr>
        <p:grpSp>
          <p:nvGrpSpPr>
            <p:cNvPr id="109576" name="Group 20">
              <a:extLst>
                <a:ext uri="{FF2B5EF4-FFF2-40B4-BE49-F238E27FC236}">
                  <a16:creationId xmlns:a16="http://schemas.microsoft.com/office/drawing/2014/main" id="{1140C1DB-E925-0198-44BE-45153EAFBA53}"/>
                </a:ext>
              </a:extLst>
            </p:cNvPr>
            <p:cNvGrpSpPr>
              <a:grpSpLocks/>
            </p:cNvGrpSpPr>
            <p:nvPr/>
          </p:nvGrpSpPr>
          <p:grpSpPr bwMode="auto">
            <a:xfrm>
              <a:off x="3024" y="2245"/>
              <a:ext cx="192" cy="835"/>
              <a:chOff x="3024" y="2245"/>
              <a:chExt cx="192" cy="835"/>
            </a:xfrm>
          </p:grpSpPr>
          <p:sp>
            <p:nvSpPr>
              <p:cNvPr id="109577" name="Line 21">
                <a:extLst>
                  <a:ext uri="{FF2B5EF4-FFF2-40B4-BE49-F238E27FC236}">
                    <a16:creationId xmlns:a16="http://schemas.microsoft.com/office/drawing/2014/main" id="{3A267563-33D0-D1F5-3A7F-30006BB42078}"/>
                  </a:ext>
                </a:extLst>
              </p:cNvPr>
              <p:cNvSpPr>
                <a:spLocks noChangeShapeType="1"/>
              </p:cNvSpPr>
              <p:nvPr/>
            </p:nvSpPr>
            <p:spPr bwMode="auto">
              <a:xfrm>
                <a:off x="3024" y="2245"/>
                <a:ext cx="0" cy="81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22">
                <a:extLst>
                  <a:ext uri="{FF2B5EF4-FFF2-40B4-BE49-F238E27FC236}">
                    <a16:creationId xmlns:a16="http://schemas.microsoft.com/office/drawing/2014/main" id="{6D2B3F74-F152-E1D8-8A17-1C07B2ED3C8C}"/>
                  </a:ext>
                </a:extLst>
              </p:cNvPr>
              <p:cNvSpPr>
                <a:spLocks noChangeShapeType="1"/>
              </p:cNvSpPr>
              <p:nvPr/>
            </p:nvSpPr>
            <p:spPr bwMode="auto">
              <a:xfrm>
                <a:off x="3032" y="2245"/>
                <a:ext cx="176" cy="9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Line 23">
                <a:extLst>
                  <a:ext uri="{FF2B5EF4-FFF2-40B4-BE49-F238E27FC236}">
                    <a16:creationId xmlns:a16="http://schemas.microsoft.com/office/drawing/2014/main" id="{7C5B8F9A-6A18-8CB0-96CB-8A69C78E2305}"/>
                  </a:ext>
                </a:extLst>
              </p:cNvPr>
              <p:cNvSpPr>
                <a:spLocks noChangeShapeType="1"/>
              </p:cNvSpPr>
              <p:nvPr/>
            </p:nvSpPr>
            <p:spPr bwMode="auto">
              <a:xfrm flipV="1">
                <a:off x="3032" y="2953"/>
                <a:ext cx="176" cy="12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80" name="Line 24">
                <a:extLst>
                  <a:ext uri="{FF2B5EF4-FFF2-40B4-BE49-F238E27FC236}">
                    <a16:creationId xmlns:a16="http://schemas.microsoft.com/office/drawing/2014/main" id="{94C82790-55DA-DD6E-D0A0-B066593043D8}"/>
                  </a:ext>
                </a:extLst>
              </p:cNvPr>
              <p:cNvSpPr>
                <a:spLocks noChangeShapeType="1"/>
              </p:cNvSpPr>
              <p:nvPr/>
            </p:nvSpPr>
            <p:spPr bwMode="auto">
              <a:xfrm>
                <a:off x="3216" y="2356"/>
                <a:ext cx="0" cy="59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9581" name="Rectangle 25">
              <a:extLst>
                <a:ext uri="{FF2B5EF4-FFF2-40B4-BE49-F238E27FC236}">
                  <a16:creationId xmlns:a16="http://schemas.microsoft.com/office/drawing/2014/main" id="{F71EB59B-B856-B9F3-EEEC-DB3BC8C76280}"/>
                </a:ext>
              </a:extLst>
            </p:cNvPr>
            <p:cNvSpPr>
              <a:spLocks noChangeArrowheads="1"/>
            </p:cNvSpPr>
            <p:nvPr/>
          </p:nvSpPr>
          <p:spPr bwMode="auto">
            <a:xfrm rot="5400000">
              <a:off x="2889" y="2562"/>
              <a:ext cx="40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Mux</a:t>
              </a:r>
            </a:p>
          </p:txBody>
        </p:sp>
        <p:sp>
          <p:nvSpPr>
            <p:cNvPr id="109582" name="Rectangle 26">
              <a:extLst>
                <a:ext uri="{FF2B5EF4-FFF2-40B4-BE49-F238E27FC236}">
                  <a16:creationId xmlns:a16="http://schemas.microsoft.com/office/drawing/2014/main" id="{AFA3C119-2726-1D59-7E1C-32A040B7E15F}"/>
                </a:ext>
              </a:extLst>
            </p:cNvPr>
            <p:cNvSpPr>
              <a:spLocks noChangeArrowheads="1"/>
            </p:cNvSpPr>
            <p:nvPr/>
          </p:nvSpPr>
          <p:spPr bwMode="auto">
            <a:xfrm>
              <a:off x="3015" y="2325"/>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b="0">
                  <a:latin typeface="Times New Roman" panose="02020603050405020304" pitchFamily="18" charset="0"/>
                  <a:ea typeface="宋体" panose="02010600030101010101" pitchFamily="2" charset="-122"/>
                </a:rPr>
                <a:t>0</a:t>
              </a:r>
            </a:p>
          </p:txBody>
        </p:sp>
        <p:sp>
          <p:nvSpPr>
            <p:cNvPr id="109583" name="Rectangle 27">
              <a:extLst>
                <a:ext uri="{FF2B5EF4-FFF2-40B4-BE49-F238E27FC236}">
                  <a16:creationId xmlns:a16="http://schemas.microsoft.com/office/drawing/2014/main" id="{69D30EF8-CC1B-6504-E8B8-3C110296D35A}"/>
                </a:ext>
              </a:extLst>
            </p:cNvPr>
            <p:cNvSpPr>
              <a:spLocks noChangeArrowheads="1"/>
            </p:cNvSpPr>
            <p:nvPr/>
          </p:nvSpPr>
          <p:spPr bwMode="auto">
            <a:xfrm>
              <a:off x="3015" y="2795"/>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b="0">
                  <a:latin typeface="Times New Roman" panose="02020603050405020304" pitchFamily="18" charset="0"/>
                  <a:ea typeface="宋体" panose="02010600030101010101" pitchFamily="2" charset="-122"/>
                </a:rPr>
                <a:t>1</a:t>
              </a:r>
            </a:p>
          </p:txBody>
        </p:sp>
      </p:grpSp>
      <p:grpSp>
        <p:nvGrpSpPr>
          <p:cNvPr id="109584" name="Group 28">
            <a:extLst>
              <a:ext uri="{FF2B5EF4-FFF2-40B4-BE49-F238E27FC236}">
                <a16:creationId xmlns:a16="http://schemas.microsoft.com/office/drawing/2014/main" id="{D931E5E3-0841-823D-5BBE-FE01D9A8BBBE}"/>
              </a:ext>
            </a:extLst>
          </p:cNvPr>
          <p:cNvGrpSpPr>
            <a:grpSpLocks/>
          </p:cNvGrpSpPr>
          <p:nvPr/>
        </p:nvGrpSpPr>
        <p:grpSpPr bwMode="auto">
          <a:xfrm>
            <a:off x="5740400" y="2640013"/>
            <a:ext cx="476250" cy="1157287"/>
            <a:chOff x="1632" y="2173"/>
            <a:chExt cx="300" cy="729"/>
          </a:xfrm>
        </p:grpSpPr>
        <p:grpSp>
          <p:nvGrpSpPr>
            <p:cNvPr id="109585" name="Group 29">
              <a:extLst>
                <a:ext uri="{FF2B5EF4-FFF2-40B4-BE49-F238E27FC236}">
                  <a16:creationId xmlns:a16="http://schemas.microsoft.com/office/drawing/2014/main" id="{CA937FF6-E726-7047-21E8-3A18924974C2}"/>
                </a:ext>
              </a:extLst>
            </p:cNvPr>
            <p:cNvGrpSpPr>
              <a:grpSpLocks/>
            </p:cNvGrpSpPr>
            <p:nvPr/>
          </p:nvGrpSpPr>
          <p:grpSpPr bwMode="auto">
            <a:xfrm>
              <a:off x="1632" y="2173"/>
              <a:ext cx="288" cy="729"/>
              <a:chOff x="1632" y="2173"/>
              <a:chExt cx="288" cy="729"/>
            </a:xfrm>
          </p:grpSpPr>
          <p:sp>
            <p:nvSpPr>
              <p:cNvPr id="109586" name="Line 30">
                <a:extLst>
                  <a:ext uri="{FF2B5EF4-FFF2-40B4-BE49-F238E27FC236}">
                    <a16:creationId xmlns:a16="http://schemas.microsoft.com/office/drawing/2014/main" id="{617574AC-6F53-8C40-4D17-B41C9334AA86}"/>
                  </a:ext>
                </a:extLst>
              </p:cNvPr>
              <p:cNvSpPr>
                <a:spLocks noChangeShapeType="1"/>
              </p:cNvSpPr>
              <p:nvPr/>
            </p:nvSpPr>
            <p:spPr bwMode="auto">
              <a:xfrm>
                <a:off x="1632" y="2173"/>
                <a:ext cx="0"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87" name="Line 31">
                <a:extLst>
                  <a:ext uri="{FF2B5EF4-FFF2-40B4-BE49-F238E27FC236}">
                    <a16:creationId xmlns:a16="http://schemas.microsoft.com/office/drawing/2014/main" id="{214B0626-2EDA-B208-E206-B9A0DA5C87F5}"/>
                  </a:ext>
                </a:extLst>
              </p:cNvPr>
              <p:cNvSpPr>
                <a:spLocks noChangeShapeType="1"/>
              </p:cNvSpPr>
              <p:nvPr/>
            </p:nvSpPr>
            <p:spPr bwMode="auto">
              <a:xfrm>
                <a:off x="1640" y="2173"/>
                <a:ext cx="272"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88" name="Line 32">
                <a:extLst>
                  <a:ext uri="{FF2B5EF4-FFF2-40B4-BE49-F238E27FC236}">
                    <a16:creationId xmlns:a16="http://schemas.microsoft.com/office/drawing/2014/main" id="{C633A546-D141-C23F-C9D1-9F15603FA495}"/>
                  </a:ext>
                </a:extLst>
              </p:cNvPr>
              <p:cNvSpPr>
                <a:spLocks noChangeShapeType="1"/>
              </p:cNvSpPr>
              <p:nvPr/>
            </p:nvSpPr>
            <p:spPr bwMode="auto">
              <a:xfrm>
                <a:off x="1640" y="2355"/>
                <a:ext cx="128" cy="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89" name="Line 33">
                <a:extLst>
                  <a:ext uri="{FF2B5EF4-FFF2-40B4-BE49-F238E27FC236}">
                    <a16:creationId xmlns:a16="http://schemas.microsoft.com/office/drawing/2014/main" id="{383503DF-A347-9238-C38F-1416715CF9D8}"/>
                  </a:ext>
                </a:extLst>
              </p:cNvPr>
              <p:cNvSpPr>
                <a:spLocks noChangeShapeType="1"/>
              </p:cNvSpPr>
              <p:nvPr/>
            </p:nvSpPr>
            <p:spPr bwMode="auto">
              <a:xfrm>
                <a:off x="1776" y="2447"/>
                <a:ext cx="0"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90" name="Line 34">
                <a:extLst>
                  <a:ext uri="{FF2B5EF4-FFF2-40B4-BE49-F238E27FC236}">
                    <a16:creationId xmlns:a16="http://schemas.microsoft.com/office/drawing/2014/main" id="{04A8DD65-8D75-5E3C-B1D6-78D8B1D210AD}"/>
                  </a:ext>
                </a:extLst>
              </p:cNvPr>
              <p:cNvSpPr>
                <a:spLocks noChangeShapeType="1"/>
              </p:cNvSpPr>
              <p:nvPr/>
            </p:nvSpPr>
            <p:spPr bwMode="auto">
              <a:xfrm>
                <a:off x="1920" y="2355"/>
                <a:ext cx="0"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91" name="Line 35">
                <a:extLst>
                  <a:ext uri="{FF2B5EF4-FFF2-40B4-BE49-F238E27FC236}">
                    <a16:creationId xmlns:a16="http://schemas.microsoft.com/office/drawing/2014/main" id="{DAA81738-F1AB-D54A-73B2-296BBAEF317E}"/>
                  </a:ext>
                </a:extLst>
              </p:cNvPr>
              <p:cNvSpPr>
                <a:spLocks noChangeShapeType="1"/>
              </p:cNvSpPr>
              <p:nvPr/>
            </p:nvSpPr>
            <p:spPr bwMode="auto">
              <a:xfrm flipV="1">
                <a:off x="1640" y="2613"/>
                <a:ext cx="128" cy="1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92" name="Line 36">
                <a:extLst>
                  <a:ext uri="{FF2B5EF4-FFF2-40B4-BE49-F238E27FC236}">
                    <a16:creationId xmlns:a16="http://schemas.microsoft.com/office/drawing/2014/main" id="{96988468-AA04-CC61-CA95-4EC6055EE3E3}"/>
                  </a:ext>
                </a:extLst>
              </p:cNvPr>
              <p:cNvSpPr>
                <a:spLocks noChangeShapeType="1"/>
              </p:cNvSpPr>
              <p:nvPr/>
            </p:nvSpPr>
            <p:spPr bwMode="auto">
              <a:xfrm>
                <a:off x="1632" y="2720"/>
                <a:ext cx="0"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93" name="Line 37">
                <a:extLst>
                  <a:ext uri="{FF2B5EF4-FFF2-40B4-BE49-F238E27FC236}">
                    <a16:creationId xmlns:a16="http://schemas.microsoft.com/office/drawing/2014/main" id="{6E89531C-1BA2-F54B-5D84-23127B21CD6F}"/>
                  </a:ext>
                </a:extLst>
              </p:cNvPr>
              <p:cNvSpPr>
                <a:spLocks noChangeShapeType="1"/>
              </p:cNvSpPr>
              <p:nvPr/>
            </p:nvSpPr>
            <p:spPr bwMode="auto">
              <a:xfrm flipV="1">
                <a:off x="1640" y="2704"/>
                <a:ext cx="272" cy="19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9594" name="Rectangle 38">
              <a:extLst>
                <a:ext uri="{FF2B5EF4-FFF2-40B4-BE49-F238E27FC236}">
                  <a16:creationId xmlns:a16="http://schemas.microsoft.com/office/drawing/2014/main" id="{16B4A22D-793F-E912-53CA-F7B0594F4297}"/>
                </a:ext>
              </a:extLst>
            </p:cNvPr>
            <p:cNvSpPr>
              <a:spLocks noChangeArrowheads="1"/>
            </p:cNvSpPr>
            <p:nvPr/>
          </p:nvSpPr>
          <p:spPr bwMode="auto">
            <a:xfrm rot="5400000">
              <a:off x="1549" y="2456"/>
              <a:ext cx="53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Adder</a:t>
              </a:r>
            </a:p>
          </p:txBody>
        </p:sp>
      </p:grpSp>
      <p:sp>
        <p:nvSpPr>
          <p:cNvPr id="109595" name="Rectangle 39">
            <a:extLst>
              <a:ext uri="{FF2B5EF4-FFF2-40B4-BE49-F238E27FC236}">
                <a16:creationId xmlns:a16="http://schemas.microsoft.com/office/drawing/2014/main" id="{63E4EA82-359A-E077-956C-18E8790F5079}"/>
              </a:ext>
            </a:extLst>
          </p:cNvPr>
          <p:cNvSpPr>
            <a:spLocks noChangeArrowheads="1"/>
          </p:cNvSpPr>
          <p:nvPr/>
        </p:nvSpPr>
        <p:spPr bwMode="auto">
          <a:xfrm>
            <a:off x="2233613" y="3059113"/>
            <a:ext cx="776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a:t>
            </a:r>
            <a:r>
              <a:rPr lang="en-US" altLang="zh-CN" sz="1800">
                <a:ea typeface="宋体" panose="02010600030101010101" pitchFamily="2" charset="-122"/>
              </a:rPr>
              <a:t>4</a:t>
            </a:r>
            <a:r>
              <a:rPr lang="zh-CN" altLang="en-US" sz="1800">
                <a:ea typeface="宋体" panose="02010600030101010101" pitchFamily="2" charset="-122"/>
              </a:rPr>
              <a:t>”</a:t>
            </a:r>
          </a:p>
        </p:txBody>
      </p:sp>
      <p:sp>
        <p:nvSpPr>
          <p:cNvPr id="109596" name="Rectangle 40">
            <a:extLst>
              <a:ext uri="{FF2B5EF4-FFF2-40B4-BE49-F238E27FC236}">
                <a16:creationId xmlns:a16="http://schemas.microsoft.com/office/drawing/2014/main" id="{BB022EFE-2122-0974-4791-E76F0E955E18}"/>
              </a:ext>
            </a:extLst>
          </p:cNvPr>
          <p:cNvSpPr>
            <a:spLocks noChangeArrowheads="1"/>
          </p:cNvSpPr>
          <p:nvPr/>
        </p:nvSpPr>
        <p:spPr bwMode="auto">
          <a:xfrm>
            <a:off x="1384300" y="2882900"/>
            <a:ext cx="2794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9597" name="Rectangle 41">
            <a:extLst>
              <a:ext uri="{FF2B5EF4-FFF2-40B4-BE49-F238E27FC236}">
                <a16:creationId xmlns:a16="http://schemas.microsoft.com/office/drawing/2014/main" id="{72F83B2A-439F-6BA6-8563-6CD495823FA2}"/>
              </a:ext>
            </a:extLst>
          </p:cNvPr>
          <p:cNvSpPr>
            <a:spLocks noChangeArrowheads="1"/>
          </p:cNvSpPr>
          <p:nvPr/>
        </p:nvSpPr>
        <p:spPr bwMode="auto">
          <a:xfrm rot="5400000">
            <a:off x="1239838" y="3408363"/>
            <a:ext cx="498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PC</a:t>
            </a:r>
          </a:p>
        </p:txBody>
      </p:sp>
      <p:sp>
        <p:nvSpPr>
          <p:cNvPr id="109598" name="Line 53">
            <a:extLst>
              <a:ext uri="{FF2B5EF4-FFF2-40B4-BE49-F238E27FC236}">
                <a16:creationId xmlns:a16="http://schemas.microsoft.com/office/drawing/2014/main" id="{862B3E47-E63F-91D3-33A8-65F89104EA35}"/>
              </a:ext>
            </a:extLst>
          </p:cNvPr>
          <p:cNvSpPr>
            <a:spLocks noChangeShapeType="1"/>
          </p:cNvSpPr>
          <p:nvPr/>
        </p:nvSpPr>
        <p:spPr bwMode="auto">
          <a:xfrm flipV="1">
            <a:off x="2836863" y="4062413"/>
            <a:ext cx="140335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599" name="Rectangle 54">
            <a:extLst>
              <a:ext uri="{FF2B5EF4-FFF2-40B4-BE49-F238E27FC236}">
                <a16:creationId xmlns:a16="http://schemas.microsoft.com/office/drawing/2014/main" id="{4876191C-3476-8995-C6D6-1C146D54D5B2}"/>
              </a:ext>
            </a:extLst>
          </p:cNvPr>
          <p:cNvSpPr>
            <a:spLocks noChangeArrowheads="1"/>
          </p:cNvSpPr>
          <p:nvPr/>
        </p:nvSpPr>
        <p:spPr bwMode="auto">
          <a:xfrm>
            <a:off x="3509963" y="40751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32</a:t>
            </a:r>
            <a:endParaRPr lang="zh-CN" altLang="en-US" sz="1800">
              <a:ea typeface="宋体" panose="02010600030101010101" pitchFamily="2" charset="-122"/>
            </a:endParaRPr>
          </a:p>
        </p:txBody>
      </p:sp>
      <p:grpSp>
        <p:nvGrpSpPr>
          <p:cNvPr id="109600" name="Group 56">
            <a:extLst>
              <a:ext uri="{FF2B5EF4-FFF2-40B4-BE49-F238E27FC236}">
                <a16:creationId xmlns:a16="http://schemas.microsoft.com/office/drawing/2014/main" id="{C09F71EB-B2AD-5E3D-04F0-A7AD6E9EA26C}"/>
              </a:ext>
            </a:extLst>
          </p:cNvPr>
          <p:cNvGrpSpPr>
            <a:grpSpLocks/>
          </p:cNvGrpSpPr>
          <p:nvPr/>
        </p:nvGrpSpPr>
        <p:grpSpPr bwMode="auto">
          <a:xfrm>
            <a:off x="4151313" y="4986338"/>
            <a:ext cx="385762" cy="385762"/>
            <a:chOff x="3023" y="3205"/>
            <a:chExt cx="243" cy="243"/>
          </a:xfrm>
        </p:grpSpPr>
        <p:sp>
          <p:nvSpPr>
            <p:cNvPr id="109601" name="Arc 57">
              <a:extLst>
                <a:ext uri="{FF2B5EF4-FFF2-40B4-BE49-F238E27FC236}">
                  <a16:creationId xmlns:a16="http://schemas.microsoft.com/office/drawing/2014/main" id="{7AEC8A5A-4FF9-1DC8-D49B-5D8A3B8BD247}"/>
                </a:ext>
              </a:extLst>
            </p:cNvPr>
            <p:cNvSpPr>
              <a:spLocks noChangeArrowheads="1"/>
            </p:cNvSpPr>
            <p:nvPr/>
          </p:nvSpPr>
          <p:spPr bwMode="auto">
            <a:xfrm rot="-5400000">
              <a:off x="3031" y="3189"/>
              <a:ext cx="91" cy="115"/>
            </a:xfrm>
            <a:custGeom>
              <a:avLst/>
              <a:gdLst>
                <a:gd name="T0" fmla="*/ 0 w 21600"/>
                <a:gd name="T1" fmla="*/ 0 h 21600"/>
                <a:gd name="T2" fmla="*/ 21600 w 21600"/>
                <a:gd name="T3" fmla="*/ 21600 h 21600"/>
                <a:gd name="T4" fmla="*/ 0 w 21600"/>
                <a:gd name="T5" fmla="*/ 0 h 21600"/>
                <a:gd name="T6" fmla="*/ 21600 w 21600"/>
                <a:gd name="T7" fmla="*/ 21600 h 21600"/>
                <a:gd name="T8" fmla="*/ 0 w 21600"/>
                <a:gd name="T9" fmla="*/ 2160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09602" name="Arc 58">
              <a:extLst>
                <a:ext uri="{FF2B5EF4-FFF2-40B4-BE49-F238E27FC236}">
                  <a16:creationId xmlns:a16="http://schemas.microsoft.com/office/drawing/2014/main" id="{E9897F34-1B30-1F29-6998-B5A37D1009D8}"/>
                </a:ext>
              </a:extLst>
            </p:cNvPr>
            <p:cNvSpPr>
              <a:spLocks noChangeArrowheads="1"/>
            </p:cNvSpPr>
            <p:nvPr/>
          </p:nvSpPr>
          <p:spPr bwMode="auto">
            <a:xfrm rot="5400000">
              <a:off x="3159" y="3189"/>
              <a:ext cx="91" cy="115"/>
            </a:xfrm>
            <a:custGeom>
              <a:avLst/>
              <a:gdLst>
                <a:gd name="T0" fmla="*/ -1 w 21599"/>
                <a:gd name="T1" fmla="*/ 21411 h 21599"/>
                <a:gd name="T2" fmla="*/ 21363 w 21599"/>
                <a:gd name="T3" fmla="*/ 0 h 21599"/>
                <a:gd name="T4" fmla="*/ -1 w 21599"/>
                <a:gd name="T5" fmla="*/ 21411 h 21599"/>
                <a:gd name="T6" fmla="*/ 21363 w 21599"/>
                <a:gd name="T7" fmla="*/ 0 h 21599"/>
                <a:gd name="T8" fmla="*/ 21599 w 21599"/>
                <a:gd name="T9" fmla="*/ 21599 h 21599"/>
                <a:gd name="T10" fmla="*/ -1 w 21599"/>
                <a:gd name="T11" fmla="*/ 21411 h 21599"/>
              </a:gdLst>
              <a:ahLst/>
              <a:cxnLst>
                <a:cxn ang="0">
                  <a:pos x="T0" y="T1"/>
                </a:cxn>
                <a:cxn ang="0">
                  <a:pos x="T2" y="T3"/>
                </a:cxn>
                <a:cxn ang="0">
                  <a:pos x="T4" y="T5"/>
                </a:cxn>
                <a:cxn ang="0">
                  <a:pos x="T6" y="T7"/>
                </a:cxn>
                <a:cxn ang="0">
                  <a:pos x="T8" y="T9"/>
                </a:cxn>
                <a:cxn ang="0">
                  <a:pos x="T10" y="T11"/>
                </a:cxn>
              </a:cxnLst>
              <a:rect l="0" t="0" r="r" b="b"/>
              <a:pathLst>
                <a:path w="21599" h="21599" fill="none">
                  <a:moveTo>
                    <a:pt x="-1" y="21411"/>
                  </a:moveTo>
                  <a:cubicBezTo>
                    <a:pt x="101" y="9647"/>
                    <a:pt x="9599" y="128"/>
                    <a:pt x="21363" y="0"/>
                  </a:cubicBezTo>
                </a:path>
                <a:path w="21599" h="21599" stroke="0">
                  <a:moveTo>
                    <a:pt x="-1" y="21411"/>
                  </a:moveTo>
                  <a:cubicBezTo>
                    <a:pt x="101" y="9647"/>
                    <a:pt x="9599" y="128"/>
                    <a:pt x="21363" y="0"/>
                  </a:cubicBezTo>
                  <a:lnTo>
                    <a:pt x="21599" y="21599"/>
                  </a:lnTo>
                  <a:lnTo>
                    <a:pt x="-1" y="21411"/>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09603" name="Line 59">
              <a:extLst>
                <a:ext uri="{FF2B5EF4-FFF2-40B4-BE49-F238E27FC236}">
                  <a16:creationId xmlns:a16="http://schemas.microsoft.com/office/drawing/2014/main" id="{EC013DD7-A47F-90A7-D520-25EE0F4EB0CA}"/>
                </a:ext>
              </a:extLst>
            </p:cNvPr>
            <p:cNvSpPr>
              <a:spLocks noChangeShapeType="1"/>
            </p:cNvSpPr>
            <p:nvPr/>
          </p:nvSpPr>
          <p:spPr bwMode="auto">
            <a:xfrm>
              <a:off x="3024" y="3303"/>
              <a:ext cx="0" cy="1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04" name="Line 60">
              <a:extLst>
                <a:ext uri="{FF2B5EF4-FFF2-40B4-BE49-F238E27FC236}">
                  <a16:creationId xmlns:a16="http://schemas.microsoft.com/office/drawing/2014/main" id="{FF9B5057-185C-31C6-00E1-D241B7802E38}"/>
                </a:ext>
              </a:extLst>
            </p:cNvPr>
            <p:cNvSpPr>
              <a:spLocks noChangeShapeType="1"/>
            </p:cNvSpPr>
            <p:nvPr/>
          </p:nvSpPr>
          <p:spPr bwMode="auto">
            <a:xfrm>
              <a:off x="3032" y="3448"/>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05" name="Line 61">
              <a:extLst>
                <a:ext uri="{FF2B5EF4-FFF2-40B4-BE49-F238E27FC236}">
                  <a16:creationId xmlns:a16="http://schemas.microsoft.com/office/drawing/2014/main" id="{071CB762-482B-9DBB-4892-5072AD431FC4}"/>
                </a:ext>
              </a:extLst>
            </p:cNvPr>
            <p:cNvSpPr>
              <a:spLocks noChangeShapeType="1"/>
            </p:cNvSpPr>
            <p:nvPr/>
          </p:nvSpPr>
          <p:spPr bwMode="auto">
            <a:xfrm>
              <a:off x="3264" y="3303"/>
              <a:ext cx="0" cy="1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9606" name="Line 62">
            <a:extLst>
              <a:ext uri="{FF2B5EF4-FFF2-40B4-BE49-F238E27FC236}">
                <a16:creationId xmlns:a16="http://schemas.microsoft.com/office/drawing/2014/main" id="{548CFEA8-1AD3-5121-8655-BBA0B3836051}"/>
              </a:ext>
            </a:extLst>
          </p:cNvPr>
          <p:cNvSpPr>
            <a:spLocks noChangeShapeType="1"/>
          </p:cNvSpPr>
          <p:nvPr/>
        </p:nvSpPr>
        <p:spPr bwMode="auto">
          <a:xfrm flipV="1">
            <a:off x="4343400" y="4757738"/>
            <a:ext cx="0" cy="215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07" name="Line 63">
            <a:extLst>
              <a:ext uri="{FF2B5EF4-FFF2-40B4-BE49-F238E27FC236}">
                <a16:creationId xmlns:a16="http://schemas.microsoft.com/office/drawing/2014/main" id="{97A6848E-CFDE-604F-93D4-7B7AEC4ED908}"/>
              </a:ext>
            </a:extLst>
          </p:cNvPr>
          <p:cNvSpPr>
            <a:spLocks noChangeShapeType="1"/>
          </p:cNvSpPr>
          <p:nvPr/>
        </p:nvSpPr>
        <p:spPr bwMode="auto">
          <a:xfrm>
            <a:off x="4229100" y="5397500"/>
            <a:ext cx="0" cy="3556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08" name="Line 64">
            <a:extLst>
              <a:ext uri="{FF2B5EF4-FFF2-40B4-BE49-F238E27FC236}">
                <a16:creationId xmlns:a16="http://schemas.microsoft.com/office/drawing/2014/main" id="{AD9D3BD9-E756-8A15-D165-86250D135CFE}"/>
              </a:ext>
            </a:extLst>
          </p:cNvPr>
          <p:cNvSpPr>
            <a:spLocks noChangeShapeType="1"/>
          </p:cNvSpPr>
          <p:nvPr/>
        </p:nvSpPr>
        <p:spPr bwMode="auto">
          <a:xfrm>
            <a:off x="4457700" y="5397500"/>
            <a:ext cx="0" cy="5032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09" name="Line 65">
            <a:extLst>
              <a:ext uri="{FF2B5EF4-FFF2-40B4-BE49-F238E27FC236}">
                <a16:creationId xmlns:a16="http://schemas.microsoft.com/office/drawing/2014/main" id="{B401D536-EACC-5835-D1C4-C6856FDBC1AD}"/>
              </a:ext>
            </a:extLst>
          </p:cNvPr>
          <p:cNvSpPr>
            <a:spLocks noChangeShapeType="1"/>
          </p:cNvSpPr>
          <p:nvPr/>
        </p:nvSpPr>
        <p:spPr bwMode="auto">
          <a:xfrm>
            <a:off x="6197600" y="3168650"/>
            <a:ext cx="203200" cy="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10" name="Line 66">
            <a:extLst>
              <a:ext uri="{FF2B5EF4-FFF2-40B4-BE49-F238E27FC236}">
                <a16:creationId xmlns:a16="http://schemas.microsoft.com/office/drawing/2014/main" id="{30356691-30C6-DB00-761E-3735422CCB06}"/>
              </a:ext>
            </a:extLst>
          </p:cNvPr>
          <p:cNvSpPr>
            <a:spLocks noChangeShapeType="1"/>
          </p:cNvSpPr>
          <p:nvPr/>
        </p:nvSpPr>
        <p:spPr bwMode="auto">
          <a:xfrm flipV="1">
            <a:off x="6400800" y="1790700"/>
            <a:ext cx="0" cy="1368425"/>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11" name="Line 67">
            <a:extLst>
              <a:ext uri="{FF2B5EF4-FFF2-40B4-BE49-F238E27FC236}">
                <a16:creationId xmlns:a16="http://schemas.microsoft.com/office/drawing/2014/main" id="{6582446B-1EB5-C5C7-7DD8-082178A08A40}"/>
              </a:ext>
            </a:extLst>
          </p:cNvPr>
          <p:cNvSpPr>
            <a:spLocks noChangeShapeType="1"/>
          </p:cNvSpPr>
          <p:nvPr/>
        </p:nvSpPr>
        <p:spPr bwMode="auto">
          <a:xfrm flipH="1">
            <a:off x="749300" y="1803400"/>
            <a:ext cx="5664200" cy="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12" name="Line 68">
            <a:extLst>
              <a:ext uri="{FF2B5EF4-FFF2-40B4-BE49-F238E27FC236}">
                <a16:creationId xmlns:a16="http://schemas.microsoft.com/office/drawing/2014/main" id="{1A1BA431-88D1-7A4E-823E-BE96C5BB4D80}"/>
              </a:ext>
            </a:extLst>
          </p:cNvPr>
          <p:cNvSpPr>
            <a:spLocks noChangeShapeType="1"/>
          </p:cNvSpPr>
          <p:nvPr/>
        </p:nvSpPr>
        <p:spPr bwMode="auto">
          <a:xfrm>
            <a:off x="762000" y="1816100"/>
            <a:ext cx="0" cy="165100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13" name="Line 69">
            <a:extLst>
              <a:ext uri="{FF2B5EF4-FFF2-40B4-BE49-F238E27FC236}">
                <a16:creationId xmlns:a16="http://schemas.microsoft.com/office/drawing/2014/main" id="{4EDA312E-E0AB-6BB5-921C-6C6077B25FC5}"/>
              </a:ext>
            </a:extLst>
          </p:cNvPr>
          <p:cNvSpPr>
            <a:spLocks noChangeShapeType="1"/>
          </p:cNvSpPr>
          <p:nvPr/>
        </p:nvSpPr>
        <p:spPr bwMode="auto">
          <a:xfrm>
            <a:off x="774700" y="3479800"/>
            <a:ext cx="58420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14" name="Rectangle 71">
            <a:extLst>
              <a:ext uri="{FF2B5EF4-FFF2-40B4-BE49-F238E27FC236}">
                <a16:creationId xmlns:a16="http://schemas.microsoft.com/office/drawing/2014/main" id="{6CEA4397-EAE6-728C-4308-3A32D47CC2C0}"/>
              </a:ext>
            </a:extLst>
          </p:cNvPr>
          <p:cNvSpPr>
            <a:spLocks noChangeArrowheads="1"/>
          </p:cNvSpPr>
          <p:nvPr/>
        </p:nvSpPr>
        <p:spPr bwMode="auto">
          <a:xfrm>
            <a:off x="4087813" y="1762125"/>
            <a:ext cx="439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sp>
        <p:nvSpPr>
          <p:cNvPr id="262" name="Rectangle 72">
            <a:extLst>
              <a:ext uri="{FF2B5EF4-FFF2-40B4-BE49-F238E27FC236}">
                <a16:creationId xmlns:a16="http://schemas.microsoft.com/office/drawing/2014/main" id="{96C16DC0-830A-E184-82E7-E465EFF5B39C}"/>
              </a:ext>
            </a:extLst>
          </p:cNvPr>
          <p:cNvSpPr>
            <a:spLocks noChangeArrowheads="1"/>
          </p:cNvSpPr>
          <p:nvPr/>
        </p:nvSpPr>
        <p:spPr bwMode="auto">
          <a:xfrm>
            <a:off x="2963863" y="5614988"/>
            <a:ext cx="1343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u="sng">
                <a:solidFill>
                  <a:schemeClr val="accent1"/>
                </a:solidFill>
                <a:ea typeface="宋体" panose="02010600030101010101" pitchFamily="2" charset="-122"/>
              </a:rPr>
              <a:t>Branch</a:t>
            </a:r>
            <a:r>
              <a:rPr lang="en-US" altLang="zh-CN" u="sng">
                <a:solidFill>
                  <a:srgbClr val="339933"/>
                </a:solidFill>
                <a:latin typeface="Times New Roman" panose="02020603050405020304" pitchFamily="18" charset="0"/>
                <a:ea typeface="宋体" panose="02010600030101010101" pitchFamily="2" charset="-122"/>
              </a:rPr>
              <a:t> </a:t>
            </a:r>
            <a:r>
              <a:rPr lang="en-US" altLang="zh-CN" sz="1800" u="sng">
                <a:solidFill>
                  <a:schemeClr val="accent1"/>
                </a:solidFill>
                <a:ea typeface="宋体" panose="02010600030101010101" pitchFamily="2" charset="-122"/>
              </a:rPr>
              <a:t>=</a:t>
            </a:r>
            <a:r>
              <a:rPr lang="en-US" altLang="zh-CN" u="sng">
                <a:solidFill>
                  <a:srgbClr val="339933"/>
                </a:solidFill>
                <a:latin typeface="Times New Roman" panose="02020603050405020304" pitchFamily="18" charset="0"/>
                <a:ea typeface="宋体" panose="02010600030101010101" pitchFamily="2" charset="-122"/>
              </a:rPr>
              <a:t> </a:t>
            </a:r>
            <a:r>
              <a:rPr lang="en-US" altLang="zh-CN" sz="1800" u="sng">
                <a:solidFill>
                  <a:schemeClr val="accent1"/>
                </a:solidFill>
                <a:ea typeface="宋体" panose="02010600030101010101" pitchFamily="2" charset="-122"/>
              </a:rPr>
              <a:t>0</a:t>
            </a:r>
          </a:p>
        </p:txBody>
      </p:sp>
      <p:sp>
        <p:nvSpPr>
          <p:cNvPr id="263" name="Rectangle 73">
            <a:extLst>
              <a:ext uri="{FF2B5EF4-FFF2-40B4-BE49-F238E27FC236}">
                <a16:creationId xmlns:a16="http://schemas.microsoft.com/office/drawing/2014/main" id="{0344CFE7-9B38-CB91-F32F-0911D8E4F79F}"/>
              </a:ext>
            </a:extLst>
          </p:cNvPr>
          <p:cNvSpPr>
            <a:spLocks noChangeArrowheads="1"/>
          </p:cNvSpPr>
          <p:nvPr/>
        </p:nvSpPr>
        <p:spPr bwMode="auto">
          <a:xfrm>
            <a:off x="4510088" y="5673725"/>
            <a:ext cx="106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u="sng">
                <a:solidFill>
                  <a:schemeClr val="accent2"/>
                </a:solidFill>
                <a:ea typeface="宋体" panose="02010600030101010101" pitchFamily="2" charset="-122"/>
              </a:rPr>
              <a:t>Zero =</a:t>
            </a:r>
            <a:r>
              <a:rPr lang="en-US" altLang="zh-CN" u="sng">
                <a:solidFill>
                  <a:schemeClr val="accent2"/>
                </a:solidFill>
                <a:latin typeface="Times New Roman" panose="02020603050405020304" pitchFamily="18" charset="0"/>
                <a:ea typeface="宋体" panose="02010600030101010101" pitchFamily="2" charset="-122"/>
              </a:rPr>
              <a:t> </a:t>
            </a:r>
            <a:r>
              <a:rPr lang="en-US" altLang="zh-CN" sz="1800" u="sng">
                <a:solidFill>
                  <a:schemeClr val="accent2"/>
                </a:solidFill>
                <a:ea typeface="宋体" panose="02010600030101010101" pitchFamily="2" charset="-122"/>
              </a:rPr>
              <a:t>x</a:t>
            </a:r>
          </a:p>
        </p:txBody>
      </p:sp>
      <p:sp>
        <p:nvSpPr>
          <p:cNvPr id="109617" name="Rectangle 76">
            <a:extLst>
              <a:ext uri="{FF2B5EF4-FFF2-40B4-BE49-F238E27FC236}">
                <a16:creationId xmlns:a16="http://schemas.microsoft.com/office/drawing/2014/main" id="{43CDA2DE-D712-1CCA-3358-90D9D520268D}"/>
              </a:ext>
            </a:extLst>
          </p:cNvPr>
          <p:cNvSpPr>
            <a:spLocks noChangeArrowheads="1"/>
          </p:cNvSpPr>
          <p:nvPr/>
        </p:nvSpPr>
        <p:spPr bwMode="auto">
          <a:xfrm>
            <a:off x="7165975" y="2044700"/>
            <a:ext cx="1355725" cy="1270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9618" name="Rectangle 77">
            <a:extLst>
              <a:ext uri="{FF2B5EF4-FFF2-40B4-BE49-F238E27FC236}">
                <a16:creationId xmlns:a16="http://schemas.microsoft.com/office/drawing/2014/main" id="{5D051B60-0865-9894-E670-DE088912BA5C}"/>
              </a:ext>
            </a:extLst>
          </p:cNvPr>
          <p:cNvSpPr>
            <a:spLocks noChangeArrowheads="1"/>
          </p:cNvSpPr>
          <p:nvPr/>
        </p:nvSpPr>
        <p:spPr bwMode="auto">
          <a:xfrm>
            <a:off x="7127875" y="2032000"/>
            <a:ext cx="1433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Addr&lt;31:0</a:t>
            </a:r>
            <a:r>
              <a:rPr lang="en-US" altLang="zh-CN" b="0">
                <a:latin typeface="Times New Roman" panose="02020603050405020304" pitchFamily="18" charset="0"/>
                <a:ea typeface="宋体" panose="02010600030101010101" pitchFamily="2" charset="-122"/>
              </a:rPr>
              <a:t>&gt;</a:t>
            </a:r>
          </a:p>
        </p:txBody>
      </p:sp>
      <p:sp>
        <p:nvSpPr>
          <p:cNvPr id="109619" name="Rectangle 78">
            <a:extLst>
              <a:ext uri="{FF2B5EF4-FFF2-40B4-BE49-F238E27FC236}">
                <a16:creationId xmlns:a16="http://schemas.microsoft.com/office/drawing/2014/main" id="{5EA5EA32-A247-E577-0132-58094D1E299F}"/>
              </a:ext>
            </a:extLst>
          </p:cNvPr>
          <p:cNvSpPr>
            <a:spLocks noChangeArrowheads="1"/>
          </p:cNvSpPr>
          <p:nvPr/>
        </p:nvSpPr>
        <p:spPr bwMode="auto">
          <a:xfrm>
            <a:off x="7212013" y="2717800"/>
            <a:ext cx="13620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800">
                <a:ea typeface="宋体" panose="02010600030101010101" pitchFamily="2" charset="-122"/>
              </a:rPr>
              <a:t>Instruction</a:t>
            </a:r>
          </a:p>
          <a:p>
            <a:pPr algn="ctr" eaLnBrk="0" hangingPunct="0"/>
            <a:r>
              <a:rPr lang="en-US" altLang="zh-CN" sz="1800">
                <a:ea typeface="宋体" panose="02010600030101010101" pitchFamily="2" charset="-122"/>
              </a:rPr>
              <a:t>Memory</a:t>
            </a:r>
          </a:p>
        </p:txBody>
      </p:sp>
      <p:sp>
        <p:nvSpPr>
          <p:cNvPr id="109620" name="Line 80">
            <a:extLst>
              <a:ext uri="{FF2B5EF4-FFF2-40B4-BE49-F238E27FC236}">
                <a16:creationId xmlns:a16="http://schemas.microsoft.com/office/drawing/2014/main" id="{C8C76794-6715-B90A-9BAD-C9D7A8AFA8DC}"/>
              </a:ext>
            </a:extLst>
          </p:cNvPr>
          <p:cNvSpPr>
            <a:spLocks noChangeShapeType="1"/>
          </p:cNvSpPr>
          <p:nvPr/>
        </p:nvSpPr>
        <p:spPr bwMode="auto">
          <a:xfrm>
            <a:off x="7848600" y="3340100"/>
            <a:ext cx="0" cy="7239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21" name="Line 81">
            <a:extLst>
              <a:ext uri="{FF2B5EF4-FFF2-40B4-BE49-F238E27FC236}">
                <a16:creationId xmlns:a16="http://schemas.microsoft.com/office/drawing/2014/main" id="{B0D20EEA-D308-C84F-80CF-5B894A16A563}"/>
              </a:ext>
            </a:extLst>
          </p:cNvPr>
          <p:cNvSpPr>
            <a:spLocks noChangeShapeType="1"/>
          </p:cNvSpPr>
          <p:nvPr/>
        </p:nvSpPr>
        <p:spPr bwMode="auto">
          <a:xfrm flipV="1">
            <a:off x="7778750" y="3702050"/>
            <a:ext cx="139700" cy="165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22" name="Rectangle 82">
            <a:extLst>
              <a:ext uri="{FF2B5EF4-FFF2-40B4-BE49-F238E27FC236}">
                <a16:creationId xmlns:a16="http://schemas.microsoft.com/office/drawing/2014/main" id="{F3015AF7-49B4-7AA0-342E-028EFDD160D3}"/>
              </a:ext>
            </a:extLst>
          </p:cNvPr>
          <p:cNvSpPr>
            <a:spLocks noChangeArrowheads="1"/>
          </p:cNvSpPr>
          <p:nvPr/>
        </p:nvSpPr>
        <p:spPr bwMode="auto">
          <a:xfrm>
            <a:off x="7910513" y="3556000"/>
            <a:ext cx="434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09623" name="Rectangle 100">
            <a:extLst>
              <a:ext uri="{FF2B5EF4-FFF2-40B4-BE49-F238E27FC236}">
                <a16:creationId xmlns:a16="http://schemas.microsoft.com/office/drawing/2014/main" id="{9F58AC4C-1419-F09D-4D7C-82DC9C525A17}"/>
              </a:ext>
            </a:extLst>
          </p:cNvPr>
          <p:cNvSpPr>
            <a:spLocks noChangeArrowheads="1"/>
          </p:cNvSpPr>
          <p:nvPr/>
        </p:nvSpPr>
        <p:spPr bwMode="auto">
          <a:xfrm>
            <a:off x="2335213" y="2235200"/>
            <a:ext cx="1349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PC&lt;31:28&gt;</a:t>
            </a:r>
          </a:p>
        </p:txBody>
      </p:sp>
      <p:sp>
        <p:nvSpPr>
          <p:cNvPr id="109624" name="Line 103">
            <a:extLst>
              <a:ext uri="{FF2B5EF4-FFF2-40B4-BE49-F238E27FC236}">
                <a16:creationId xmlns:a16="http://schemas.microsoft.com/office/drawing/2014/main" id="{CF9BAC98-C81B-D2AD-E886-AE866A3E027D}"/>
              </a:ext>
            </a:extLst>
          </p:cNvPr>
          <p:cNvSpPr>
            <a:spLocks noChangeShapeType="1"/>
          </p:cNvSpPr>
          <p:nvPr/>
        </p:nvSpPr>
        <p:spPr bwMode="auto">
          <a:xfrm>
            <a:off x="1930400" y="2760663"/>
            <a:ext cx="381635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25" name="Line 104">
            <a:extLst>
              <a:ext uri="{FF2B5EF4-FFF2-40B4-BE49-F238E27FC236}">
                <a16:creationId xmlns:a16="http://schemas.microsoft.com/office/drawing/2014/main" id="{05C709BC-A2AB-5686-CC06-226FF616A78E}"/>
              </a:ext>
            </a:extLst>
          </p:cNvPr>
          <p:cNvSpPr>
            <a:spLocks noChangeShapeType="1"/>
          </p:cNvSpPr>
          <p:nvPr/>
        </p:nvSpPr>
        <p:spPr bwMode="auto">
          <a:xfrm>
            <a:off x="4565650" y="3660775"/>
            <a:ext cx="115252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26" name="Rectangle 108">
            <a:extLst>
              <a:ext uri="{FF2B5EF4-FFF2-40B4-BE49-F238E27FC236}">
                <a16:creationId xmlns:a16="http://schemas.microsoft.com/office/drawing/2014/main" id="{6984A9E8-9BF3-193D-A6DD-A4BD412DC951}"/>
              </a:ext>
            </a:extLst>
          </p:cNvPr>
          <p:cNvSpPr>
            <a:spLocks noChangeArrowheads="1"/>
          </p:cNvSpPr>
          <p:nvPr/>
        </p:nvSpPr>
        <p:spPr bwMode="auto">
          <a:xfrm>
            <a:off x="4054475" y="243522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sp>
        <p:nvSpPr>
          <p:cNvPr id="109627" name="Line 110">
            <a:extLst>
              <a:ext uri="{FF2B5EF4-FFF2-40B4-BE49-F238E27FC236}">
                <a16:creationId xmlns:a16="http://schemas.microsoft.com/office/drawing/2014/main" id="{B23F6738-0D40-26A2-A114-8C72A94163C5}"/>
              </a:ext>
            </a:extLst>
          </p:cNvPr>
          <p:cNvSpPr>
            <a:spLocks noChangeShapeType="1"/>
          </p:cNvSpPr>
          <p:nvPr/>
        </p:nvSpPr>
        <p:spPr bwMode="auto">
          <a:xfrm flipV="1">
            <a:off x="4438650" y="4200525"/>
            <a:ext cx="0" cy="25241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5" name="Rectangle 111">
            <a:extLst>
              <a:ext uri="{FF2B5EF4-FFF2-40B4-BE49-F238E27FC236}">
                <a16:creationId xmlns:a16="http://schemas.microsoft.com/office/drawing/2014/main" id="{1D36D8C3-3606-73EF-B11D-6FD9287E7519}"/>
              </a:ext>
            </a:extLst>
          </p:cNvPr>
          <p:cNvSpPr>
            <a:spLocks noChangeArrowheads="1"/>
          </p:cNvSpPr>
          <p:nvPr/>
        </p:nvSpPr>
        <p:spPr bwMode="auto">
          <a:xfrm>
            <a:off x="4968875" y="4738688"/>
            <a:ext cx="1189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u="sng">
                <a:solidFill>
                  <a:schemeClr val="accent1"/>
                </a:solidFill>
                <a:ea typeface="宋体" panose="02010600030101010101" pitchFamily="2" charset="-122"/>
              </a:rPr>
              <a:t>Jump = 0</a:t>
            </a:r>
          </a:p>
        </p:txBody>
      </p:sp>
      <p:sp>
        <p:nvSpPr>
          <p:cNvPr id="109629" name="Rectangle 113">
            <a:extLst>
              <a:ext uri="{FF2B5EF4-FFF2-40B4-BE49-F238E27FC236}">
                <a16:creationId xmlns:a16="http://schemas.microsoft.com/office/drawing/2014/main" id="{6B37DC44-C119-57B9-EAF4-15513830AD0E}"/>
              </a:ext>
            </a:extLst>
          </p:cNvPr>
          <p:cNvSpPr>
            <a:spLocks noChangeArrowheads="1"/>
          </p:cNvSpPr>
          <p:nvPr/>
        </p:nvSpPr>
        <p:spPr bwMode="auto">
          <a:xfrm>
            <a:off x="7050088" y="3975100"/>
            <a:ext cx="206851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Instruction&lt;31:0</a:t>
            </a:r>
            <a:r>
              <a:rPr lang="en-US" altLang="zh-CN">
                <a:latin typeface="Times New Roman" panose="02020603050405020304" pitchFamily="18" charset="0"/>
                <a:ea typeface="宋体" panose="02010600030101010101" pitchFamily="2" charset="-122"/>
              </a:rPr>
              <a:t>&gt;</a:t>
            </a:r>
          </a:p>
        </p:txBody>
      </p:sp>
      <p:sp>
        <p:nvSpPr>
          <p:cNvPr id="109630" name="Rectangle 115">
            <a:extLst>
              <a:ext uri="{FF2B5EF4-FFF2-40B4-BE49-F238E27FC236}">
                <a16:creationId xmlns:a16="http://schemas.microsoft.com/office/drawing/2014/main" id="{E9712C3F-AFF0-AFAF-CEB1-10D05E72510B}"/>
              </a:ext>
            </a:extLst>
          </p:cNvPr>
          <p:cNvSpPr>
            <a:spLocks noChangeArrowheads="1"/>
          </p:cNvSpPr>
          <p:nvPr/>
        </p:nvSpPr>
        <p:spPr bwMode="auto">
          <a:xfrm>
            <a:off x="5067300" y="2162175"/>
            <a:ext cx="439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grpSp>
        <p:nvGrpSpPr>
          <p:cNvPr id="109631" name="Group 117">
            <a:extLst>
              <a:ext uri="{FF2B5EF4-FFF2-40B4-BE49-F238E27FC236}">
                <a16:creationId xmlns:a16="http://schemas.microsoft.com/office/drawing/2014/main" id="{C49D01F3-307B-EC7A-0EDC-52A363844780}"/>
              </a:ext>
            </a:extLst>
          </p:cNvPr>
          <p:cNvGrpSpPr>
            <a:grpSpLocks/>
          </p:cNvGrpSpPr>
          <p:nvPr/>
        </p:nvGrpSpPr>
        <p:grpSpPr bwMode="auto">
          <a:xfrm>
            <a:off x="1671638" y="2159000"/>
            <a:ext cx="5465762" cy="1346200"/>
            <a:chOff x="1053" y="1424"/>
            <a:chExt cx="3443" cy="848"/>
          </a:xfrm>
        </p:grpSpPr>
        <p:sp>
          <p:nvSpPr>
            <p:cNvPr id="109632" name="Line 118">
              <a:extLst>
                <a:ext uri="{FF2B5EF4-FFF2-40B4-BE49-F238E27FC236}">
                  <a16:creationId xmlns:a16="http://schemas.microsoft.com/office/drawing/2014/main" id="{94DD4305-099E-94E8-130B-EAF930FA0881}"/>
                </a:ext>
              </a:extLst>
            </p:cNvPr>
            <p:cNvSpPr>
              <a:spLocks noChangeShapeType="1"/>
            </p:cNvSpPr>
            <p:nvPr/>
          </p:nvSpPr>
          <p:spPr bwMode="auto">
            <a:xfrm flipV="1">
              <a:off x="1200" y="1424"/>
              <a:ext cx="0" cy="848"/>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33" name="Line 119">
              <a:extLst>
                <a:ext uri="{FF2B5EF4-FFF2-40B4-BE49-F238E27FC236}">
                  <a16:creationId xmlns:a16="http://schemas.microsoft.com/office/drawing/2014/main" id="{29425FA9-76C1-195C-9DF6-79D2307393D3}"/>
                </a:ext>
              </a:extLst>
            </p:cNvPr>
            <p:cNvSpPr>
              <a:spLocks noChangeShapeType="1"/>
            </p:cNvSpPr>
            <p:nvPr/>
          </p:nvSpPr>
          <p:spPr bwMode="auto">
            <a:xfrm>
              <a:off x="1216" y="1440"/>
              <a:ext cx="328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34" name="Line 120">
              <a:extLst>
                <a:ext uri="{FF2B5EF4-FFF2-40B4-BE49-F238E27FC236}">
                  <a16:creationId xmlns:a16="http://schemas.microsoft.com/office/drawing/2014/main" id="{07D4F671-6907-D56B-793A-5BF90E55A425}"/>
                </a:ext>
              </a:extLst>
            </p:cNvPr>
            <p:cNvSpPr>
              <a:spLocks noChangeShapeType="1"/>
            </p:cNvSpPr>
            <p:nvPr/>
          </p:nvSpPr>
          <p:spPr bwMode="auto">
            <a:xfrm>
              <a:off x="1053" y="2256"/>
              <a:ext cx="151" cy="1"/>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9635" name="Oval 121">
            <a:extLst>
              <a:ext uri="{FF2B5EF4-FFF2-40B4-BE49-F238E27FC236}">
                <a16:creationId xmlns:a16="http://schemas.microsoft.com/office/drawing/2014/main" id="{2D126CFC-809B-D8EC-4740-B3C1FEFDB04C}"/>
              </a:ext>
            </a:extLst>
          </p:cNvPr>
          <p:cNvSpPr>
            <a:spLocks noChangeArrowheads="1"/>
          </p:cNvSpPr>
          <p:nvPr/>
        </p:nvSpPr>
        <p:spPr bwMode="auto">
          <a:xfrm>
            <a:off x="1460500" y="4102100"/>
            <a:ext cx="127000" cy="1270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09636" name="Line 122">
            <a:extLst>
              <a:ext uri="{FF2B5EF4-FFF2-40B4-BE49-F238E27FC236}">
                <a16:creationId xmlns:a16="http://schemas.microsoft.com/office/drawing/2014/main" id="{9A22F044-2683-3647-E12C-D86CA388D5D9}"/>
              </a:ext>
            </a:extLst>
          </p:cNvPr>
          <p:cNvSpPr>
            <a:spLocks noChangeShapeType="1"/>
          </p:cNvSpPr>
          <p:nvPr/>
        </p:nvSpPr>
        <p:spPr bwMode="auto">
          <a:xfrm>
            <a:off x="1524000" y="42545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37" name="Rectangle 123">
            <a:extLst>
              <a:ext uri="{FF2B5EF4-FFF2-40B4-BE49-F238E27FC236}">
                <a16:creationId xmlns:a16="http://schemas.microsoft.com/office/drawing/2014/main" id="{811A06D6-AC30-13B6-0021-7B849E65516A}"/>
              </a:ext>
            </a:extLst>
          </p:cNvPr>
          <p:cNvSpPr>
            <a:spLocks noChangeArrowheads="1"/>
          </p:cNvSpPr>
          <p:nvPr/>
        </p:nvSpPr>
        <p:spPr bwMode="auto">
          <a:xfrm>
            <a:off x="1357313" y="4622800"/>
            <a:ext cx="536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solidFill>
                  <a:srgbClr val="A50021"/>
                </a:solidFill>
                <a:ea typeface="宋体" panose="02010600030101010101" pitchFamily="2" charset="-122"/>
              </a:rPr>
              <a:t>Clk</a:t>
            </a:r>
          </a:p>
        </p:txBody>
      </p:sp>
      <p:grpSp>
        <p:nvGrpSpPr>
          <p:cNvPr id="109638" name="Group 124">
            <a:extLst>
              <a:ext uri="{FF2B5EF4-FFF2-40B4-BE49-F238E27FC236}">
                <a16:creationId xmlns:a16="http://schemas.microsoft.com/office/drawing/2014/main" id="{670E9357-6B9B-D984-A104-7BF8DB97DB9C}"/>
              </a:ext>
            </a:extLst>
          </p:cNvPr>
          <p:cNvGrpSpPr>
            <a:grpSpLocks/>
          </p:cNvGrpSpPr>
          <p:nvPr/>
        </p:nvGrpSpPr>
        <p:grpSpPr bwMode="auto">
          <a:xfrm>
            <a:off x="952500" y="4648200"/>
            <a:ext cx="609600" cy="355600"/>
            <a:chOff x="600" y="2992"/>
            <a:chExt cx="384" cy="224"/>
          </a:xfrm>
        </p:grpSpPr>
        <p:sp>
          <p:nvSpPr>
            <p:cNvPr id="109639" name="Line 125">
              <a:extLst>
                <a:ext uri="{FF2B5EF4-FFF2-40B4-BE49-F238E27FC236}">
                  <a16:creationId xmlns:a16="http://schemas.microsoft.com/office/drawing/2014/main" id="{CE0EE13D-A7D5-14BE-9F7C-E0F4AE02A725}"/>
                </a:ext>
              </a:extLst>
            </p:cNvPr>
            <p:cNvSpPr>
              <a:spLocks noChangeShapeType="1"/>
            </p:cNvSpPr>
            <p:nvPr/>
          </p:nvSpPr>
          <p:spPr bwMode="auto">
            <a:xfrm>
              <a:off x="600" y="2992"/>
              <a:ext cx="20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40" name="Line 126">
              <a:extLst>
                <a:ext uri="{FF2B5EF4-FFF2-40B4-BE49-F238E27FC236}">
                  <a16:creationId xmlns:a16="http://schemas.microsoft.com/office/drawing/2014/main" id="{5251C7A2-FE1F-BF99-0701-08D0F87E9B2B}"/>
                </a:ext>
              </a:extLst>
            </p:cNvPr>
            <p:cNvSpPr>
              <a:spLocks noChangeShapeType="1"/>
            </p:cNvSpPr>
            <p:nvPr/>
          </p:nvSpPr>
          <p:spPr bwMode="auto">
            <a:xfrm flipH="1">
              <a:off x="800" y="2992"/>
              <a:ext cx="0" cy="224"/>
            </a:xfrm>
            <a:prstGeom prst="line">
              <a:avLst/>
            </a:prstGeom>
            <a:noFill/>
            <a:ln w="254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9641" name="Line 127">
              <a:extLst>
                <a:ext uri="{FF2B5EF4-FFF2-40B4-BE49-F238E27FC236}">
                  <a16:creationId xmlns:a16="http://schemas.microsoft.com/office/drawing/2014/main" id="{E7D74A1C-89FF-9750-C9FE-F0A020C7B953}"/>
                </a:ext>
              </a:extLst>
            </p:cNvPr>
            <p:cNvSpPr>
              <a:spLocks noChangeShapeType="1"/>
            </p:cNvSpPr>
            <p:nvPr/>
          </p:nvSpPr>
          <p:spPr bwMode="auto">
            <a:xfrm>
              <a:off x="800" y="3208"/>
              <a:ext cx="184"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9642" name="Line 4">
            <a:extLst>
              <a:ext uri="{FF2B5EF4-FFF2-40B4-BE49-F238E27FC236}">
                <a16:creationId xmlns:a16="http://schemas.microsoft.com/office/drawing/2014/main" id="{773461EB-D856-3866-40BB-C0D93C106232}"/>
              </a:ext>
            </a:extLst>
          </p:cNvPr>
          <p:cNvSpPr>
            <a:spLocks noChangeShapeType="1"/>
          </p:cNvSpPr>
          <p:nvPr/>
        </p:nvSpPr>
        <p:spPr bwMode="auto">
          <a:xfrm flipH="1">
            <a:off x="3490913" y="3940175"/>
            <a:ext cx="144462"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43" name="Line 4">
            <a:extLst>
              <a:ext uri="{FF2B5EF4-FFF2-40B4-BE49-F238E27FC236}">
                <a16:creationId xmlns:a16="http://schemas.microsoft.com/office/drawing/2014/main" id="{E3ADB046-A689-B9DF-D9D8-FF2C510AB505}"/>
              </a:ext>
            </a:extLst>
          </p:cNvPr>
          <p:cNvSpPr>
            <a:spLocks noChangeShapeType="1"/>
          </p:cNvSpPr>
          <p:nvPr/>
        </p:nvSpPr>
        <p:spPr bwMode="auto">
          <a:xfrm flipH="1">
            <a:off x="3544888" y="3149600"/>
            <a:ext cx="144462"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44" name="Line 4">
            <a:extLst>
              <a:ext uri="{FF2B5EF4-FFF2-40B4-BE49-F238E27FC236}">
                <a16:creationId xmlns:a16="http://schemas.microsoft.com/office/drawing/2014/main" id="{8CB3AE4D-684E-E0FB-AE07-9116B3A826E0}"/>
              </a:ext>
            </a:extLst>
          </p:cNvPr>
          <p:cNvSpPr>
            <a:spLocks noChangeShapeType="1"/>
          </p:cNvSpPr>
          <p:nvPr/>
        </p:nvSpPr>
        <p:spPr bwMode="auto">
          <a:xfrm flipH="1">
            <a:off x="4400550" y="2657475"/>
            <a:ext cx="142875"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45" name="Line 4">
            <a:extLst>
              <a:ext uri="{FF2B5EF4-FFF2-40B4-BE49-F238E27FC236}">
                <a16:creationId xmlns:a16="http://schemas.microsoft.com/office/drawing/2014/main" id="{F63A9951-5785-F6B5-DFB6-FEEDA2AB48A2}"/>
              </a:ext>
            </a:extLst>
          </p:cNvPr>
          <p:cNvSpPr>
            <a:spLocks noChangeShapeType="1"/>
          </p:cNvSpPr>
          <p:nvPr/>
        </p:nvSpPr>
        <p:spPr bwMode="auto">
          <a:xfrm flipH="1">
            <a:off x="5045075" y="2084388"/>
            <a:ext cx="144463" cy="217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46" name="Line 4">
            <a:extLst>
              <a:ext uri="{FF2B5EF4-FFF2-40B4-BE49-F238E27FC236}">
                <a16:creationId xmlns:a16="http://schemas.microsoft.com/office/drawing/2014/main" id="{807EF27D-BE84-E383-4A9B-016E2503FA69}"/>
              </a:ext>
            </a:extLst>
          </p:cNvPr>
          <p:cNvSpPr>
            <a:spLocks noChangeShapeType="1"/>
          </p:cNvSpPr>
          <p:nvPr/>
        </p:nvSpPr>
        <p:spPr bwMode="auto">
          <a:xfrm flipH="1">
            <a:off x="4065588" y="1709738"/>
            <a:ext cx="144462"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9647" name="图片 3">
            <a:extLst>
              <a:ext uri="{FF2B5EF4-FFF2-40B4-BE49-F238E27FC236}">
                <a16:creationId xmlns:a16="http://schemas.microsoft.com/office/drawing/2014/main" id="{930C026F-6375-3E2C-0B58-A84921F79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600" y="4414838"/>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48" name="Line 104">
            <a:extLst>
              <a:ext uri="{FF2B5EF4-FFF2-40B4-BE49-F238E27FC236}">
                <a16:creationId xmlns:a16="http://schemas.microsoft.com/office/drawing/2014/main" id="{04443D60-2D49-0990-4E3D-6FE2DA28565B}"/>
              </a:ext>
            </a:extLst>
          </p:cNvPr>
          <p:cNvSpPr>
            <a:spLocks noChangeShapeType="1"/>
          </p:cNvSpPr>
          <p:nvPr/>
        </p:nvSpPr>
        <p:spPr bwMode="auto">
          <a:xfrm>
            <a:off x="4529138" y="4941888"/>
            <a:ext cx="431800"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19">
            <a:extLst>
              <a:ext uri="{FF2B5EF4-FFF2-40B4-BE49-F238E27FC236}">
                <a16:creationId xmlns:a16="http://schemas.microsoft.com/office/drawing/2014/main" id="{F73CADF3-D8BB-5446-D132-0F78E8020E2C}"/>
              </a:ext>
            </a:extLst>
          </p:cNvPr>
          <p:cNvSpPr>
            <a:spLocks noChangeShapeType="1"/>
          </p:cNvSpPr>
          <p:nvPr/>
        </p:nvSpPr>
        <p:spPr bwMode="auto">
          <a:xfrm>
            <a:off x="2778125" y="3260725"/>
            <a:ext cx="1447800" cy="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8" name="Line 19">
            <a:extLst>
              <a:ext uri="{FF2B5EF4-FFF2-40B4-BE49-F238E27FC236}">
                <a16:creationId xmlns:a16="http://schemas.microsoft.com/office/drawing/2014/main" id="{C6715FB0-5A0D-9214-259C-ACCF5E719A02}"/>
              </a:ext>
            </a:extLst>
          </p:cNvPr>
          <p:cNvSpPr>
            <a:spLocks noChangeShapeType="1"/>
          </p:cNvSpPr>
          <p:nvPr/>
        </p:nvSpPr>
        <p:spPr bwMode="auto">
          <a:xfrm>
            <a:off x="1943100" y="2774950"/>
            <a:ext cx="3779838" cy="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0" name="Line 136">
            <a:extLst>
              <a:ext uri="{FF2B5EF4-FFF2-40B4-BE49-F238E27FC236}">
                <a16:creationId xmlns:a16="http://schemas.microsoft.com/office/drawing/2014/main" id="{84B8055B-1538-960C-E1FB-334E1190135F}"/>
              </a:ext>
            </a:extLst>
          </p:cNvPr>
          <p:cNvSpPr>
            <a:spLocks noChangeShapeType="1"/>
          </p:cNvSpPr>
          <p:nvPr/>
        </p:nvSpPr>
        <p:spPr bwMode="auto">
          <a:xfrm flipV="1">
            <a:off x="749300" y="1793875"/>
            <a:ext cx="5688013" cy="0"/>
          </a:xfrm>
          <a:prstGeom prst="line">
            <a:avLst/>
          </a:prstGeom>
          <a:noFill/>
          <a:ln w="508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1" name="Line 137">
            <a:extLst>
              <a:ext uri="{FF2B5EF4-FFF2-40B4-BE49-F238E27FC236}">
                <a16:creationId xmlns:a16="http://schemas.microsoft.com/office/drawing/2014/main" id="{15F37515-190F-2CAC-7612-BEC4113F066A}"/>
              </a:ext>
            </a:extLst>
          </p:cNvPr>
          <p:cNvSpPr>
            <a:spLocks noChangeShapeType="1"/>
          </p:cNvSpPr>
          <p:nvPr/>
        </p:nvSpPr>
        <p:spPr bwMode="auto">
          <a:xfrm>
            <a:off x="749300" y="3457575"/>
            <a:ext cx="612775" cy="0"/>
          </a:xfrm>
          <a:prstGeom prst="line">
            <a:avLst/>
          </a:prstGeom>
          <a:noFill/>
          <a:ln w="508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2" name="Line 138">
            <a:extLst>
              <a:ext uri="{FF2B5EF4-FFF2-40B4-BE49-F238E27FC236}">
                <a16:creationId xmlns:a16="http://schemas.microsoft.com/office/drawing/2014/main" id="{831C92AF-2939-4F22-9165-EA41B3AF6D44}"/>
              </a:ext>
            </a:extLst>
          </p:cNvPr>
          <p:cNvSpPr>
            <a:spLocks noChangeShapeType="1"/>
          </p:cNvSpPr>
          <p:nvPr/>
        </p:nvSpPr>
        <p:spPr bwMode="auto">
          <a:xfrm>
            <a:off x="769938" y="1811338"/>
            <a:ext cx="0" cy="16113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139">
            <a:extLst>
              <a:ext uri="{FF2B5EF4-FFF2-40B4-BE49-F238E27FC236}">
                <a16:creationId xmlns:a16="http://schemas.microsoft.com/office/drawing/2014/main" id="{D39D45E7-20FA-2594-7977-72520A1FA9FC}"/>
              </a:ext>
            </a:extLst>
          </p:cNvPr>
          <p:cNvSpPr>
            <a:spLocks noChangeShapeType="1"/>
          </p:cNvSpPr>
          <p:nvPr/>
        </p:nvSpPr>
        <p:spPr bwMode="auto">
          <a:xfrm>
            <a:off x="6411913" y="1800225"/>
            <a:ext cx="0" cy="13684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140">
            <a:extLst>
              <a:ext uri="{FF2B5EF4-FFF2-40B4-BE49-F238E27FC236}">
                <a16:creationId xmlns:a16="http://schemas.microsoft.com/office/drawing/2014/main" id="{32743703-D4CB-89DC-C456-11ED05D430A9}"/>
              </a:ext>
            </a:extLst>
          </p:cNvPr>
          <p:cNvSpPr>
            <a:spLocks noChangeShapeType="1"/>
          </p:cNvSpPr>
          <p:nvPr/>
        </p:nvSpPr>
        <p:spPr bwMode="auto">
          <a:xfrm flipV="1">
            <a:off x="6181725" y="3165475"/>
            <a:ext cx="23177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9997"/>
                                        </p:tgtEl>
                                        <p:attrNameLst>
                                          <p:attrName>style.visibility</p:attrName>
                                        </p:attrNameLst>
                                      </p:cBhvr>
                                      <p:to>
                                        <p:strVal val="visible"/>
                                      </p:to>
                                    </p:set>
                                    <p:animEffect transition="in" filter="blinds(horizontal)">
                                      <p:cBhvr>
                                        <p:cTn id="7" dur="500"/>
                                        <p:tgtEl>
                                          <p:spTgt spid="2499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blinds(horizontal)">
                                      <p:cBhvr>
                                        <p:cTn id="12" dur="500"/>
                                        <p:tgtEl>
                                          <p:spTgt spid="2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2"/>
                                        </p:tgtEl>
                                        <p:attrNameLst>
                                          <p:attrName>style.visibility</p:attrName>
                                        </p:attrNameLst>
                                      </p:cBhvr>
                                      <p:to>
                                        <p:strVal val="visible"/>
                                      </p:to>
                                    </p:set>
                                    <p:animEffect transition="in" filter="blinds(horizontal)">
                                      <p:cBhvr>
                                        <p:cTn id="17" dur="500"/>
                                        <p:tgtEl>
                                          <p:spTgt spid="2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3"/>
                                        </p:tgtEl>
                                        <p:attrNameLst>
                                          <p:attrName>style.visibility</p:attrName>
                                        </p:attrNameLst>
                                      </p:cBhvr>
                                      <p:to>
                                        <p:strVal val="visible"/>
                                      </p:to>
                                    </p:set>
                                    <p:animEffect transition="in" filter="blinds(horizontal)">
                                      <p:cBhvr>
                                        <p:cTn id="22" dur="500"/>
                                        <p:tgtEl>
                                          <p:spTgt spid="2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slide(fromLeft)">
                                      <p:cBhvr>
                                        <p:cTn id="27" dur="500"/>
                                        <p:tgtEl>
                                          <p:spTgt spid="2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nodeType="clickEffect">
                                  <p:stCondLst>
                                    <p:cond delay="0"/>
                                  </p:stCondLst>
                                  <p:childTnLst>
                                    <p:set>
                                      <p:cBhvr>
                                        <p:cTn id="31" dur="1" fill="hold">
                                          <p:stCondLst>
                                            <p:cond delay="0"/>
                                          </p:stCondLst>
                                        </p:cTn>
                                        <p:tgtEl>
                                          <p:spTgt spid="297"/>
                                        </p:tgtEl>
                                        <p:attrNameLst>
                                          <p:attrName>style.visibility</p:attrName>
                                        </p:attrNameLst>
                                      </p:cBhvr>
                                      <p:to>
                                        <p:strVal val="visible"/>
                                      </p:to>
                                    </p:set>
                                    <p:animEffect transition="in" filter="slide(fromLeft)">
                                      <p:cBhvr>
                                        <p:cTn id="32" dur="500"/>
                                        <p:tgtEl>
                                          <p:spTgt spid="2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304"/>
                                        </p:tgtEl>
                                        <p:attrNameLst>
                                          <p:attrName>style.visibility</p:attrName>
                                        </p:attrNameLst>
                                      </p:cBhvr>
                                      <p:to>
                                        <p:strVal val="visible"/>
                                      </p:to>
                                    </p:set>
                                    <p:animEffect transition="in" filter="randombar(horizontal)">
                                      <p:cBhvr>
                                        <p:cTn id="37" dur="500"/>
                                        <p:tgtEl>
                                          <p:spTgt spid="30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303"/>
                                        </p:tgtEl>
                                        <p:attrNameLst>
                                          <p:attrName>style.visibility</p:attrName>
                                        </p:attrNameLst>
                                      </p:cBhvr>
                                      <p:to>
                                        <p:strVal val="visible"/>
                                      </p:to>
                                    </p:set>
                                    <p:animEffect transition="in" filter="randombar(horizontal)">
                                      <p:cBhvr>
                                        <p:cTn id="42" dur="500"/>
                                        <p:tgtEl>
                                          <p:spTgt spid="30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4" presetClass="entr" presetSubtype="10" fill="hold" nodeType="clickEffect">
                                  <p:stCondLst>
                                    <p:cond delay="0"/>
                                  </p:stCondLst>
                                  <p:childTnLst>
                                    <p:set>
                                      <p:cBhvr>
                                        <p:cTn id="46" dur="1" fill="hold">
                                          <p:stCondLst>
                                            <p:cond delay="0"/>
                                          </p:stCondLst>
                                        </p:cTn>
                                        <p:tgtEl>
                                          <p:spTgt spid="300"/>
                                        </p:tgtEl>
                                        <p:attrNameLst>
                                          <p:attrName>style.visibility</p:attrName>
                                        </p:attrNameLst>
                                      </p:cBhvr>
                                      <p:to>
                                        <p:strVal val="visible"/>
                                      </p:to>
                                    </p:set>
                                    <p:animEffect transition="in" filter="randombar(horizontal)">
                                      <p:cBhvr>
                                        <p:cTn id="47" dur="500"/>
                                        <p:tgtEl>
                                          <p:spTgt spid="30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4" presetClass="entr" presetSubtype="10" fill="hold" nodeType="clickEffect">
                                  <p:stCondLst>
                                    <p:cond delay="0"/>
                                  </p:stCondLst>
                                  <p:childTnLst>
                                    <p:set>
                                      <p:cBhvr>
                                        <p:cTn id="51" dur="1" fill="hold">
                                          <p:stCondLst>
                                            <p:cond delay="0"/>
                                          </p:stCondLst>
                                        </p:cTn>
                                        <p:tgtEl>
                                          <p:spTgt spid="302"/>
                                        </p:tgtEl>
                                        <p:attrNameLst>
                                          <p:attrName>style.visibility</p:attrName>
                                        </p:attrNameLst>
                                      </p:cBhvr>
                                      <p:to>
                                        <p:strVal val="visible"/>
                                      </p:to>
                                    </p:set>
                                    <p:animEffect transition="in" filter="randombar(horizontal)">
                                      <p:cBhvr>
                                        <p:cTn id="52" dur="500"/>
                                        <p:tgtEl>
                                          <p:spTgt spid="30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4" presetClass="entr" presetSubtype="10" fill="hold" nodeType="clickEffect">
                                  <p:stCondLst>
                                    <p:cond delay="0"/>
                                  </p:stCondLst>
                                  <p:childTnLst>
                                    <p:set>
                                      <p:cBhvr>
                                        <p:cTn id="56" dur="1" fill="hold">
                                          <p:stCondLst>
                                            <p:cond delay="0"/>
                                          </p:stCondLst>
                                        </p:cTn>
                                        <p:tgtEl>
                                          <p:spTgt spid="301"/>
                                        </p:tgtEl>
                                        <p:attrNameLst>
                                          <p:attrName>style.visibility</p:attrName>
                                        </p:attrNameLst>
                                      </p:cBhvr>
                                      <p:to>
                                        <p:strVal val="visible"/>
                                      </p:to>
                                    </p:set>
                                    <p:animEffect transition="in" filter="randombar(horizontal)">
                                      <p:cBhvr>
                                        <p:cTn id="5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997" grpId="0"/>
      <p:bldP spid="262" grpId="0"/>
      <p:bldP spid="263" grpId="0"/>
      <p:bldP spid="27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5">
            <a:extLst>
              <a:ext uri="{FF2B5EF4-FFF2-40B4-BE49-F238E27FC236}">
                <a16:creationId xmlns:a16="http://schemas.microsoft.com/office/drawing/2014/main" id="{5DC3059B-C4B6-DE3A-C19B-7C4E8E827DAD}"/>
              </a:ext>
            </a:extLst>
          </p:cNvPr>
          <p:cNvSpPr>
            <a:spLocks noGrp="1" noChangeArrowheads="1"/>
          </p:cNvSpPr>
          <p:nvPr>
            <p:ph type="title"/>
          </p:nvPr>
        </p:nvSpPr>
        <p:spPr>
          <a:xfrm>
            <a:off x="444500" y="177800"/>
            <a:ext cx="7191375" cy="422275"/>
          </a:xfrm>
        </p:spPr>
        <p:txBody>
          <a:bodyPr/>
          <a:lstStyle/>
          <a:p>
            <a:r>
              <a:rPr lang="en-US" altLang="zh-CN">
                <a:ea typeface="宋体" panose="02010600030101010101" pitchFamily="2" charset="-122"/>
              </a:rPr>
              <a:t>R-</a:t>
            </a:r>
            <a:r>
              <a:rPr lang="zh-CN" altLang="en-US">
                <a:ea typeface="宋体" panose="02010600030101010101" pitchFamily="2" charset="-122"/>
              </a:rPr>
              <a:t>型指令的操作定时</a:t>
            </a:r>
          </a:p>
        </p:txBody>
      </p:sp>
      <p:sp>
        <p:nvSpPr>
          <p:cNvPr id="208" name="Rectangle 3">
            <a:extLst>
              <a:ext uri="{FF2B5EF4-FFF2-40B4-BE49-F238E27FC236}">
                <a16:creationId xmlns:a16="http://schemas.microsoft.com/office/drawing/2014/main" id="{A39468B3-68B7-7CDC-483F-6AC26396200F}"/>
              </a:ext>
            </a:extLst>
          </p:cNvPr>
          <p:cNvSpPr txBox="1">
            <a:spLocks noChangeArrowheads="1"/>
          </p:cNvSpPr>
          <p:nvPr/>
        </p:nvSpPr>
        <p:spPr bwMode="auto">
          <a:xfrm>
            <a:off x="328613" y="779463"/>
            <a:ext cx="6562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R-</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型指令功能：</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 ← R[rs1] op R[rs2] </a:t>
            </a:r>
          </a:p>
        </p:txBody>
      </p:sp>
      <p:pic>
        <p:nvPicPr>
          <p:cNvPr id="111619" name="图片 1">
            <a:extLst>
              <a:ext uri="{FF2B5EF4-FFF2-40B4-BE49-F238E27FC236}">
                <a16:creationId xmlns:a16="http://schemas.microsoft.com/office/drawing/2014/main" id="{F070D60E-477A-1170-D1C5-B53176665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7150"/>
            <a:ext cx="9026525"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randombar(horizontal)">
                                      <p:cBhvr>
                                        <p:cTn id="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5">
            <a:extLst>
              <a:ext uri="{FF2B5EF4-FFF2-40B4-BE49-F238E27FC236}">
                <a16:creationId xmlns:a16="http://schemas.microsoft.com/office/drawing/2014/main" id="{7CF80135-9132-6BC4-7709-43C9154AEBEA}"/>
              </a:ext>
            </a:extLst>
          </p:cNvPr>
          <p:cNvSpPr>
            <a:spLocks noGrp="1" noChangeArrowheads="1"/>
          </p:cNvSpPr>
          <p:nvPr>
            <p:ph type="title"/>
          </p:nvPr>
        </p:nvSpPr>
        <p:spPr>
          <a:xfrm>
            <a:off x="444500" y="177800"/>
            <a:ext cx="7191375" cy="422275"/>
          </a:xfrm>
        </p:spPr>
        <p:txBody>
          <a:bodyPr/>
          <a:lstStyle/>
          <a:p>
            <a:r>
              <a:rPr lang="zh-CN" altLang="en-US">
                <a:ea typeface="宋体" panose="02010600030101010101" pitchFamily="2" charset="-122"/>
              </a:rPr>
              <a:t>指令译码后</a:t>
            </a:r>
            <a:r>
              <a:rPr lang="en-US" altLang="zh-CN">
                <a:ea typeface="宋体" panose="02010600030101010101" pitchFamily="2" charset="-122"/>
              </a:rPr>
              <a:t>I-</a:t>
            </a:r>
            <a:r>
              <a:rPr lang="zh-CN" altLang="en-US">
                <a:ea typeface="宋体" panose="02010600030101010101" pitchFamily="2" charset="-122"/>
              </a:rPr>
              <a:t>型运算指令操作过程</a:t>
            </a:r>
          </a:p>
        </p:txBody>
      </p:sp>
      <p:sp>
        <p:nvSpPr>
          <p:cNvPr id="113666" name="Rectangle 3">
            <a:extLst>
              <a:ext uri="{FF2B5EF4-FFF2-40B4-BE49-F238E27FC236}">
                <a16:creationId xmlns:a16="http://schemas.microsoft.com/office/drawing/2014/main" id="{2F45C8AD-C558-93A9-0FDC-33DE6C193FD1}"/>
              </a:ext>
            </a:extLst>
          </p:cNvPr>
          <p:cNvSpPr txBox="1">
            <a:spLocks noChangeArrowheads="1"/>
          </p:cNvSpPr>
          <p:nvPr/>
        </p:nvSpPr>
        <p:spPr bwMode="auto">
          <a:xfrm>
            <a:off x="323850" y="728663"/>
            <a:ext cx="8181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I-</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型指令 </a:t>
            </a: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ori </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功能：</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 ← R[rs1] or SEXT(imm12) </a:t>
            </a:r>
          </a:p>
        </p:txBody>
      </p:sp>
      <p:pic>
        <p:nvPicPr>
          <p:cNvPr id="113667" name="Picture 2">
            <a:extLst>
              <a:ext uri="{FF2B5EF4-FFF2-40B4-BE49-F238E27FC236}">
                <a16:creationId xmlns:a16="http://schemas.microsoft.com/office/drawing/2014/main" id="{E6FDD9F1-B3BB-19DA-CB57-5D3337262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1268413"/>
            <a:ext cx="8893175"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5">
            <a:extLst>
              <a:ext uri="{FF2B5EF4-FFF2-40B4-BE49-F238E27FC236}">
                <a16:creationId xmlns:a16="http://schemas.microsoft.com/office/drawing/2014/main" id="{223D56E3-F857-F659-9C7B-FD0D1F033503}"/>
              </a:ext>
            </a:extLst>
          </p:cNvPr>
          <p:cNvSpPr>
            <a:spLocks noGrp="1" noChangeArrowheads="1"/>
          </p:cNvSpPr>
          <p:nvPr>
            <p:ph type="title"/>
          </p:nvPr>
        </p:nvSpPr>
        <p:spPr>
          <a:xfrm>
            <a:off x="444500" y="177800"/>
            <a:ext cx="7191375" cy="422275"/>
          </a:xfrm>
        </p:spPr>
        <p:txBody>
          <a:bodyPr/>
          <a:lstStyle/>
          <a:p>
            <a:r>
              <a:rPr lang="zh-CN" altLang="en-US">
                <a:ea typeface="宋体" panose="02010600030101010101" pitchFamily="2" charset="-122"/>
              </a:rPr>
              <a:t>指令译码后</a:t>
            </a:r>
            <a:r>
              <a:rPr lang="en-US" altLang="zh-CN">
                <a:ea typeface="宋体" panose="02010600030101010101" pitchFamily="2" charset="-122"/>
              </a:rPr>
              <a:t>U-</a:t>
            </a:r>
            <a:r>
              <a:rPr lang="zh-CN" altLang="en-US">
                <a:ea typeface="宋体" panose="02010600030101010101" pitchFamily="2" charset="-122"/>
              </a:rPr>
              <a:t>型指令操作过程</a:t>
            </a:r>
          </a:p>
        </p:txBody>
      </p:sp>
      <p:sp>
        <p:nvSpPr>
          <p:cNvPr id="115714" name="Rectangle 3">
            <a:extLst>
              <a:ext uri="{FF2B5EF4-FFF2-40B4-BE49-F238E27FC236}">
                <a16:creationId xmlns:a16="http://schemas.microsoft.com/office/drawing/2014/main" id="{14B82CC0-5EF1-8233-0559-6F287B5AEAE1}"/>
              </a:ext>
            </a:extLst>
          </p:cNvPr>
          <p:cNvSpPr txBox="1">
            <a:spLocks noChangeArrowheads="1"/>
          </p:cNvSpPr>
          <p:nvPr/>
        </p:nvSpPr>
        <p:spPr bwMode="auto">
          <a:xfrm>
            <a:off x="373063" y="738188"/>
            <a:ext cx="8397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U-</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型指令</a:t>
            </a:r>
            <a:r>
              <a:rPr lang="en-US" altLang="zh-CN"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lui</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的功能：</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 imm20||000H  </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即直接将扩展器结果输出</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p>
        </p:txBody>
      </p:sp>
      <p:pic>
        <p:nvPicPr>
          <p:cNvPr id="115715" name="Picture 2">
            <a:extLst>
              <a:ext uri="{FF2B5EF4-FFF2-40B4-BE49-F238E27FC236}">
                <a16:creationId xmlns:a16="http://schemas.microsoft.com/office/drawing/2014/main" id="{4975BD54-BCD7-37DD-4BAC-7DAEDCF13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243013"/>
            <a:ext cx="8794750" cy="560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5">
            <a:extLst>
              <a:ext uri="{FF2B5EF4-FFF2-40B4-BE49-F238E27FC236}">
                <a16:creationId xmlns:a16="http://schemas.microsoft.com/office/drawing/2014/main" id="{4341FD54-D2F4-8181-454D-6F7CBCF54FFD}"/>
              </a:ext>
            </a:extLst>
          </p:cNvPr>
          <p:cNvSpPr>
            <a:spLocks noGrp="1" noChangeArrowheads="1"/>
          </p:cNvSpPr>
          <p:nvPr>
            <p:ph type="title"/>
          </p:nvPr>
        </p:nvSpPr>
        <p:spPr>
          <a:xfrm>
            <a:off x="444500" y="177800"/>
            <a:ext cx="7191375" cy="422275"/>
          </a:xfrm>
        </p:spPr>
        <p:txBody>
          <a:bodyPr/>
          <a:lstStyle/>
          <a:p>
            <a:r>
              <a:rPr lang="zh-CN" altLang="en-US">
                <a:ea typeface="宋体" panose="02010600030101010101" pitchFamily="2" charset="-122"/>
              </a:rPr>
              <a:t>指令译码后</a:t>
            </a:r>
            <a:r>
              <a:rPr lang="en-US" altLang="zh-CN">
                <a:ea typeface="宋体" panose="02010600030101010101" pitchFamily="2" charset="-122"/>
              </a:rPr>
              <a:t>Load/Store</a:t>
            </a:r>
            <a:r>
              <a:rPr lang="zh-CN" altLang="en-US">
                <a:ea typeface="宋体" panose="02010600030101010101" pitchFamily="2" charset="-122"/>
              </a:rPr>
              <a:t>指令操作过程</a:t>
            </a:r>
          </a:p>
        </p:txBody>
      </p:sp>
      <p:pic>
        <p:nvPicPr>
          <p:cNvPr id="117762" name="Picture 2">
            <a:extLst>
              <a:ext uri="{FF2B5EF4-FFF2-40B4-BE49-F238E27FC236}">
                <a16:creationId xmlns:a16="http://schemas.microsoft.com/office/drawing/2014/main" id="{D6653E82-53D9-E3A4-201D-4363A8A60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3" y="1143000"/>
            <a:ext cx="892333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Rectangle 3">
            <a:extLst>
              <a:ext uri="{FF2B5EF4-FFF2-40B4-BE49-F238E27FC236}">
                <a16:creationId xmlns:a16="http://schemas.microsoft.com/office/drawing/2014/main" id="{4F0EE6E2-FC6A-F16B-80D4-F7F9F7F808A0}"/>
              </a:ext>
            </a:extLst>
          </p:cNvPr>
          <p:cNvSpPr txBox="1">
            <a:spLocks noChangeArrowheads="1"/>
          </p:cNvSpPr>
          <p:nvPr/>
        </p:nvSpPr>
        <p:spPr bwMode="auto">
          <a:xfrm>
            <a:off x="301625" y="688975"/>
            <a:ext cx="8397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I-</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型的</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lw</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指令的功能：</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 </a:t>
            </a:r>
            <a:r>
              <a:rPr lang="en-US" altLang="zh-CN" sz="2000">
                <a:solidFill>
                  <a:srgbClr val="006600"/>
                </a:solidFill>
                <a:latin typeface="微软雅黑" panose="020B0503020204020204" pitchFamily="34" charset="-122"/>
                <a:ea typeface="微软雅黑" panose="020B0503020204020204" pitchFamily="34" charset="-122"/>
                <a:sym typeface="Wingdings" panose="05000000000000000000" pitchFamily="2" charset="2"/>
              </a:rPr>
              <a:t>M[R[rs1]+SEXT(imm12)]</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5">
            <a:extLst>
              <a:ext uri="{FF2B5EF4-FFF2-40B4-BE49-F238E27FC236}">
                <a16:creationId xmlns:a16="http://schemas.microsoft.com/office/drawing/2014/main" id="{29B87B7F-E4D0-EAA2-2AFB-45AE2D52C749}"/>
              </a:ext>
            </a:extLst>
          </p:cNvPr>
          <p:cNvSpPr>
            <a:spLocks noGrp="1" noChangeArrowheads="1"/>
          </p:cNvSpPr>
          <p:nvPr>
            <p:ph type="title"/>
          </p:nvPr>
        </p:nvSpPr>
        <p:spPr>
          <a:xfrm>
            <a:off x="444500" y="177800"/>
            <a:ext cx="7191375" cy="422275"/>
          </a:xfrm>
        </p:spPr>
        <p:txBody>
          <a:bodyPr/>
          <a:lstStyle/>
          <a:p>
            <a:r>
              <a:rPr lang="zh-CN" altLang="en-US">
                <a:ea typeface="宋体" panose="02010600030101010101" pitchFamily="2" charset="-122"/>
              </a:rPr>
              <a:t>指令译码后</a:t>
            </a:r>
            <a:r>
              <a:rPr lang="en-US" altLang="zh-CN">
                <a:ea typeface="宋体" panose="02010600030101010101" pitchFamily="2" charset="-122"/>
              </a:rPr>
              <a:t>Load/Store</a:t>
            </a:r>
            <a:r>
              <a:rPr lang="zh-CN" altLang="en-US">
                <a:ea typeface="宋体" panose="02010600030101010101" pitchFamily="2" charset="-122"/>
              </a:rPr>
              <a:t>指令操作过程</a:t>
            </a:r>
          </a:p>
        </p:txBody>
      </p:sp>
      <p:sp>
        <p:nvSpPr>
          <p:cNvPr id="119810" name="Rectangle 3">
            <a:extLst>
              <a:ext uri="{FF2B5EF4-FFF2-40B4-BE49-F238E27FC236}">
                <a16:creationId xmlns:a16="http://schemas.microsoft.com/office/drawing/2014/main" id="{B2D4F28F-5020-3F10-520A-102C15216280}"/>
              </a:ext>
            </a:extLst>
          </p:cNvPr>
          <p:cNvSpPr txBox="1">
            <a:spLocks noChangeArrowheads="1"/>
          </p:cNvSpPr>
          <p:nvPr/>
        </p:nvSpPr>
        <p:spPr bwMode="auto">
          <a:xfrm>
            <a:off x="347663" y="671513"/>
            <a:ext cx="8397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S-</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型的</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sw</a:t>
            </a:r>
            <a:r>
              <a:rPr lang="zh-CN" altLang="en-US" sz="200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指令的功能：</a:t>
            </a:r>
            <a:r>
              <a:rPr lang="en-US" altLang="zh-CN" sz="2000">
                <a:solidFill>
                  <a:srgbClr val="006600"/>
                </a:solidFill>
                <a:latin typeface="微软雅黑" panose="020B0503020204020204" pitchFamily="34" charset="-122"/>
                <a:ea typeface="微软雅黑" panose="020B0503020204020204" pitchFamily="34" charset="-122"/>
                <a:sym typeface="Wingdings" panose="05000000000000000000" pitchFamily="2" charset="2"/>
              </a:rPr>
              <a:t>M[R[rs1]+SEXT(imm12)]</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←R[rs2] </a:t>
            </a:r>
          </a:p>
        </p:txBody>
      </p:sp>
      <p:pic>
        <p:nvPicPr>
          <p:cNvPr id="119811" name="Picture 2">
            <a:extLst>
              <a:ext uri="{FF2B5EF4-FFF2-40B4-BE49-F238E27FC236}">
                <a16:creationId xmlns:a16="http://schemas.microsoft.com/office/drawing/2014/main" id="{FF4EAB18-06A6-6AB0-ABEF-4529D5233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1111250"/>
            <a:ext cx="8916988"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B96D29C5-0E93-1C6C-169A-D769175FD3A5}"/>
              </a:ext>
            </a:extLst>
          </p:cNvPr>
          <p:cNvSpPr>
            <a:spLocks noGrp="1" noChangeArrowheads="1"/>
          </p:cNvSpPr>
          <p:nvPr>
            <p:ph type="title"/>
          </p:nvPr>
        </p:nvSpPr>
        <p:spPr>
          <a:xfrm>
            <a:off x="446088" y="109538"/>
            <a:ext cx="5857875" cy="422275"/>
          </a:xfrm>
        </p:spPr>
        <p:txBody>
          <a:bodyPr/>
          <a:lstStyle/>
          <a:p>
            <a:r>
              <a:rPr lang="zh-CN" altLang="en-US">
                <a:ea typeface="宋体" panose="02010600030101010101" pitchFamily="2" charset="-122"/>
              </a:rPr>
              <a:t>操作元件：组合逻辑电路</a:t>
            </a:r>
            <a:endParaRPr lang="en-US" altLang="zh-CN">
              <a:ea typeface="宋体" panose="02010600030101010101" pitchFamily="2" charset="-122"/>
            </a:endParaRPr>
          </a:p>
        </p:txBody>
      </p:sp>
      <p:sp>
        <p:nvSpPr>
          <p:cNvPr id="14338" name="Rectangle 3">
            <a:extLst>
              <a:ext uri="{FF2B5EF4-FFF2-40B4-BE49-F238E27FC236}">
                <a16:creationId xmlns:a16="http://schemas.microsoft.com/office/drawing/2014/main" id="{879D7FBF-AE73-787B-6149-FB831F5D8CDF}"/>
              </a:ext>
            </a:extLst>
          </p:cNvPr>
          <p:cNvSpPr>
            <a:spLocks noGrp="1" noChangeArrowheads="1"/>
          </p:cNvSpPr>
          <p:nvPr>
            <p:ph idx="1"/>
          </p:nvPr>
        </p:nvSpPr>
        <p:spPr>
          <a:xfrm>
            <a:off x="222250" y="914400"/>
            <a:ext cx="1708150" cy="4606925"/>
          </a:xfrm>
        </p:spPr>
        <p:txBody>
          <a:bodyPr/>
          <a:lstStyle/>
          <a:p>
            <a:r>
              <a:rPr lang="zh-CN" altLang="en-US" sz="2000">
                <a:latin typeface="微软雅黑" panose="020B0503020204020204" pitchFamily="34" charset="-122"/>
                <a:ea typeface="微软雅黑" panose="020B0503020204020204" pitchFamily="34" charset="-122"/>
              </a:rPr>
              <a:t>加法器</a:t>
            </a:r>
            <a:r>
              <a:rPr lang="en-US" altLang="zh-CN" sz="2000">
                <a:latin typeface="微软雅黑" panose="020B0503020204020204" pitchFamily="34" charset="-122"/>
                <a:ea typeface="微软雅黑" panose="020B0503020204020204" pitchFamily="34" charset="-122"/>
              </a:rPr>
              <a:t>(Adder)</a:t>
            </a:r>
          </a:p>
          <a:p>
            <a:pPr>
              <a:buFontTx/>
              <a:buNone/>
            </a:pPr>
            <a:endParaRPr lang="en-US" altLang="zh-CN" sz="2000">
              <a:latin typeface="微软雅黑" panose="020B0503020204020204" pitchFamily="34" charset="-122"/>
              <a:ea typeface="微软雅黑" panose="020B0503020204020204" pitchFamily="34" charset="-122"/>
            </a:endParaRPr>
          </a:p>
          <a:p>
            <a:pPr>
              <a:buFontTx/>
              <a:buNone/>
            </a:pPr>
            <a:endParaRPr lang="en-US" altLang="zh-CN" sz="2000">
              <a:latin typeface="微软雅黑" panose="020B0503020204020204" pitchFamily="34" charset="-122"/>
              <a:ea typeface="微软雅黑" panose="020B0503020204020204" pitchFamily="34" charset="-122"/>
            </a:endParaRPr>
          </a:p>
          <a:p>
            <a:pPr>
              <a:buFontTx/>
              <a:buNone/>
            </a:pPr>
            <a:endParaRPr lang="en-US" altLang="zh-CN" sz="2000">
              <a:latin typeface="微软雅黑" panose="020B0503020204020204" pitchFamily="34" charset="-122"/>
              <a:ea typeface="微软雅黑" panose="020B0503020204020204" pitchFamily="34" charset="-122"/>
            </a:endParaRPr>
          </a:p>
          <a:p>
            <a:pPr>
              <a:buFontTx/>
              <a:buNone/>
            </a:pPr>
            <a:r>
              <a:rPr lang="zh-CN" altLang="en-US" sz="2000">
                <a:latin typeface="微软雅黑" panose="020B0503020204020204" pitchFamily="34" charset="-122"/>
                <a:ea typeface="微软雅黑" panose="020B0503020204020204" pitchFamily="34" charset="-122"/>
              </a:rPr>
              <a:t>多路选择器     </a:t>
            </a:r>
            <a:r>
              <a:rPr lang="en-US" altLang="zh-CN" sz="2000">
                <a:latin typeface="微软雅黑" panose="020B0503020204020204" pitchFamily="34" charset="-122"/>
                <a:ea typeface="微软雅黑" panose="020B0503020204020204" pitchFamily="34" charset="-122"/>
              </a:rPr>
              <a:t>(MUX)</a:t>
            </a:r>
          </a:p>
          <a:p>
            <a:pPr>
              <a:buFontTx/>
              <a:buNone/>
            </a:pPr>
            <a:endParaRPr lang="en-US" altLang="zh-CN" sz="2000">
              <a:latin typeface="微软雅黑" panose="020B0503020204020204" pitchFamily="34" charset="-122"/>
              <a:ea typeface="微软雅黑" panose="020B0503020204020204" pitchFamily="34" charset="-122"/>
            </a:endParaRPr>
          </a:p>
          <a:p>
            <a:pPr>
              <a:buFontTx/>
              <a:buNone/>
            </a:pPr>
            <a:endParaRPr lang="en-US" altLang="zh-CN" sz="2000">
              <a:latin typeface="微软雅黑" panose="020B0503020204020204" pitchFamily="34" charset="-122"/>
              <a:ea typeface="微软雅黑" panose="020B0503020204020204" pitchFamily="34" charset="-122"/>
            </a:endParaRPr>
          </a:p>
          <a:p>
            <a:pPr>
              <a:buFontTx/>
              <a:buNone/>
            </a:pPr>
            <a:endParaRPr lang="en-US" altLang="zh-CN" sz="2000">
              <a:latin typeface="微软雅黑" panose="020B0503020204020204" pitchFamily="34" charset="-122"/>
              <a:ea typeface="微软雅黑" panose="020B0503020204020204" pitchFamily="34" charset="-122"/>
            </a:endParaRPr>
          </a:p>
          <a:p>
            <a:pPr>
              <a:buFontTx/>
              <a:buNone/>
            </a:pPr>
            <a:r>
              <a:rPr lang="zh-CN" altLang="en-US" sz="2000">
                <a:latin typeface="微软雅黑" panose="020B0503020204020204" pitchFamily="34" charset="-122"/>
                <a:ea typeface="微软雅黑" panose="020B0503020204020204" pitchFamily="34" charset="-122"/>
              </a:rPr>
              <a:t>算逻部件</a:t>
            </a:r>
            <a:r>
              <a:rPr lang="en-US" altLang="zh-CN" sz="2000">
                <a:latin typeface="微软雅黑" panose="020B0503020204020204" pitchFamily="34" charset="-122"/>
                <a:ea typeface="微软雅黑" panose="020B0503020204020204" pitchFamily="34" charset="-122"/>
              </a:rPr>
              <a:t>(ALU)</a:t>
            </a:r>
          </a:p>
        </p:txBody>
      </p:sp>
      <p:grpSp>
        <p:nvGrpSpPr>
          <p:cNvPr id="187488" name="Group 96">
            <a:extLst>
              <a:ext uri="{FF2B5EF4-FFF2-40B4-BE49-F238E27FC236}">
                <a16:creationId xmlns:a16="http://schemas.microsoft.com/office/drawing/2014/main" id="{634DDAC9-7D4D-0FF9-434E-DB23CD01CE5F}"/>
              </a:ext>
            </a:extLst>
          </p:cNvPr>
          <p:cNvGrpSpPr>
            <a:grpSpLocks/>
          </p:cNvGrpSpPr>
          <p:nvPr/>
        </p:nvGrpSpPr>
        <p:grpSpPr bwMode="auto">
          <a:xfrm>
            <a:off x="1614488" y="2667000"/>
            <a:ext cx="2466975" cy="1735138"/>
            <a:chOff x="1431" y="1680"/>
            <a:chExt cx="1554" cy="1093"/>
          </a:xfrm>
        </p:grpSpPr>
        <p:sp>
          <p:nvSpPr>
            <p:cNvPr id="14340" name="Line 51">
              <a:extLst>
                <a:ext uri="{FF2B5EF4-FFF2-40B4-BE49-F238E27FC236}">
                  <a16:creationId xmlns:a16="http://schemas.microsoft.com/office/drawing/2014/main" id="{CCF42128-7072-7E5B-39F0-DA1C9B5FC14C}"/>
                </a:ext>
              </a:extLst>
            </p:cNvPr>
            <p:cNvSpPr>
              <a:spLocks noChangeShapeType="1"/>
            </p:cNvSpPr>
            <p:nvPr/>
          </p:nvSpPr>
          <p:spPr bwMode="auto">
            <a:xfrm>
              <a:off x="2112" y="1976"/>
              <a:ext cx="0" cy="7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Line 52">
              <a:extLst>
                <a:ext uri="{FF2B5EF4-FFF2-40B4-BE49-F238E27FC236}">
                  <a16:creationId xmlns:a16="http://schemas.microsoft.com/office/drawing/2014/main" id="{DDFF4802-9FD8-D9EE-6C41-C079022FC108}"/>
                </a:ext>
              </a:extLst>
            </p:cNvPr>
            <p:cNvSpPr>
              <a:spLocks noChangeShapeType="1"/>
            </p:cNvSpPr>
            <p:nvPr/>
          </p:nvSpPr>
          <p:spPr bwMode="auto">
            <a:xfrm>
              <a:off x="2120" y="1976"/>
              <a:ext cx="194" cy="1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 name="Line 53">
              <a:extLst>
                <a:ext uri="{FF2B5EF4-FFF2-40B4-BE49-F238E27FC236}">
                  <a16:creationId xmlns:a16="http://schemas.microsoft.com/office/drawing/2014/main" id="{08956E3E-65C7-FE74-AF58-89C9C5229F05}"/>
                </a:ext>
              </a:extLst>
            </p:cNvPr>
            <p:cNvSpPr>
              <a:spLocks noChangeShapeType="1"/>
            </p:cNvSpPr>
            <p:nvPr/>
          </p:nvSpPr>
          <p:spPr bwMode="auto">
            <a:xfrm flipV="1">
              <a:off x="2102" y="2566"/>
              <a:ext cx="194" cy="12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 name="Line 54">
              <a:extLst>
                <a:ext uri="{FF2B5EF4-FFF2-40B4-BE49-F238E27FC236}">
                  <a16:creationId xmlns:a16="http://schemas.microsoft.com/office/drawing/2014/main" id="{332270C9-47A5-2669-530B-EEB377A4423D}"/>
                </a:ext>
              </a:extLst>
            </p:cNvPr>
            <p:cNvSpPr>
              <a:spLocks noChangeShapeType="1"/>
            </p:cNvSpPr>
            <p:nvPr/>
          </p:nvSpPr>
          <p:spPr bwMode="auto">
            <a:xfrm>
              <a:off x="2304" y="2072"/>
              <a:ext cx="0" cy="5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4" name="Line 55">
              <a:extLst>
                <a:ext uri="{FF2B5EF4-FFF2-40B4-BE49-F238E27FC236}">
                  <a16:creationId xmlns:a16="http://schemas.microsoft.com/office/drawing/2014/main" id="{4B5B52D1-67BE-A783-8672-74EC70F9D9BD}"/>
                </a:ext>
              </a:extLst>
            </p:cNvPr>
            <p:cNvSpPr>
              <a:spLocks noChangeShapeType="1"/>
            </p:cNvSpPr>
            <p:nvPr/>
          </p:nvSpPr>
          <p:spPr bwMode="auto">
            <a:xfrm flipH="1">
              <a:off x="1624" y="2112"/>
              <a:ext cx="49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345" name="Line 56">
              <a:extLst>
                <a:ext uri="{FF2B5EF4-FFF2-40B4-BE49-F238E27FC236}">
                  <a16:creationId xmlns:a16="http://schemas.microsoft.com/office/drawing/2014/main" id="{969F9E85-5B54-1616-6ED2-D025A71BCF2C}"/>
                </a:ext>
              </a:extLst>
            </p:cNvPr>
            <p:cNvSpPr>
              <a:spLocks noChangeShapeType="1"/>
            </p:cNvSpPr>
            <p:nvPr/>
          </p:nvSpPr>
          <p:spPr bwMode="auto">
            <a:xfrm flipH="1">
              <a:off x="1868" y="2068"/>
              <a:ext cx="5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6" name="Rectangle 57">
              <a:extLst>
                <a:ext uri="{FF2B5EF4-FFF2-40B4-BE49-F238E27FC236}">
                  <a16:creationId xmlns:a16="http://schemas.microsoft.com/office/drawing/2014/main" id="{A72A2C6E-ED95-7783-746B-79C2EC42045B}"/>
                </a:ext>
              </a:extLst>
            </p:cNvPr>
            <p:cNvSpPr>
              <a:spLocks noChangeArrowheads="1"/>
            </p:cNvSpPr>
            <p:nvPr/>
          </p:nvSpPr>
          <p:spPr bwMode="auto">
            <a:xfrm>
              <a:off x="1671" y="2112"/>
              <a:ext cx="27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4347" name="Line 58">
              <a:extLst>
                <a:ext uri="{FF2B5EF4-FFF2-40B4-BE49-F238E27FC236}">
                  <a16:creationId xmlns:a16="http://schemas.microsoft.com/office/drawing/2014/main" id="{4B71AAF6-CCCA-DA26-C3D1-0184DECABC51}"/>
                </a:ext>
              </a:extLst>
            </p:cNvPr>
            <p:cNvSpPr>
              <a:spLocks noChangeShapeType="1"/>
            </p:cNvSpPr>
            <p:nvPr/>
          </p:nvSpPr>
          <p:spPr bwMode="auto">
            <a:xfrm flipH="1">
              <a:off x="1624" y="2544"/>
              <a:ext cx="49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348" name="Line 59">
              <a:extLst>
                <a:ext uri="{FF2B5EF4-FFF2-40B4-BE49-F238E27FC236}">
                  <a16:creationId xmlns:a16="http://schemas.microsoft.com/office/drawing/2014/main" id="{73E6E9B5-749B-48ED-7101-62607BA9A5FD}"/>
                </a:ext>
              </a:extLst>
            </p:cNvPr>
            <p:cNvSpPr>
              <a:spLocks noChangeShapeType="1"/>
            </p:cNvSpPr>
            <p:nvPr/>
          </p:nvSpPr>
          <p:spPr bwMode="auto">
            <a:xfrm flipH="1">
              <a:off x="1868" y="2500"/>
              <a:ext cx="5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9" name="Rectangle 60">
              <a:extLst>
                <a:ext uri="{FF2B5EF4-FFF2-40B4-BE49-F238E27FC236}">
                  <a16:creationId xmlns:a16="http://schemas.microsoft.com/office/drawing/2014/main" id="{A0B6D2B3-A8DA-CDB5-E621-ED410E47AD32}"/>
                </a:ext>
              </a:extLst>
            </p:cNvPr>
            <p:cNvSpPr>
              <a:spLocks noChangeArrowheads="1"/>
            </p:cNvSpPr>
            <p:nvPr/>
          </p:nvSpPr>
          <p:spPr bwMode="auto">
            <a:xfrm>
              <a:off x="1431" y="2016"/>
              <a:ext cx="2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a:t>
              </a:r>
            </a:p>
          </p:txBody>
        </p:sp>
        <p:sp>
          <p:nvSpPr>
            <p:cNvPr id="14350" name="Rectangle 61">
              <a:extLst>
                <a:ext uri="{FF2B5EF4-FFF2-40B4-BE49-F238E27FC236}">
                  <a16:creationId xmlns:a16="http://schemas.microsoft.com/office/drawing/2014/main" id="{F5A64081-6E52-FE58-7CA8-A7103EC4EED3}"/>
                </a:ext>
              </a:extLst>
            </p:cNvPr>
            <p:cNvSpPr>
              <a:spLocks noChangeArrowheads="1"/>
            </p:cNvSpPr>
            <p:nvPr/>
          </p:nvSpPr>
          <p:spPr bwMode="auto">
            <a:xfrm>
              <a:off x="1431" y="2448"/>
              <a:ext cx="2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B</a:t>
              </a:r>
            </a:p>
          </p:txBody>
        </p:sp>
        <p:sp>
          <p:nvSpPr>
            <p:cNvPr id="14351" name="Rectangle 62">
              <a:extLst>
                <a:ext uri="{FF2B5EF4-FFF2-40B4-BE49-F238E27FC236}">
                  <a16:creationId xmlns:a16="http://schemas.microsoft.com/office/drawing/2014/main" id="{CEB4CDAE-093A-4EC4-6651-59EB0150CD3B}"/>
                </a:ext>
              </a:extLst>
            </p:cNvPr>
            <p:cNvSpPr>
              <a:spLocks noChangeArrowheads="1"/>
            </p:cNvSpPr>
            <p:nvPr/>
          </p:nvSpPr>
          <p:spPr bwMode="auto">
            <a:xfrm>
              <a:off x="1671" y="2544"/>
              <a:ext cx="27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4352" name="Line 63">
              <a:extLst>
                <a:ext uri="{FF2B5EF4-FFF2-40B4-BE49-F238E27FC236}">
                  <a16:creationId xmlns:a16="http://schemas.microsoft.com/office/drawing/2014/main" id="{6E53C323-1E44-2BA0-6DE2-1DC9CCD1E42A}"/>
                </a:ext>
              </a:extLst>
            </p:cNvPr>
            <p:cNvSpPr>
              <a:spLocks noChangeShapeType="1"/>
            </p:cNvSpPr>
            <p:nvPr/>
          </p:nvSpPr>
          <p:spPr bwMode="auto">
            <a:xfrm flipH="1">
              <a:off x="2296" y="2352"/>
              <a:ext cx="49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353" name="Line 64">
              <a:extLst>
                <a:ext uri="{FF2B5EF4-FFF2-40B4-BE49-F238E27FC236}">
                  <a16:creationId xmlns:a16="http://schemas.microsoft.com/office/drawing/2014/main" id="{D963F2E6-BDC7-A653-A6AB-B5A813B592A5}"/>
                </a:ext>
              </a:extLst>
            </p:cNvPr>
            <p:cNvSpPr>
              <a:spLocks noChangeShapeType="1"/>
            </p:cNvSpPr>
            <p:nvPr/>
          </p:nvSpPr>
          <p:spPr bwMode="auto">
            <a:xfrm flipH="1">
              <a:off x="2540" y="2308"/>
              <a:ext cx="5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4" name="Rectangle 65">
              <a:extLst>
                <a:ext uri="{FF2B5EF4-FFF2-40B4-BE49-F238E27FC236}">
                  <a16:creationId xmlns:a16="http://schemas.microsoft.com/office/drawing/2014/main" id="{25991DD0-F7B2-9FCD-E57A-AF03F03295B8}"/>
                </a:ext>
              </a:extLst>
            </p:cNvPr>
            <p:cNvSpPr>
              <a:spLocks noChangeArrowheads="1"/>
            </p:cNvSpPr>
            <p:nvPr/>
          </p:nvSpPr>
          <p:spPr bwMode="auto">
            <a:xfrm>
              <a:off x="2775" y="2256"/>
              <a:ext cx="2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Y</a:t>
              </a:r>
            </a:p>
          </p:txBody>
        </p:sp>
        <p:sp>
          <p:nvSpPr>
            <p:cNvPr id="14355" name="Rectangle 66">
              <a:extLst>
                <a:ext uri="{FF2B5EF4-FFF2-40B4-BE49-F238E27FC236}">
                  <a16:creationId xmlns:a16="http://schemas.microsoft.com/office/drawing/2014/main" id="{04D8DC93-DDDD-9B6C-605F-78D1F4D181D1}"/>
                </a:ext>
              </a:extLst>
            </p:cNvPr>
            <p:cNvSpPr>
              <a:spLocks noChangeArrowheads="1"/>
            </p:cNvSpPr>
            <p:nvPr/>
          </p:nvSpPr>
          <p:spPr bwMode="auto">
            <a:xfrm>
              <a:off x="2343" y="2352"/>
              <a:ext cx="27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4356" name="Line 67">
              <a:extLst>
                <a:ext uri="{FF2B5EF4-FFF2-40B4-BE49-F238E27FC236}">
                  <a16:creationId xmlns:a16="http://schemas.microsoft.com/office/drawing/2014/main" id="{D59985E5-D130-E2B0-BD8B-4C8F61697C40}"/>
                </a:ext>
              </a:extLst>
            </p:cNvPr>
            <p:cNvSpPr>
              <a:spLocks noChangeShapeType="1"/>
            </p:cNvSpPr>
            <p:nvPr/>
          </p:nvSpPr>
          <p:spPr bwMode="auto">
            <a:xfrm>
              <a:off x="2208" y="1736"/>
              <a:ext cx="0" cy="272"/>
            </a:xfrm>
            <a:prstGeom prst="line">
              <a:avLst/>
            </a:prstGeom>
            <a:noFill/>
            <a:ln w="38100">
              <a:solidFill>
                <a:srgbClr val="D90125"/>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7" name="Rectangle 68">
              <a:extLst>
                <a:ext uri="{FF2B5EF4-FFF2-40B4-BE49-F238E27FC236}">
                  <a16:creationId xmlns:a16="http://schemas.microsoft.com/office/drawing/2014/main" id="{3872F3F1-0357-FDA8-AC45-13E0F06A05F2}"/>
                </a:ext>
              </a:extLst>
            </p:cNvPr>
            <p:cNvSpPr>
              <a:spLocks noChangeArrowheads="1"/>
            </p:cNvSpPr>
            <p:nvPr/>
          </p:nvSpPr>
          <p:spPr bwMode="auto">
            <a:xfrm>
              <a:off x="1697" y="1680"/>
              <a:ext cx="54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800">
                  <a:ea typeface="宋体" panose="02010600030101010101" pitchFamily="2" charset="-122"/>
                </a:rPr>
                <a:t>Select</a:t>
              </a:r>
            </a:p>
          </p:txBody>
        </p:sp>
        <p:sp>
          <p:nvSpPr>
            <p:cNvPr id="14358" name="Rectangle 70">
              <a:extLst>
                <a:ext uri="{FF2B5EF4-FFF2-40B4-BE49-F238E27FC236}">
                  <a16:creationId xmlns:a16="http://schemas.microsoft.com/office/drawing/2014/main" id="{8FA3C474-F05F-82A1-7B92-2843C282FB70}"/>
                </a:ext>
              </a:extLst>
            </p:cNvPr>
            <p:cNvSpPr>
              <a:spLocks noChangeArrowheads="1"/>
            </p:cNvSpPr>
            <p:nvPr/>
          </p:nvSpPr>
          <p:spPr bwMode="auto">
            <a:xfrm rot="5400000">
              <a:off x="1964" y="2234"/>
              <a:ext cx="4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MUX</a:t>
              </a:r>
            </a:p>
          </p:txBody>
        </p:sp>
      </p:grpSp>
      <p:grpSp>
        <p:nvGrpSpPr>
          <p:cNvPr id="187489" name="Group 97">
            <a:extLst>
              <a:ext uri="{FF2B5EF4-FFF2-40B4-BE49-F238E27FC236}">
                <a16:creationId xmlns:a16="http://schemas.microsoft.com/office/drawing/2014/main" id="{A2284536-FF69-2082-8B40-0AEE387AF608}"/>
              </a:ext>
            </a:extLst>
          </p:cNvPr>
          <p:cNvGrpSpPr>
            <a:grpSpLocks/>
          </p:cNvGrpSpPr>
          <p:nvPr/>
        </p:nvGrpSpPr>
        <p:grpSpPr bwMode="auto">
          <a:xfrm>
            <a:off x="1595438" y="4738688"/>
            <a:ext cx="3165475" cy="1797050"/>
            <a:chOff x="1383" y="2985"/>
            <a:chExt cx="1994" cy="1132"/>
          </a:xfrm>
        </p:grpSpPr>
        <p:sp>
          <p:nvSpPr>
            <p:cNvPr id="14360" name="Rectangle 40">
              <a:extLst>
                <a:ext uri="{FF2B5EF4-FFF2-40B4-BE49-F238E27FC236}">
                  <a16:creationId xmlns:a16="http://schemas.microsoft.com/office/drawing/2014/main" id="{75296674-E4BD-DBCF-67FA-B6AA7753F500}"/>
                </a:ext>
              </a:extLst>
            </p:cNvPr>
            <p:cNvSpPr>
              <a:spLocks noChangeArrowheads="1"/>
            </p:cNvSpPr>
            <p:nvPr/>
          </p:nvSpPr>
          <p:spPr bwMode="auto">
            <a:xfrm>
              <a:off x="1623" y="3888"/>
              <a:ext cx="27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4361" name="Line 26">
              <a:extLst>
                <a:ext uri="{FF2B5EF4-FFF2-40B4-BE49-F238E27FC236}">
                  <a16:creationId xmlns:a16="http://schemas.microsoft.com/office/drawing/2014/main" id="{80E66EDE-394B-C11C-1441-1661062972FF}"/>
                </a:ext>
              </a:extLst>
            </p:cNvPr>
            <p:cNvSpPr>
              <a:spLocks noChangeShapeType="1"/>
            </p:cNvSpPr>
            <p:nvPr/>
          </p:nvSpPr>
          <p:spPr bwMode="auto">
            <a:xfrm flipH="1">
              <a:off x="1576" y="3312"/>
              <a:ext cx="49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nvGrpSpPr>
            <p:cNvPr id="14362" name="Group 27">
              <a:extLst>
                <a:ext uri="{FF2B5EF4-FFF2-40B4-BE49-F238E27FC236}">
                  <a16:creationId xmlns:a16="http://schemas.microsoft.com/office/drawing/2014/main" id="{AF3D1507-904D-EF31-B85A-27227DBAEC66}"/>
                </a:ext>
              </a:extLst>
            </p:cNvPr>
            <p:cNvGrpSpPr>
              <a:grpSpLocks/>
            </p:cNvGrpSpPr>
            <p:nvPr/>
          </p:nvGrpSpPr>
          <p:grpSpPr bwMode="auto">
            <a:xfrm>
              <a:off x="2064" y="3224"/>
              <a:ext cx="288" cy="768"/>
              <a:chOff x="2064" y="3224"/>
              <a:chExt cx="288" cy="768"/>
            </a:xfrm>
          </p:grpSpPr>
          <p:sp>
            <p:nvSpPr>
              <p:cNvPr id="14363" name="Line 28">
                <a:extLst>
                  <a:ext uri="{FF2B5EF4-FFF2-40B4-BE49-F238E27FC236}">
                    <a16:creationId xmlns:a16="http://schemas.microsoft.com/office/drawing/2014/main" id="{D52F3AB6-333F-5E92-4525-5346794595D7}"/>
                  </a:ext>
                </a:extLst>
              </p:cNvPr>
              <p:cNvSpPr>
                <a:spLocks noChangeShapeType="1"/>
              </p:cNvSpPr>
              <p:nvPr/>
            </p:nvSpPr>
            <p:spPr bwMode="auto">
              <a:xfrm>
                <a:off x="2064" y="3224"/>
                <a:ext cx="0" cy="1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4" name="Line 29">
                <a:extLst>
                  <a:ext uri="{FF2B5EF4-FFF2-40B4-BE49-F238E27FC236}">
                    <a16:creationId xmlns:a16="http://schemas.microsoft.com/office/drawing/2014/main" id="{69532BA5-C761-3CB5-6138-41FA9740E171}"/>
                  </a:ext>
                </a:extLst>
              </p:cNvPr>
              <p:cNvSpPr>
                <a:spLocks noChangeShapeType="1"/>
              </p:cNvSpPr>
              <p:nvPr/>
            </p:nvSpPr>
            <p:spPr bwMode="auto">
              <a:xfrm>
                <a:off x="2072" y="3224"/>
                <a:ext cx="272" cy="1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5" name="Line 30">
                <a:extLst>
                  <a:ext uri="{FF2B5EF4-FFF2-40B4-BE49-F238E27FC236}">
                    <a16:creationId xmlns:a16="http://schemas.microsoft.com/office/drawing/2014/main" id="{D845B6F1-7604-E7FB-567A-39AAFD0EB9A8}"/>
                  </a:ext>
                </a:extLst>
              </p:cNvPr>
              <p:cNvSpPr>
                <a:spLocks noChangeShapeType="1"/>
              </p:cNvSpPr>
              <p:nvPr/>
            </p:nvSpPr>
            <p:spPr bwMode="auto">
              <a:xfrm>
                <a:off x="2072" y="3416"/>
                <a:ext cx="128" cy="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6" name="Line 31">
                <a:extLst>
                  <a:ext uri="{FF2B5EF4-FFF2-40B4-BE49-F238E27FC236}">
                    <a16:creationId xmlns:a16="http://schemas.microsoft.com/office/drawing/2014/main" id="{035D8C10-62C2-D8FE-8AEB-DD350EF9FDCC}"/>
                  </a:ext>
                </a:extLst>
              </p:cNvPr>
              <p:cNvSpPr>
                <a:spLocks noChangeShapeType="1"/>
              </p:cNvSpPr>
              <p:nvPr/>
            </p:nvSpPr>
            <p:spPr bwMode="auto">
              <a:xfrm>
                <a:off x="2208" y="3512"/>
                <a:ext cx="0" cy="1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7" name="Line 32">
                <a:extLst>
                  <a:ext uri="{FF2B5EF4-FFF2-40B4-BE49-F238E27FC236}">
                    <a16:creationId xmlns:a16="http://schemas.microsoft.com/office/drawing/2014/main" id="{618550AF-750F-615D-035D-5849C8F4F9A9}"/>
                  </a:ext>
                </a:extLst>
              </p:cNvPr>
              <p:cNvSpPr>
                <a:spLocks noChangeShapeType="1"/>
              </p:cNvSpPr>
              <p:nvPr/>
            </p:nvSpPr>
            <p:spPr bwMode="auto">
              <a:xfrm>
                <a:off x="2352" y="3416"/>
                <a:ext cx="0" cy="3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8" name="Line 33">
                <a:extLst>
                  <a:ext uri="{FF2B5EF4-FFF2-40B4-BE49-F238E27FC236}">
                    <a16:creationId xmlns:a16="http://schemas.microsoft.com/office/drawing/2014/main" id="{2D8CEA15-5947-B0EA-A196-1CF829FB72EA}"/>
                  </a:ext>
                </a:extLst>
              </p:cNvPr>
              <p:cNvSpPr>
                <a:spLocks noChangeShapeType="1"/>
              </p:cNvSpPr>
              <p:nvPr/>
            </p:nvSpPr>
            <p:spPr bwMode="auto">
              <a:xfrm flipV="1">
                <a:off x="2072" y="3688"/>
                <a:ext cx="128" cy="1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9" name="Line 34">
                <a:extLst>
                  <a:ext uri="{FF2B5EF4-FFF2-40B4-BE49-F238E27FC236}">
                    <a16:creationId xmlns:a16="http://schemas.microsoft.com/office/drawing/2014/main" id="{F5140F27-7D85-A237-2008-D92D59131C07}"/>
                  </a:ext>
                </a:extLst>
              </p:cNvPr>
              <p:cNvSpPr>
                <a:spLocks noChangeShapeType="1"/>
              </p:cNvSpPr>
              <p:nvPr/>
            </p:nvSpPr>
            <p:spPr bwMode="auto">
              <a:xfrm>
                <a:off x="2064" y="3800"/>
                <a:ext cx="0" cy="1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70" name="Line 35">
                <a:extLst>
                  <a:ext uri="{FF2B5EF4-FFF2-40B4-BE49-F238E27FC236}">
                    <a16:creationId xmlns:a16="http://schemas.microsoft.com/office/drawing/2014/main" id="{D28C8195-4096-CF9A-6F58-07A3C9F09E27}"/>
                  </a:ext>
                </a:extLst>
              </p:cNvPr>
              <p:cNvSpPr>
                <a:spLocks noChangeShapeType="1"/>
              </p:cNvSpPr>
              <p:nvPr/>
            </p:nvSpPr>
            <p:spPr bwMode="auto">
              <a:xfrm flipV="1">
                <a:off x="2072" y="3784"/>
                <a:ext cx="272" cy="2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71" name="Line 36">
              <a:extLst>
                <a:ext uri="{FF2B5EF4-FFF2-40B4-BE49-F238E27FC236}">
                  <a16:creationId xmlns:a16="http://schemas.microsoft.com/office/drawing/2014/main" id="{129CD0DD-B69C-C5A5-B28A-F5C1C94C27C9}"/>
                </a:ext>
              </a:extLst>
            </p:cNvPr>
            <p:cNvSpPr>
              <a:spLocks noChangeShapeType="1"/>
            </p:cNvSpPr>
            <p:nvPr/>
          </p:nvSpPr>
          <p:spPr bwMode="auto">
            <a:xfrm flipH="1">
              <a:off x="1820" y="3268"/>
              <a:ext cx="5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72" name="Rectangle 37">
              <a:extLst>
                <a:ext uri="{FF2B5EF4-FFF2-40B4-BE49-F238E27FC236}">
                  <a16:creationId xmlns:a16="http://schemas.microsoft.com/office/drawing/2014/main" id="{B482F647-00B1-D773-EFE3-DD0B42EB3AA3}"/>
                </a:ext>
              </a:extLst>
            </p:cNvPr>
            <p:cNvSpPr>
              <a:spLocks noChangeArrowheads="1"/>
            </p:cNvSpPr>
            <p:nvPr/>
          </p:nvSpPr>
          <p:spPr bwMode="auto">
            <a:xfrm>
              <a:off x="1623" y="3312"/>
              <a:ext cx="27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4373" name="Line 38">
              <a:extLst>
                <a:ext uri="{FF2B5EF4-FFF2-40B4-BE49-F238E27FC236}">
                  <a16:creationId xmlns:a16="http://schemas.microsoft.com/office/drawing/2014/main" id="{8F76D312-4E62-D254-F969-99454000D9D0}"/>
                </a:ext>
              </a:extLst>
            </p:cNvPr>
            <p:cNvSpPr>
              <a:spLocks noChangeShapeType="1"/>
            </p:cNvSpPr>
            <p:nvPr/>
          </p:nvSpPr>
          <p:spPr bwMode="auto">
            <a:xfrm flipH="1">
              <a:off x="1576" y="3888"/>
              <a:ext cx="49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374" name="Line 39">
              <a:extLst>
                <a:ext uri="{FF2B5EF4-FFF2-40B4-BE49-F238E27FC236}">
                  <a16:creationId xmlns:a16="http://schemas.microsoft.com/office/drawing/2014/main" id="{ADCC43B1-3D2B-852F-BFA1-AF2B02063810}"/>
                </a:ext>
              </a:extLst>
            </p:cNvPr>
            <p:cNvSpPr>
              <a:spLocks noChangeShapeType="1"/>
            </p:cNvSpPr>
            <p:nvPr/>
          </p:nvSpPr>
          <p:spPr bwMode="auto">
            <a:xfrm flipH="1">
              <a:off x="1820" y="3844"/>
              <a:ext cx="5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75" name="Rectangle 41">
              <a:extLst>
                <a:ext uri="{FF2B5EF4-FFF2-40B4-BE49-F238E27FC236}">
                  <a16:creationId xmlns:a16="http://schemas.microsoft.com/office/drawing/2014/main" id="{CC4B87DD-7269-AF6A-97B6-4A5734596402}"/>
                </a:ext>
              </a:extLst>
            </p:cNvPr>
            <p:cNvSpPr>
              <a:spLocks noChangeArrowheads="1"/>
            </p:cNvSpPr>
            <p:nvPr/>
          </p:nvSpPr>
          <p:spPr bwMode="auto">
            <a:xfrm>
              <a:off x="1383" y="3216"/>
              <a:ext cx="2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a:t>
              </a:r>
            </a:p>
          </p:txBody>
        </p:sp>
        <p:sp>
          <p:nvSpPr>
            <p:cNvPr id="14376" name="Rectangle 42">
              <a:extLst>
                <a:ext uri="{FF2B5EF4-FFF2-40B4-BE49-F238E27FC236}">
                  <a16:creationId xmlns:a16="http://schemas.microsoft.com/office/drawing/2014/main" id="{CD51204D-6D74-00C1-1125-752F3414994A}"/>
                </a:ext>
              </a:extLst>
            </p:cNvPr>
            <p:cNvSpPr>
              <a:spLocks noChangeArrowheads="1"/>
            </p:cNvSpPr>
            <p:nvPr/>
          </p:nvSpPr>
          <p:spPr bwMode="auto">
            <a:xfrm>
              <a:off x="1383" y="3792"/>
              <a:ext cx="2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B</a:t>
              </a:r>
            </a:p>
          </p:txBody>
        </p:sp>
        <p:sp>
          <p:nvSpPr>
            <p:cNvPr id="14377" name="Line 43">
              <a:extLst>
                <a:ext uri="{FF2B5EF4-FFF2-40B4-BE49-F238E27FC236}">
                  <a16:creationId xmlns:a16="http://schemas.microsoft.com/office/drawing/2014/main" id="{B3D60764-5F3C-6B7B-3141-84AD5723445D}"/>
                </a:ext>
              </a:extLst>
            </p:cNvPr>
            <p:cNvSpPr>
              <a:spLocks noChangeShapeType="1"/>
            </p:cNvSpPr>
            <p:nvPr/>
          </p:nvSpPr>
          <p:spPr bwMode="auto">
            <a:xfrm flipH="1">
              <a:off x="2344" y="3600"/>
              <a:ext cx="49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378" name="Line 44">
              <a:extLst>
                <a:ext uri="{FF2B5EF4-FFF2-40B4-BE49-F238E27FC236}">
                  <a16:creationId xmlns:a16="http://schemas.microsoft.com/office/drawing/2014/main" id="{56CFD7D0-60F7-930C-E652-1DE5791B13EB}"/>
                </a:ext>
              </a:extLst>
            </p:cNvPr>
            <p:cNvSpPr>
              <a:spLocks noChangeShapeType="1"/>
            </p:cNvSpPr>
            <p:nvPr/>
          </p:nvSpPr>
          <p:spPr bwMode="auto">
            <a:xfrm flipH="1">
              <a:off x="2588" y="3556"/>
              <a:ext cx="5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79" name="Rectangle 45">
              <a:extLst>
                <a:ext uri="{FF2B5EF4-FFF2-40B4-BE49-F238E27FC236}">
                  <a16:creationId xmlns:a16="http://schemas.microsoft.com/office/drawing/2014/main" id="{B0D460D5-A285-A17C-3AF1-BD0519922530}"/>
                </a:ext>
              </a:extLst>
            </p:cNvPr>
            <p:cNvSpPr>
              <a:spLocks noChangeArrowheads="1"/>
            </p:cNvSpPr>
            <p:nvPr/>
          </p:nvSpPr>
          <p:spPr bwMode="auto">
            <a:xfrm>
              <a:off x="2391" y="3600"/>
              <a:ext cx="27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4380" name="Rectangle 46">
              <a:extLst>
                <a:ext uri="{FF2B5EF4-FFF2-40B4-BE49-F238E27FC236}">
                  <a16:creationId xmlns:a16="http://schemas.microsoft.com/office/drawing/2014/main" id="{A92215B8-1695-C6E4-F6DD-9BA7E197DE99}"/>
                </a:ext>
              </a:extLst>
            </p:cNvPr>
            <p:cNvSpPr>
              <a:spLocks noChangeArrowheads="1"/>
            </p:cNvSpPr>
            <p:nvPr/>
          </p:nvSpPr>
          <p:spPr bwMode="auto">
            <a:xfrm>
              <a:off x="2823" y="3504"/>
              <a:ext cx="55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Result</a:t>
              </a:r>
            </a:p>
          </p:txBody>
        </p:sp>
        <p:sp>
          <p:nvSpPr>
            <p:cNvPr id="14381" name="Line 47">
              <a:extLst>
                <a:ext uri="{FF2B5EF4-FFF2-40B4-BE49-F238E27FC236}">
                  <a16:creationId xmlns:a16="http://schemas.microsoft.com/office/drawing/2014/main" id="{7390640A-7FF2-2581-AE4A-9381E2F28811}"/>
                </a:ext>
              </a:extLst>
            </p:cNvPr>
            <p:cNvSpPr>
              <a:spLocks noChangeShapeType="1"/>
            </p:cNvSpPr>
            <p:nvPr/>
          </p:nvSpPr>
          <p:spPr bwMode="auto">
            <a:xfrm>
              <a:off x="2216" y="3888"/>
              <a:ext cx="60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82" name="Rectangle 48">
              <a:extLst>
                <a:ext uri="{FF2B5EF4-FFF2-40B4-BE49-F238E27FC236}">
                  <a16:creationId xmlns:a16="http://schemas.microsoft.com/office/drawing/2014/main" id="{1D653C26-E9CD-1D30-D9B1-100025018B7C}"/>
                </a:ext>
              </a:extLst>
            </p:cNvPr>
            <p:cNvSpPr>
              <a:spLocks noChangeArrowheads="1"/>
            </p:cNvSpPr>
            <p:nvPr/>
          </p:nvSpPr>
          <p:spPr bwMode="auto">
            <a:xfrm>
              <a:off x="2823" y="3792"/>
              <a:ext cx="4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Zero</a:t>
              </a:r>
            </a:p>
          </p:txBody>
        </p:sp>
        <p:sp>
          <p:nvSpPr>
            <p:cNvPr id="14383" name="Line 49">
              <a:extLst>
                <a:ext uri="{FF2B5EF4-FFF2-40B4-BE49-F238E27FC236}">
                  <a16:creationId xmlns:a16="http://schemas.microsoft.com/office/drawing/2014/main" id="{48407159-EFE3-792C-0688-9C9AFAEABD47}"/>
                </a:ext>
              </a:extLst>
            </p:cNvPr>
            <p:cNvSpPr>
              <a:spLocks noChangeShapeType="1"/>
            </p:cNvSpPr>
            <p:nvPr/>
          </p:nvSpPr>
          <p:spPr bwMode="auto">
            <a:xfrm>
              <a:off x="2208" y="3032"/>
              <a:ext cx="0" cy="272"/>
            </a:xfrm>
            <a:prstGeom prst="line">
              <a:avLst/>
            </a:prstGeom>
            <a:noFill/>
            <a:ln w="38100">
              <a:solidFill>
                <a:srgbClr val="D90125"/>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84" name="Rectangle 50">
              <a:extLst>
                <a:ext uri="{FF2B5EF4-FFF2-40B4-BE49-F238E27FC236}">
                  <a16:creationId xmlns:a16="http://schemas.microsoft.com/office/drawing/2014/main" id="{D7D04729-023B-AC8C-6826-64412BC435C0}"/>
                </a:ext>
              </a:extLst>
            </p:cNvPr>
            <p:cNvSpPr>
              <a:spLocks noChangeArrowheads="1"/>
            </p:cNvSpPr>
            <p:nvPr/>
          </p:nvSpPr>
          <p:spPr bwMode="auto">
            <a:xfrm>
              <a:off x="1929" y="2985"/>
              <a:ext cx="44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a:solidFill>
                    <a:srgbClr val="B7011F"/>
                  </a:solidFill>
                  <a:ea typeface="宋体" panose="02010600030101010101" pitchFamily="2" charset="-122"/>
                </a:rPr>
                <a:t>OP</a:t>
              </a:r>
            </a:p>
          </p:txBody>
        </p:sp>
        <p:sp>
          <p:nvSpPr>
            <p:cNvPr id="14385" name="Rectangle 71">
              <a:extLst>
                <a:ext uri="{FF2B5EF4-FFF2-40B4-BE49-F238E27FC236}">
                  <a16:creationId xmlns:a16="http://schemas.microsoft.com/office/drawing/2014/main" id="{E0ACC0F1-C154-F359-5DD5-098844983665}"/>
                </a:ext>
              </a:extLst>
            </p:cNvPr>
            <p:cNvSpPr>
              <a:spLocks noChangeArrowheads="1"/>
            </p:cNvSpPr>
            <p:nvPr/>
          </p:nvSpPr>
          <p:spPr bwMode="auto">
            <a:xfrm rot="5400000">
              <a:off x="2050" y="3498"/>
              <a:ext cx="4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ALU</a:t>
              </a:r>
            </a:p>
          </p:txBody>
        </p:sp>
      </p:grpSp>
      <p:grpSp>
        <p:nvGrpSpPr>
          <p:cNvPr id="187485" name="Group 93">
            <a:extLst>
              <a:ext uri="{FF2B5EF4-FFF2-40B4-BE49-F238E27FC236}">
                <a16:creationId xmlns:a16="http://schemas.microsoft.com/office/drawing/2014/main" id="{1EC8676F-7F81-EA1C-9857-2522A5BDB9FF}"/>
              </a:ext>
            </a:extLst>
          </p:cNvPr>
          <p:cNvGrpSpPr>
            <a:grpSpLocks/>
          </p:cNvGrpSpPr>
          <p:nvPr/>
        </p:nvGrpSpPr>
        <p:grpSpPr bwMode="auto">
          <a:xfrm>
            <a:off x="1546225" y="600075"/>
            <a:ext cx="3063875" cy="1735138"/>
            <a:chOff x="1431" y="432"/>
            <a:chExt cx="1930" cy="1093"/>
          </a:xfrm>
        </p:grpSpPr>
        <p:sp>
          <p:nvSpPr>
            <p:cNvPr id="14387" name="Line 4">
              <a:extLst>
                <a:ext uri="{FF2B5EF4-FFF2-40B4-BE49-F238E27FC236}">
                  <a16:creationId xmlns:a16="http://schemas.microsoft.com/office/drawing/2014/main" id="{B90E52B4-201D-7E75-B0B1-2CEEAB98B61A}"/>
                </a:ext>
              </a:extLst>
            </p:cNvPr>
            <p:cNvSpPr>
              <a:spLocks noChangeShapeType="1"/>
            </p:cNvSpPr>
            <p:nvPr/>
          </p:nvSpPr>
          <p:spPr bwMode="auto">
            <a:xfrm flipH="1">
              <a:off x="1624" y="720"/>
              <a:ext cx="49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388" name="Line 5">
              <a:extLst>
                <a:ext uri="{FF2B5EF4-FFF2-40B4-BE49-F238E27FC236}">
                  <a16:creationId xmlns:a16="http://schemas.microsoft.com/office/drawing/2014/main" id="{36174742-A489-DDB5-3062-26EE0916A5A3}"/>
                </a:ext>
              </a:extLst>
            </p:cNvPr>
            <p:cNvSpPr>
              <a:spLocks noChangeShapeType="1"/>
            </p:cNvSpPr>
            <p:nvPr/>
          </p:nvSpPr>
          <p:spPr bwMode="auto">
            <a:xfrm>
              <a:off x="2112" y="632"/>
              <a:ext cx="0" cy="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89" name="Line 6">
              <a:extLst>
                <a:ext uri="{FF2B5EF4-FFF2-40B4-BE49-F238E27FC236}">
                  <a16:creationId xmlns:a16="http://schemas.microsoft.com/office/drawing/2014/main" id="{C9A1003C-3B8B-BF15-F64B-F038A9103188}"/>
                </a:ext>
              </a:extLst>
            </p:cNvPr>
            <p:cNvSpPr>
              <a:spLocks noChangeShapeType="1"/>
            </p:cNvSpPr>
            <p:nvPr/>
          </p:nvSpPr>
          <p:spPr bwMode="auto">
            <a:xfrm>
              <a:off x="2120" y="632"/>
              <a:ext cx="282" cy="19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0" name="Line 7">
              <a:extLst>
                <a:ext uri="{FF2B5EF4-FFF2-40B4-BE49-F238E27FC236}">
                  <a16:creationId xmlns:a16="http://schemas.microsoft.com/office/drawing/2014/main" id="{75E8F5D4-1772-8BB8-6B2D-723D01F32C48}"/>
                </a:ext>
              </a:extLst>
            </p:cNvPr>
            <p:cNvSpPr>
              <a:spLocks noChangeShapeType="1"/>
            </p:cNvSpPr>
            <p:nvPr/>
          </p:nvSpPr>
          <p:spPr bwMode="auto">
            <a:xfrm>
              <a:off x="2102" y="815"/>
              <a:ext cx="164" cy="1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1" name="Line 8">
              <a:extLst>
                <a:ext uri="{FF2B5EF4-FFF2-40B4-BE49-F238E27FC236}">
                  <a16:creationId xmlns:a16="http://schemas.microsoft.com/office/drawing/2014/main" id="{A760AA74-2EF1-F973-7FBA-D467BEFD716E}"/>
                </a:ext>
              </a:extLst>
            </p:cNvPr>
            <p:cNvSpPr>
              <a:spLocks noChangeShapeType="1"/>
            </p:cNvSpPr>
            <p:nvPr/>
          </p:nvSpPr>
          <p:spPr bwMode="auto">
            <a:xfrm>
              <a:off x="2256" y="920"/>
              <a:ext cx="0" cy="1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2" name="Line 9">
              <a:extLst>
                <a:ext uri="{FF2B5EF4-FFF2-40B4-BE49-F238E27FC236}">
                  <a16:creationId xmlns:a16="http://schemas.microsoft.com/office/drawing/2014/main" id="{DACA4984-60F0-D40E-0793-BD887EC7374C}"/>
                </a:ext>
              </a:extLst>
            </p:cNvPr>
            <p:cNvSpPr>
              <a:spLocks noChangeShapeType="1"/>
            </p:cNvSpPr>
            <p:nvPr/>
          </p:nvSpPr>
          <p:spPr bwMode="auto">
            <a:xfrm>
              <a:off x="2400" y="824"/>
              <a:ext cx="0" cy="3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3" name="Line 10">
              <a:extLst>
                <a:ext uri="{FF2B5EF4-FFF2-40B4-BE49-F238E27FC236}">
                  <a16:creationId xmlns:a16="http://schemas.microsoft.com/office/drawing/2014/main" id="{A0313B1F-D9C0-A099-FAAA-DE0BC904E6F3}"/>
                </a:ext>
              </a:extLst>
            </p:cNvPr>
            <p:cNvSpPr>
              <a:spLocks noChangeShapeType="1"/>
            </p:cNvSpPr>
            <p:nvPr/>
          </p:nvSpPr>
          <p:spPr bwMode="auto">
            <a:xfrm flipV="1">
              <a:off x="2120" y="1096"/>
              <a:ext cx="128" cy="1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4" name="Line 11">
              <a:extLst>
                <a:ext uri="{FF2B5EF4-FFF2-40B4-BE49-F238E27FC236}">
                  <a16:creationId xmlns:a16="http://schemas.microsoft.com/office/drawing/2014/main" id="{DA9C42C6-7CE3-EF68-BC4B-A732BF644D4A}"/>
                </a:ext>
              </a:extLst>
            </p:cNvPr>
            <p:cNvSpPr>
              <a:spLocks noChangeShapeType="1"/>
            </p:cNvSpPr>
            <p:nvPr/>
          </p:nvSpPr>
          <p:spPr bwMode="auto">
            <a:xfrm flipH="1">
              <a:off x="2103" y="1208"/>
              <a:ext cx="9" cy="19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5" name="Line 12">
              <a:extLst>
                <a:ext uri="{FF2B5EF4-FFF2-40B4-BE49-F238E27FC236}">
                  <a16:creationId xmlns:a16="http://schemas.microsoft.com/office/drawing/2014/main" id="{3E03E860-881E-44E4-EEE9-C68F7225BB51}"/>
                </a:ext>
              </a:extLst>
            </p:cNvPr>
            <p:cNvSpPr>
              <a:spLocks noChangeShapeType="1"/>
            </p:cNvSpPr>
            <p:nvPr/>
          </p:nvSpPr>
          <p:spPr bwMode="auto">
            <a:xfrm flipV="1">
              <a:off x="2120" y="1192"/>
              <a:ext cx="272" cy="2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6" name="Line 13">
              <a:extLst>
                <a:ext uri="{FF2B5EF4-FFF2-40B4-BE49-F238E27FC236}">
                  <a16:creationId xmlns:a16="http://schemas.microsoft.com/office/drawing/2014/main" id="{9D936671-F3EC-B4E5-1EC5-2382F6EF47A0}"/>
                </a:ext>
              </a:extLst>
            </p:cNvPr>
            <p:cNvSpPr>
              <a:spLocks noChangeShapeType="1"/>
            </p:cNvSpPr>
            <p:nvPr/>
          </p:nvSpPr>
          <p:spPr bwMode="auto">
            <a:xfrm flipH="1">
              <a:off x="1868" y="676"/>
              <a:ext cx="5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7" name="Rectangle 14">
              <a:extLst>
                <a:ext uri="{FF2B5EF4-FFF2-40B4-BE49-F238E27FC236}">
                  <a16:creationId xmlns:a16="http://schemas.microsoft.com/office/drawing/2014/main" id="{83102EB4-785E-6820-5F99-DB87E8DD682A}"/>
                </a:ext>
              </a:extLst>
            </p:cNvPr>
            <p:cNvSpPr>
              <a:spLocks noChangeArrowheads="1"/>
            </p:cNvSpPr>
            <p:nvPr/>
          </p:nvSpPr>
          <p:spPr bwMode="auto">
            <a:xfrm>
              <a:off x="1671" y="720"/>
              <a:ext cx="27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4398" name="Line 15">
              <a:extLst>
                <a:ext uri="{FF2B5EF4-FFF2-40B4-BE49-F238E27FC236}">
                  <a16:creationId xmlns:a16="http://schemas.microsoft.com/office/drawing/2014/main" id="{B0D7EB73-F0AC-2A64-41C4-0047FC791445}"/>
                </a:ext>
              </a:extLst>
            </p:cNvPr>
            <p:cNvSpPr>
              <a:spLocks noChangeShapeType="1"/>
            </p:cNvSpPr>
            <p:nvPr/>
          </p:nvSpPr>
          <p:spPr bwMode="auto">
            <a:xfrm flipH="1">
              <a:off x="1624" y="1296"/>
              <a:ext cx="49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399" name="Line 16">
              <a:extLst>
                <a:ext uri="{FF2B5EF4-FFF2-40B4-BE49-F238E27FC236}">
                  <a16:creationId xmlns:a16="http://schemas.microsoft.com/office/drawing/2014/main" id="{DA525E0B-A1DA-E157-5C3C-448C0A7FF6BF}"/>
                </a:ext>
              </a:extLst>
            </p:cNvPr>
            <p:cNvSpPr>
              <a:spLocks noChangeShapeType="1"/>
            </p:cNvSpPr>
            <p:nvPr/>
          </p:nvSpPr>
          <p:spPr bwMode="auto">
            <a:xfrm flipH="1">
              <a:off x="1868" y="1252"/>
              <a:ext cx="5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0" name="Rectangle 17">
              <a:extLst>
                <a:ext uri="{FF2B5EF4-FFF2-40B4-BE49-F238E27FC236}">
                  <a16:creationId xmlns:a16="http://schemas.microsoft.com/office/drawing/2014/main" id="{90D9EE5A-48FC-B00B-7F44-ACBC962383A8}"/>
                </a:ext>
              </a:extLst>
            </p:cNvPr>
            <p:cNvSpPr>
              <a:spLocks noChangeArrowheads="1"/>
            </p:cNvSpPr>
            <p:nvPr/>
          </p:nvSpPr>
          <p:spPr bwMode="auto">
            <a:xfrm>
              <a:off x="1671" y="1296"/>
              <a:ext cx="27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4401" name="Rectangle 18">
              <a:extLst>
                <a:ext uri="{FF2B5EF4-FFF2-40B4-BE49-F238E27FC236}">
                  <a16:creationId xmlns:a16="http://schemas.microsoft.com/office/drawing/2014/main" id="{D5A67A2C-D079-0F71-B143-522AEC1D5991}"/>
                </a:ext>
              </a:extLst>
            </p:cNvPr>
            <p:cNvSpPr>
              <a:spLocks noChangeArrowheads="1"/>
            </p:cNvSpPr>
            <p:nvPr/>
          </p:nvSpPr>
          <p:spPr bwMode="auto">
            <a:xfrm>
              <a:off x="1431" y="624"/>
              <a:ext cx="2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a:t>
              </a:r>
            </a:p>
          </p:txBody>
        </p:sp>
        <p:sp>
          <p:nvSpPr>
            <p:cNvPr id="14402" name="Rectangle 19">
              <a:extLst>
                <a:ext uri="{FF2B5EF4-FFF2-40B4-BE49-F238E27FC236}">
                  <a16:creationId xmlns:a16="http://schemas.microsoft.com/office/drawing/2014/main" id="{A199931A-FEE4-34FD-6B7D-6466ED787DAA}"/>
                </a:ext>
              </a:extLst>
            </p:cNvPr>
            <p:cNvSpPr>
              <a:spLocks noChangeArrowheads="1"/>
            </p:cNvSpPr>
            <p:nvPr/>
          </p:nvSpPr>
          <p:spPr bwMode="auto">
            <a:xfrm>
              <a:off x="1431" y="1200"/>
              <a:ext cx="2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B</a:t>
              </a:r>
            </a:p>
          </p:txBody>
        </p:sp>
        <p:sp>
          <p:nvSpPr>
            <p:cNvPr id="14403" name="Line 20">
              <a:extLst>
                <a:ext uri="{FF2B5EF4-FFF2-40B4-BE49-F238E27FC236}">
                  <a16:creationId xmlns:a16="http://schemas.microsoft.com/office/drawing/2014/main" id="{76438E46-8051-E259-C7B8-3B067B0B593B}"/>
                </a:ext>
              </a:extLst>
            </p:cNvPr>
            <p:cNvSpPr>
              <a:spLocks noChangeShapeType="1"/>
            </p:cNvSpPr>
            <p:nvPr/>
          </p:nvSpPr>
          <p:spPr bwMode="auto">
            <a:xfrm flipH="1">
              <a:off x="2392" y="1008"/>
              <a:ext cx="49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404" name="Line 21">
              <a:extLst>
                <a:ext uri="{FF2B5EF4-FFF2-40B4-BE49-F238E27FC236}">
                  <a16:creationId xmlns:a16="http://schemas.microsoft.com/office/drawing/2014/main" id="{7DC8892E-FC6B-9907-D130-81BC685E3A22}"/>
                </a:ext>
              </a:extLst>
            </p:cNvPr>
            <p:cNvSpPr>
              <a:spLocks noChangeShapeType="1"/>
            </p:cNvSpPr>
            <p:nvPr/>
          </p:nvSpPr>
          <p:spPr bwMode="auto">
            <a:xfrm flipH="1">
              <a:off x="2636" y="964"/>
              <a:ext cx="5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5" name="Rectangle 22">
              <a:extLst>
                <a:ext uri="{FF2B5EF4-FFF2-40B4-BE49-F238E27FC236}">
                  <a16:creationId xmlns:a16="http://schemas.microsoft.com/office/drawing/2014/main" id="{261F48D2-E3FB-CD6C-8ACC-A4799510D764}"/>
                </a:ext>
              </a:extLst>
            </p:cNvPr>
            <p:cNvSpPr>
              <a:spLocks noChangeArrowheads="1"/>
            </p:cNvSpPr>
            <p:nvPr/>
          </p:nvSpPr>
          <p:spPr bwMode="auto">
            <a:xfrm>
              <a:off x="2439" y="1008"/>
              <a:ext cx="24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b="0">
                  <a:latin typeface="Times New Roman" panose="02020603050405020304" pitchFamily="18" charset="0"/>
                  <a:ea typeface="宋体" panose="02010600030101010101" pitchFamily="2" charset="-122"/>
                </a:rPr>
                <a:t>32</a:t>
              </a:r>
            </a:p>
          </p:txBody>
        </p:sp>
        <p:sp>
          <p:nvSpPr>
            <p:cNvPr id="14406" name="Rectangle 23">
              <a:extLst>
                <a:ext uri="{FF2B5EF4-FFF2-40B4-BE49-F238E27FC236}">
                  <a16:creationId xmlns:a16="http://schemas.microsoft.com/office/drawing/2014/main" id="{860B7869-20AD-1379-A74A-25D19888B805}"/>
                </a:ext>
              </a:extLst>
            </p:cNvPr>
            <p:cNvSpPr>
              <a:spLocks noChangeArrowheads="1"/>
            </p:cNvSpPr>
            <p:nvPr/>
          </p:nvSpPr>
          <p:spPr bwMode="auto">
            <a:xfrm>
              <a:off x="2871" y="912"/>
              <a:ext cx="4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Sum</a:t>
              </a:r>
            </a:p>
          </p:txBody>
        </p:sp>
        <p:sp>
          <p:nvSpPr>
            <p:cNvPr id="14407" name="Line 24">
              <a:extLst>
                <a:ext uri="{FF2B5EF4-FFF2-40B4-BE49-F238E27FC236}">
                  <a16:creationId xmlns:a16="http://schemas.microsoft.com/office/drawing/2014/main" id="{62FAC10B-417E-AF7E-A8EA-95F6DAE0B32B}"/>
                </a:ext>
              </a:extLst>
            </p:cNvPr>
            <p:cNvSpPr>
              <a:spLocks noChangeShapeType="1"/>
            </p:cNvSpPr>
            <p:nvPr/>
          </p:nvSpPr>
          <p:spPr bwMode="auto">
            <a:xfrm>
              <a:off x="2264" y="1296"/>
              <a:ext cx="60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08" name="Rectangle 25">
              <a:extLst>
                <a:ext uri="{FF2B5EF4-FFF2-40B4-BE49-F238E27FC236}">
                  <a16:creationId xmlns:a16="http://schemas.microsoft.com/office/drawing/2014/main" id="{B529C5FE-AD57-069F-1630-9B8DC2203FAC}"/>
                </a:ext>
              </a:extLst>
            </p:cNvPr>
            <p:cNvSpPr>
              <a:spLocks noChangeArrowheads="1"/>
            </p:cNvSpPr>
            <p:nvPr/>
          </p:nvSpPr>
          <p:spPr bwMode="auto">
            <a:xfrm>
              <a:off x="2871" y="1200"/>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Carry</a:t>
              </a:r>
            </a:p>
          </p:txBody>
        </p:sp>
        <p:sp>
          <p:nvSpPr>
            <p:cNvPr id="14409" name="Rectangle 69">
              <a:extLst>
                <a:ext uri="{FF2B5EF4-FFF2-40B4-BE49-F238E27FC236}">
                  <a16:creationId xmlns:a16="http://schemas.microsoft.com/office/drawing/2014/main" id="{950F9548-5C0E-7DB2-F836-A0862F867B5F}"/>
                </a:ext>
              </a:extLst>
            </p:cNvPr>
            <p:cNvSpPr>
              <a:spLocks noChangeArrowheads="1"/>
            </p:cNvSpPr>
            <p:nvPr/>
          </p:nvSpPr>
          <p:spPr bwMode="auto">
            <a:xfrm rot="5400000">
              <a:off x="2060" y="931"/>
              <a:ext cx="53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Adder</a:t>
              </a:r>
            </a:p>
          </p:txBody>
        </p:sp>
        <p:sp>
          <p:nvSpPr>
            <p:cNvPr id="14410" name="Line 72">
              <a:extLst>
                <a:ext uri="{FF2B5EF4-FFF2-40B4-BE49-F238E27FC236}">
                  <a16:creationId xmlns:a16="http://schemas.microsoft.com/office/drawing/2014/main" id="{0A7FD503-28C5-0E52-7F3D-03A1F2676444}"/>
                </a:ext>
              </a:extLst>
            </p:cNvPr>
            <p:cNvSpPr>
              <a:spLocks noChangeShapeType="1"/>
            </p:cNvSpPr>
            <p:nvPr/>
          </p:nvSpPr>
          <p:spPr bwMode="auto">
            <a:xfrm>
              <a:off x="2304" y="488"/>
              <a:ext cx="0" cy="27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11" name="Rectangle 73">
              <a:extLst>
                <a:ext uri="{FF2B5EF4-FFF2-40B4-BE49-F238E27FC236}">
                  <a16:creationId xmlns:a16="http://schemas.microsoft.com/office/drawing/2014/main" id="{54F7A6B1-9047-B920-E291-746985E1261D}"/>
                </a:ext>
              </a:extLst>
            </p:cNvPr>
            <p:cNvSpPr>
              <a:spLocks noChangeArrowheads="1"/>
            </p:cNvSpPr>
            <p:nvPr/>
          </p:nvSpPr>
          <p:spPr bwMode="auto">
            <a:xfrm>
              <a:off x="2295" y="432"/>
              <a:ext cx="6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CarryIn</a:t>
              </a:r>
            </a:p>
          </p:txBody>
        </p:sp>
      </p:grpSp>
      <p:grpSp>
        <p:nvGrpSpPr>
          <p:cNvPr id="187493" name="Group 101">
            <a:extLst>
              <a:ext uri="{FF2B5EF4-FFF2-40B4-BE49-F238E27FC236}">
                <a16:creationId xmlns:a16="http://schemas.microsoft.com/office/drawing/2014/main" id="{AEA2F841-284C-C6A8-3CC9-9CCB7B4F2C88}"/>
              </a:ext>
            </a:extLst>
          </p:cNvPr>
          <p:cNvGrpSpPr>
            <a:grpSpLocks/>
          </p:cNvGrpSpPr>
          <p:nvPr/>
        </p:nvGrpSpPr>
        <p:grpSpPr bwMode="auto">
          <a:xfrm>
            <a:off x="6305550" y="993775"/>
            <a:ext cx="2451100" cy="1676400"/>
            <a:chOff x="3843" y="1056"/>
            <a:chExt cx="1544" cy="864"/>
          </a:xfrm>
        </p:grpSpPr>
        <p:sp>
          <p:nvSpPr>
            <p:cNvPr id="14413" name="Line 74">
              <a:extLst>
                <a:ext uri="{FF2B5EF4-FFF2-40B4-BE49-F238E27FC236}">
                  <a16:creationId xmlns:a16="http://schemas.microsoft.com/office/drawing/2014/main" id="{BCAE2BD6-4418-BD8A-657C-649A744A5C63}"/>
                </a:ext>
              </a:extLst>
            </p:cNvPr>
            <p:cNvSpPr>
              <a:spLocks noChangeShapeType="1"/>
            </p:cNvSpPr>
            <p:nvPr/>
          </p:nvSpPr>
          <p:spPr bwMode="auto">
            <a:xfrm>
              <a:off x="4359" y="1115"/>
              <a:ext cx="0" cy="7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14" name="Line 75">
              <a:extLst>
                <a:ext uri="{FF2B5EF4-FFF2-40B4-BE49-F238E27FC236}">
                  <a16:creationId xmlns:a16="http://schemas.microsoft.com/office/drawing/2014/main" id="{38FCA4A8-6A9D-E68F-CDEA-B4E4ADC7A387}"/>
                </a:ext>
              </a:extLst>
            </p:cNvPr>
            <p:cNvSpPr>
              <a:spLocks noChangeShapeType="1"/>
            </p:cNvSpPr>
            <p:nvPr/>
          </p:nvSpPr>
          <p:spPr bwMode="auto">
            <a:xfrm flipV="1">
              <a:off x="4367" y="1112"/>
              <a:ext cx="167" cy="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15" name="Line 76">
              <a:extLst>
                <a:ext uri="{FF2B5EF4-FFF2-40B4-BE49-F238E27FC236}">
                  <a16:creationId xmlns:a16="http://schemas.microsoft.com/office/drawing/2014/main" id="{3354DDF6-EA1D-7E85-E08B-91B9C00AA213}"/>
                </a:ext>
              </a:extLst>
            </p:cNvPr>
            <p:cNvSpPr>
              <a:spLocks noChangeShapeType="1"/>
            </p:cNvSpPr>
            <p:nvPr/>
          </p:nvSpPr>
          <p:spPr bwMode="auto">
            <a:xfrm>
              <a:off x="4340" y="1835"/>
              <a:ext cx="212" cy="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16" name="Line 77">
              <a:extLst>
                <a:ext uri="{FF2B5EF4-FFF2-40B4-BE49-F238E27FC236}">
                  <a16:creationId xmlns:a16="http://schemas.microsoft.com/office/drawing/2014/main" id="{939173CA-CFFF-0996-339E-B9814BBB9352}"/>
                </a:ext>
              </a:extLst>
            </p:cNvPr>
            <p:cNvSpPr>
              <a:spLocks noChangeShapeType="1"/>
            </p:cNvSpPr>
            <p:nvPr/>
          </p:nvSpPr>
          <p:spPr bwMode="auto">
            <a:xfrm>
              <a:off x="4551" y="1119"/>
              <a:ext cx="0" cy="7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17" name="Line 78">
              <a:extLst>
                <a:ext uri="{FF2B5EF4-FFF2-40B4-BE49-F238E27FC236}">
                  <a16:creationId xmlns:a16="http://schemas.microsoft.com/office/drawing/2014/main" id="{16780540-AA36-25AB-4A8F-F6F311DA97EB}"/>
                </a:ext>
              </a:extLst>
            </p:cNvPr>
            <p:cNvSpPr>
              <a:spLocks noChangeShapeType="1"/>
            </p:cNvSpPr>
            <p:nvPr/>
          </p:nvSpPr>
          <p:spPr bwMode="auto">
            <a:xfrm flipH="1">
              <a:off x="3843" y="1427"/>
              <a:ext cx="496" cy="1"/>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418" name="Line 79">
              <a:extLst>
                <a:ext uri="{FF2B5EF4-FFF2-40B4-BE49-F238E27FC236}">
                  <a16:creationId xmlns:a16="http://schemas.microsoft.com/office/drawing/2014/main" id="{4408B58E-58F5-EA97-0214-35007A422B4A}"/>
                </a:ext>
              </a:extLst>
            </p:cNvPr>
            <p:cNvSpPr>
              <a:spLocks noChangeShapeType="1"/>
            </p:cNvSpPr>
            <p:nvPr/>
          </p:nvSpPr>
          <p:spPr bwMode="auto">
            <a:xfrm flipH="1">
              <a:off x="4096" y="1392"/>
              <a:ext cx="56"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19" name="Rectangle 80">
              <a:extLst>
                <a:ext uri="{FF2B5EF4-FFF2-40B4-BE49-F238E27FC236}">
                  <a16:creationId xmlns:a16="http://schemas.microsoft.com/office/drawing/2014/main" id="{CEFC4F93-ABD8-7C7F-F0E8-1436D09BB99D}"/>
                </a:ext>
              </a:extLst>
            </p:cNvPr>
            <p:cNvSpPr>
              <a:spLocks noChangeArrowheads="1"/>
            </p:cNvSpPr>
            <p:nvPr/>
          </p:nvSpPr>
          <p:spPr bwMode="auto">
            <a:xfrm>
              <a:off x="3992" y="1427"/>
              <a:ext cx="178"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b="0">
                  <a:latin typeface="Times New Roman" panose="02020603050405020304" pitchFamily="18" charset="0"/>
                  <a:ea typeface="宋体" panose="02010600030101010101" pitchFamily="2" charset="-122"/>
                </a:rPr>
                <a:t>3</a:t>
              </a:r>
            </a:p>
          </p:txBody>
        </p:sp>
        <p:sp>
          <p:nvSpPr>
            <p:cNvPr id="14420" name="Line 81">
              <a:extLst>
                <a:ext uri="{FF2B5EF4-FFF2-40B4-BE49-F238E27FC236}">
                  <a16:creationId xmlns:a16="http://schemas.microsoft.com/office/drawing/2014/main" id="{67D067C3-97C5-75DE-200E-A80C8C06F222}"/>
                </a:ext>
              </a:extLst>
            </p:cNvPr>
            <p:cNvSpPr>
              <a:spLocks noChangeShapeType="1"/>
            </p:cNvSpPr>
            <p:nvPr/>
          </p:nvSpPr>
          <p:spPr bwMode="auto">
            <a:xfrm flipH="1">
              <a:off x="4542" y="1171"/>
              <a:ext cx="496" cy="1"/>
            </a:xfrm>
            <a:prstGeom prst="line">
              <a:avLst/>
            </a:prstGeom>
            <a:noFill/>
            <a:ln w="38100">
              <a:solidFill>
                <a:srgbClr val="D90125"/>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421" name="Rectangle 82">
              <a:extLst>
                <a:ext uri="{FF2B5EF4-FFF2-40B4-BE49-F238E27FC236}">
                  <a16:creationId xmlns:a16="http://schemas.microsoft.com/office/drawing/2014/main" id="{D8E3D80F-7E1B-B946-D61A-FA508E701BD2}"/>
                </a:ext>
              </a:extLst>
            </p:cNvPr>
            <p:cNvSpPr>
              <a:spLocks noChangeArrowheads="1"/>
            </p:cNvSpPr>
            <p:nvPr/>
          </p:nvSpPr>
          <p:spPr bwMode="auto">
            <a:xfrm rot="5400000">
              <a:off x="4100" y="1456"/>
              <a:ext cx="6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800">
                  <a:ea typeface="宋体" panose="02010600030101010101" pitchFamily="2" charset="-122"/>
                </a:rPr>
                <a:t>Decoder</a:t>
              </a:r>
            </a:p>
          </p:txBody>
        </p:sp>
        <p:sp>
          <p:nvSpPr>
            <p:cNvPr id="14422" name="Line 83">
              <a:extLst>
                <a:ext uri="{FF2B5EF4-FFF2-40B4-BE49-F238E27FC236}">
                  <a16:creationId xmlns:a16="http://schemas.microsoft.com/office/drawing/2014/main" id="{0EB62F44-389D-6285-8986-3174A07F55BC}"/>
                </a:ext>
              </a:extLst>
            </p:cNvPr>
            <p:cNvSpPr>
              <a:spLocks noChangeShapeType="1"/>
            </p:cNvSpPr>
            <p:nvPr/>
          </p:nvSpPr>
          <p:spPr bwMode="auto">
            <a:xfrm flipH="1">
              <a:off x="4546" y="1331"/>
              <a:ext cx="496" cy="1"/>
            </a:xfrm>
            <a:prstGeom prst="line">
              <a:avLst/>
            </a:prstGeom>
            <a:noFill/>
            <a:ln w="38100">
              <a:solidFill>
                <a:srgbClr val="D90125"/>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423" name="Line 84">
              <a:extLst>
                <a:ext uri="{FF2B5EF4-FFF2-40B4-BE49-F238E27FC236}">
                  <a16:creationId xmlns:a16="http://schemas.microsoft.com/office/drawing/2014/main" id="{D5289248-6E4B-C62C-BFFA-06153172ABEB}"/>
                </a:ext>
              </a:extLst>
            </p:cNvPr>
            <p:cNvSpPr>
              <a:spLocks noChangeShapeType="1"/>
            </p:cNvSpPr>
            <p:nvPr/>
          </p:nvSpPr>
          <p:spPr bwMode="auto">
            <a:xfrm flipH="1">
              <a:off x="4542" y="1473"/>
              <a:ext cx="496" cy="1"/>
            </a:xfrm>
            <a:prstGeom prst="line">
              <a:avLst/>
            </a:prstGeom>
            <a:noFill/>
            <a:ln w="38100">
              <a:solidFill>
                <a:srgbClr val="D90125"/>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424" name="Line 85">
              <a:extLst>
                <a:ext uri="{FF2B5EF4-FFF2-40B4-BE49-F238E27FC236}">
                  <a16:creationId xmlns:a16="http://schemas.microsoft.com/office/drawing/2014/main" id="{7064D9AF-F149-A3B9-833A-6436E7C2A878}"/>
                </a:ext>
              </a:extLst>
            </p:cNvPr>
            <p:cNvSpPr>
              <a:spLocks noChangeShapeType="1"/>
            </p:cNvSpPr>
            <p:nvPr/>
          </p:nvSpPr>
          <p:spPr bwMode="auto">
            <a:xfrm flipH="1">
              <a:off x="4546" y="1788"/>
              <a:ext cx="496" cy="1"/>
            </a:xfrm>
            <a:prstGeom prst="line">
              <a:avLst/>
            </a:prstGeom>
            <a:noFill/>
            <a:ln w="38100">
              <a:solidFill>
                <a:srgbClr val="D90125"/>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425" name="Text Box 86">
              <a:extLst>
                <a:ext uri="{FF2B5EF4-FFF2-40B4-BE49-F238E27FC236}">
                  <a16:creationId xmlns:a16="http://schemas.microsoft.com/office/drawing/2014/main" id="{1E1C6096-CF34-7694-F01C-C621B0D5308F}"/>
                </a:ext>
              </a:extLst>
            </p:cNvPr>
            <p:cNvSpPr txBox="1">
              <a:spLocks noChangeArrowheads="1"/>
            </p:cNvSpPr>
            <p:nvPr/>
          </p:nvSpPr>
          <p:spPr bwMode="auto">
            <a:xfrm>
              <a:off x="5028" y="1056"/>
              <a:ext cx="35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a:solidFill>
                    <a:srgbClr val="B7011F"/>
                  </a:solidFill>
                  <a:latin typeface="Times New Roman" panose="02020603050405020304" pitchFamily="18" charset="0"/>
                  <a:ea typeface="宋体" panose="02010600030101010101" pitchFamily="2" charset="-122"/>
                </a:rPr>
                <a:t>out0</a:t>
              </a:r>
            </a:p>
          </p:txBody>
        </p:sp>
        <p:sp>
          <p:nvSpPr>
            <p:cNvPr id="14426" name="Text Box 87">
              <a:extLst>
                <a:ext uri="{FF2B5EF4-FFF2-40B4-BE49-F238E27FC236}">
                  <a16:creationId xmlns:a16="http://schemas.microsoft.com/office/drawing/2014/main" id="{D67C9B44-6D12-F033-3351-69A05DED9403}"/>
                </a:ext>
              </a:extLst>
            </p:cNvPr>
            <p:cNvSpPr txBox="1">
              <a:spLocks noChangeArrowheads="1"/>
            </p:cNvSpPr>
            <p:nvPr/>
          </p:nvSpPr>
          <p:spPr bwMode="auto">
            <a:xfrm>
              <a:off x="5025" y="1197"/>
              <a:ext cx="35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a:solidFill>
                    <a:srgbClr val="B7011F"/>
                  </a:solidFill>
                  <a:latin typeface="Times New Roman" panose="02020603050405020304" pitchFamily="18" charset="0"/>
                  <a:ea typeface="宋体" panose="02010600030101010101" pitchFamily="2" charset="-122"/>
                </a:rPr>
                <a:t>out1</a:t>
              </a:r>
            </a:p>
          </p:txBody>
        </p:sp>
        <p:sp>
          <p:nvSpPr>
            <p:cNvPr id="14427" name="Text Box 88">
              <a:extLst>
                <a:ext uri="{FF2B5EF4-FFF2-40B4-BE49-F238E27FC236}">
                  <a16:creationId xmlns:a16="http://schemas.microsoft.com/office/drawing/2014/main" id="{AF684C98-FFE5-9A3D-DA7C-CBE394EEAE4A}"/>
                </a:ext>
              </a:extLst>
            </p:cNvPr>
            <p:cNvSpPr txBox="1">
              <a:spLocks noChangeArrowheads="1"/>
            </p:cNvSpPr>
            <p:nvPr/>
          </p:nvSpPr>
          <p:spPr bwMode="auto">
            <a:xfrm>
              <a:off x="5029" y="1669"/>
              <a:ext cx="35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a:solidFill>
                    <a:srgbClr val="B7011F"/>
                  </a:solidFill>
                  <a:latin typeface="Times New Roman" panose="02020603050405020304" pitchFamily="18" charset="0"/>
                  <a:ea typeface="宋体" panose="02010600030101010101" pitchFamily="2" charset="-122"/>
                </a:rPr>
                <a:t>out7</a:t>
              </a:r>
            </a:p>
          </p:txBody>
        </p:sp>
        <p:sp>
          <p:nvSpPr>
            <p:cNvPr id="14428" name="Text Box 89">
              <a:extLst>
                <a:ext uri="{FF2B5EF4-FFF2-40B4-BE49-F238E27FC236}">
                  <a16:creationId xmlns:a16="http://schemas.microsoft.com/office/drawing/2014/main" id="{75E0AECF-48EE-13A4-1EB4-26EF5A8C41DC}"/>
                </a:ext>
              </a:extLst>
            </p:cNvPr>
            <p:cNvSpPr txBox="1">
              <a:spLocks noChangeArrowheads="1"/>
            </p:cNvSpPr>
            <p:nvPr/>
          </p:nvSpPr>
          <p:spPr bwMode="auto">
            <a:xfrm>
              <a:off x="5029" y="1356"/>
              <a:ext cx="3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eaLnBrk="0" hangingPunct="0"/>
              <a:r>
                <a:rPr lang="en-US" altLang="zh-CN">
                  <a:solidFill>
                    <a:srgbClr val="B7011F"/>
                  </a:solidFill>
                  <a:latin typeface="Times New Roman" panose="02020603050405020304" pitchFamily="18" charset="0"/>
                  <a:ea typeface="宋体" panose="02010600030101010101" pitchFamily="2" charset="-122"/>
                </a:rPr>
                <a:t>out2</a:t>
              </a:r>
            </a:p>
          </p:txBody>
        </p:sp>
      </p:grpSp>
      <p:sp>
        <p:nvSpPr>
          <p:cNvPr id="14429" name="Rectangle 90">
            <a:extLst>
              <a:ext uri="{FF2B5EF4-FFF2-40B4-BE49-F238E27FC236}">
                <a16:creationId xmlns:a16="http://schemas.microsoft.com/office/drawing/2014/main" id="{8A89A46D-C2FD-8FCD-759F-9FDF6FD04AE1}"/>
              </a:ext>
            </a:extLst>
          </p:cNvPr>
          <p:cNvSpPr>
            <a:spLocks noChangeArrowheads="1"/>
          </p:cNvSpPr>
          <p:nvPr/>
        </p:nvSpPr>
        <p:spPr bwMode="auto">
          <a:xfrm>
            <a:off x="5300663" y="766763"/>
            <a:ext cx="202723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203200" indent="-203200">
              <a:defRPr sz="1600" b="1">
                <a:solidFill>
                  <a:schemeClr val="tx1"/>
                </a:solidFill>
                <a:latin typeface="Arial" panose="020B0604020202020204" pitchFamily="34" charset="0"/>
              </a:defRPr>
            </a:lvl1pPr>
            <a:lvl2pPr>
              <a:defRPr sz="1600" b="1">
                <a:solidFill>
                  <a:schemeClr val="tx1"/>
                </a:solidFill>
                <a:latin typeface="Arial" panose="020B0604020202020204" pitchFamily="34" charset="0"/>
              </a:defRPr>
            </a:lvl2pPr>
            <a:lvl3pPr>
              <a:defRPr sz="1600" b="1">
                <a:solidFill>
                  <a:schemeClr val="tx1"/>
                </a:solidFill>
                <a:latin typeface="Arial" panose="020B0604020202020204" pitchFamily="34" charset="0"/>
              </a:defRPr>
            </a:lvl3pPr>
            <a:lvl4pPr>
              <a:defRPr sz="1600" b="1">
                <a:solidFill>
                  <a:schemeClr val="tx1"/>
                </a:solidFill>
                <a:latin typeface="Arial" panose="020B0604020202020204" pitchFamily="34" charset="0"/>
              </a:defRPr>
            </a:lvl4pPr>
            <a:lvl5pPr>
              <a:defRPr sz="1600" b="1">
                <a:solidFill>
                  <a:schemeClr val="tx1"/>
                </a:solidFill>
                <a:latin typeface="Arial" panose="020B0604020202020204" pitchFamily="34" charset="0"/>
              </a:defRPr>
            </a:lvl5pPr>
            <a:lvl6pPr fontAlgn="base">
              <a:spcBef>
                <a:spcPct val="0"/>
              </a:spcBef>
              <a:spcAft>
                <a:spcPct val="0"/>
              </a:spcAft>
              <a:defRPr sz="1600" b="1">
                <a:solidFill>
                  <a:schemeClr val="tx1"/>
                </a:solidFill>
                <a:latin typeface="Arial" panose="020B0604020202020204" pitchFamily="34" charset="0"/>
              </a:defRPr>
            </a:lvl6pPr>
            <a:lvl7pPr fontAlgn="base">
              <a:spcBef>
                <a:spcPct val="0"/>
              </a:spcBef>
              <a:spcAft>
                <a:spcPct val="0"/>
              </a:spcAft>
              <a:defRPr sz="1600" b="1">
                <a:solidFill>
                  <a:schemeClr val="tx1"/>
                </a:solidFill>
                <a:latin typeface="Arial" panose="020B0604020202020204" pitchFamily="34" charset="0"/>
              </a:defRPr>
            </a:lvl7pPr>
            <a:lvl8pPr fontAlgn="base">
              <a:spcBef>
                <a:spcPct val="0"/>
              </a:spcBef>
              <a:spcAft>
                <a:spcPct val="0"/>
              </a:spcAft>
              <a:defRPr sz="1600" b="1">
                <a:solidFill>
                  <a:schemeClr val="tx1"/>
                </a:solidFill>
                <a:latin typeface="Arial" panose="020B0604020202020204" pitchFamily="34" charset="0"/>
              </a:defRPr>
            </a:lvl8pPr>
            <a:lvl9pPr fontAlgn="base">
              <a:spcBef>
                <a:spcPct val="0"/>
              </a:spcBef>
              <a:spcAft>
                <a:spcPct val="0"/>
              </a:spcAft>
              <a:defRPr sz="1600" b="1">
                <a:solidFill>
                  <a:schemeClr val="tx1"/>
                </a:solidFill>
                <a:latin typeface="Arial" panose="020B0604020202020204" pitchFamily="34" charset="0"/>
              </a:defRPr>
            </a:lvl9pPr>
          </a:lstStyle>
          <a:p>
            <a:pPr eaLnBrk="0" hangingPunct="0">
              <a:lnSpc>
                <a:spcPct val="85000"/>
              </a:lnSpc>
              <a:spcBef>
                <a:spcPct val="100000"/>
              </a:spcBef>
              <a:buFontTx/>
              <a:buChar char="°"/>
            </a:pPr>
            <a:r>
              <a:rPr lang="zh-CN" altLang="en-US" sz="2000">
                <a:latin typeface="微软雅黑" panose="020B0503020204020204" pitchFamily="34" charset="-122"/>
                <a:ea typeface="微软雅黑" panose="020B0503020204020204" pitchFamily="34" charset="-122"/>
              </a:rPr>
              <a:t>译码器</a:t>
            </a:r>
            <a:r>
              <a:rPr lang="en-US" altLang="zh-CN">
                <a:latin typeface="微软雅黑" panose="020B0503020204020204" pitchFamily="34" charset="-122"/>
                <a:ea typeface="微软雅黑" panose="020B0503020204020204" pitchFamily="34" charset="-122"/>
              </a:rPr>
              <a:t>(Decoder)</a:t>
            </a:r>
          </a:p>
        </p:txBody>
      </p:sp>
      <p:sp>
        <p:nvSpPr>
          <p:cNvPr id="187483" name="AutoShape 91">
            <a:extLst>
              <a:ext uri="{FF2B5EF4-FFF2-40B4-BE49-F238E27FC236}">
                <a16:creationId xmlns:a16="http://schemas.microsoft.com/office/drawing/2014/main" id="{D7785B87-7706-AE2A-F17A-02E0C37545DC}"/>
              </a:ext>
            </a:extLst>
          </p:cNvPr>
          <p:cNvSpPr>
            <a:spLocks noChangeArrowheads="1"/>
          </p:cNvSpPr>
          <p:nvPr/>
        </p:nvSpPr>
        <p:spPr bwMode="auto">
          <a:xfrm>
            <a:off x="5318125" y="3081338"/>
            <a:ext cx="3571875" cy="1168400"/>
          </a:xfrm>
          <a:prstGeom prst="cloudCallout">
            <a:avLst>
              <a:gd name="adj1" fmla="val 52981"/>
              <a:gd name="adj2" fmla="val 38722"/>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r>
              <a:rPr lang="zh-CN" altLang="en-US" sz="2000">
                <a:solidFill>
                  <a:schemeClr val="accent2"/>
                </a:solidFill>
                <a:latin typeface="微软雅黑" panose="020B0503020204020204" pitchFamily="34" charset="-122"/>
                <a:ea typeface="微软雅黑" panose="020B0503020204020204" pitchFamily="34" charset="-122"/>
              </a:rPr>
              <a:t>何时要用到</a:t>
            </a:r>
            <a:r>
              <a:rPr lang="en-US" altLang="zh-CN" sz="2000">
                <a:solidFill>
                  <a:schemeClr val="accent2"/>
                </a:solidFill>
                <a:latin typeface="微软雅黑" panose="020B0503020204020204" pitchFamily="34" charset="-122"/>
                <a:ea typeface="微软雅黑" panose="020B0503020204020204" pitchFamily="34" charset="-122"/>
              </a:rPr>
              <a:t>adder, ALU, MUX or Decoder?</a:t>
            </a:r>
          </a:p>
        </p:txBody>
      </p:sp>
      <p:grpSp>
        <p:nvGrpSpPr>
          <p:cNvPr id="187492" name="Group 100">
            <a:extLst>
              <a:ext uri="{FF2B5EF4-FFF2-40B4-BE49-F238E27FC236}">
                <a16:creationId xmlns:a16="http://schemas.microsoft.com/office/drawing/2014/main" id="{247545B8-9488-00A1-9595-7C6AB0CC6A42}"/>
              </a:ext>
            </a:extLst>
          </p:cNvPr>
          <p:cNvGrpSpPr>
            <a:grpSpLocks/>
          </p:cNvGrpSpPr>
          <p:nvPr/>
        </p:nvGrpSpPr>
        <p:grpSpPr bwMode="auto">
          <a:xfrm>
            <a:off x="6788150" y="273050"/>
            <a:ext cx="2001838" cy="396875"/>
            <a:chOff x="3273" y="2076"/>
            <a:chExt cx="1261" cy="250"/>
          </a:xfrm>
        </p:grpSpPr>
        <p:sp>
          <p:nvSpPr>
            <p:cNvPr id="14432" name="Line 98">
              <a:extLst>
                <a:ext uri="{FF2B5EF4-FFF2-40B4-BE49-F238E27FC236}">
                  <a16:creationId xmlns:a16="http://schemas.microsoft.com/office/drawing/2014/main" id="{0EC99BB6-D732-D122-2360-4B39D00CEFF9}"/>
                </a:ext>
              </a:extLst>
            </p:cNvPr>
            <p:cNvSpPr>
              <a:spLocks noChangeShapeType="1"/>
            </p:cNvSpPr>
            <p:nvPr/>
          </p:nvSpPr>
          <p:spPr bwMode="auto">
            <a:xfrm>
              <a:off x="3273" y="2194"/>
              <a:ext cx="357" cy="0"/>
            </a:xfrm>
            <a:prstGeom prst="line">
              <a:avLst/>
            </a:prstGeom>
            <a:noFill/>
            <a:ln w="50800">
              <a:solidFill>
                <a:srgbClr val="D90125"/>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3" name="Text Box 99">
              <a:extLst>
                <a:ext uri="{FF2B5EF4-FFF2-40B4-BE49-F238E27FC236}">
                  <a16:creationId xmlns:a16="http://schemas.microsoft.com/office/drawing/2014/main" id="{EF74CED5-A756-1C68-00E1-5303D619B44A}"/>
                </a:ext>
              </a:extLst>
            </p:cNvPr>
            <p:cNvSpPr txBox="1">
              <a:spLocks noChangeArrowheads="1"/>
            </p:cNvSpPr>
            <p:nvPr/>
          </p:nvSpPr>
          <p:spPr bwMode="auto">
            <a:xfrm>
              <a:off x="3656" y="2076"/>
              <a:ext cx="8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B7011F"/>
                  </a:solidFill>
                  <a:latin typeface="Times New Roman" panose="02020603050405020304" pitchFamily="18" charset="0"/>
                  <a:ea typeface="黑体" panose="02010609060101010101" pitchFamily="49" charset="-122"/>
                </a:rPr>
                <a:t>控制信号</a:t>
              </a:r>
            </a:p>
          </p:txBody>
        </p:sp>
      </p:grpSp>
      <p:sp>
        <p:nvSpPr>
          <p:cNvPr id="187494" name="Text Box 102">
            <a:extLst>
              <a:ext uri="{FF2B5EF4-FFF2-40B4-BE49-F238E27FC236}">
                <a16:creationId xmlns:a16="http://schemas.microsoft.com/office/drawing/2014/main" id="{1EC952C1-1B40-043C-28D2-4CDFEEF86915}"/>
              </a:ext>
            </a:extLst>
          </p:cNvPr>
          <p:cNvSpPr txBox="1">
            <a:spLocks noChangeArrowheads="1"/>
          </p:cNvSpPr>
          <p:nvPr/>
        </p:nvSpPr>
        <p:spPr bwMode="auto">
          <a:xfrm>
            <a:off x="4838700" y="4457700"/>
            <a:ext cx="40513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800">
                <a:latin typeface="微软雅黑" panose="020B0503020204020204" pitchFamily="34" charset="-122"/>
                <a:ea typeface="微软雅黑" panose="020B0503020204020204" pitchFamily="34" charset="-122"/>
              </a:rPr>
              <a:t>组合逻辑元件的特点：</a:t>
            </a:r>
          </a:p>
          <a:p>
            <a:pPr eaLnBrk="0" hangingPunct="0">
              <a:spcBef>
                <a:spcPct val="50000"/>
              </a:spcBef>
            </a:pPr>
            <a:r>
              <a:rPr lang="zh-CN" altLang="en-US" sz="1800">
                <a:solidFill>
                  <a:srgbClr val="B7011F"/>
                </a:solidFill>
                <a:latin typeface="微软雅黑" panose="020B0503020204020204" pitchFamily="34" charset="-122"/>
                <a:ea typeface="微软雅黑" panose="020B0503020204020204" pitchFamily="34" charset="-122"/>
              </a:rPr>
              <a:t>其输出只取决于当前的输入。即：若输入一样，则其输出也一样</a:t>
            </a:r>
          </a:p>
          <a:p>
            <a:pPr eaLnBrk="0" hangingPunct="0">
              <a:spcBef>
                <a:spcPct val="50000"/>
              </a:spcBef>
            </a:pPr>
            <a:r>
              <a:rPr lang="zh-CN" altLang="en-US" sz="1800">
                <a:solidFill>
                  <a:srgbClr val="B7011F"/>
                </a:solidFill>
                <a:latin typeface="微软雅黑" panose="020B0503020204020204" pitchFamily="34" charset="-122"/>
                <a:ea typeface="微软雅黑" panose="020B0503020204020204" pitchFamily="34" charset="-122"/>
              </a:rPr>
              <a:t>定时：所有输入到达后，经过一定的逻辑门延时，输出端改变，并保持到下次改变，不需要时钟信号来定时</a:t>
            </a:r>
          </a:p>
        </p:txBody>
      </p:sp>
      <p:sp>
        <p:nvSpPr>
          <p:cNvPr id="187497" name="AutoShape 105">
            <a:extLst>
              <a:ext uri="{FF2B5EF4-FFF2-40B4-BE49-F238E27FC236}">
                <a16:creationId xmlns:a16="http://schemas.microsoft.com/office/drawing/2014/main" id="{9EDD21A9-06A1-ACA3-3593-5DB26B5F57A9}"/>
              </a:ext>
            </a:extLst>
          </p:cNvPr>
          <p:cNvSpPr>
            <a:spLocks noChangeArrowheads="1"/>
          </p:cNvSpPr>
          <p:nvPr/>
        </p:nvSpPr>
        <p:spPr bwMode="auto">
          <a:xfrm>
            <a:off x="3354388" y="2185988"/>
            <a:ext cx="2901950" cy="1112837"/>
          </a:xfrm>
          <a:prstGeom prst="cloudCallout">
            <a:avLst>
              <a:gd name="adj1" fmla="val 37690"/>
              <a:gd name="adj2" fmla="val -2352"/>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r>
              <a:rPr lang="zh-CN" altLang="en-US" sz="2000">
                <a:solidFill>
                  <a:schemeClr val="accent2"/>
                </a:solidFill>
                <a:latin typeface="微软雅黑" panose="020B0503020204020204" pitchFamily="34" charset="-122"/>
                <a:ea typeface="微软雅黑" panose="020B0503020204020204" pitchFamily="34" charset="-122"/>
              </a:rPr>
              <a:t>加法器需要什么控制信号</a:t>
            </a:r>
            <a:r>
              <a:rPr lang="en-US" altLang="zh-CN" sz="2000">
                <a:solidFill>
                  <a:schemeClr val="accent2"/>
                </a:solidFill>
                <a:latin typeface="微软雅黑" panose="020B0503020204020204" pitchFamily="34" charset="-122"/>
                <a:ea typeface="微软雅黑" panose="020B0503020204020204" pitchFamily="34"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7485"/>
                                        </p:tgtEl>
                                        <p:attrNameLst>
                                          <p:attrName>style.visibility</p:attrName>
                                        </p:attrNameLst>
                                      </p:cBhvr>
                                      <p:to>
                                        <p:strVal val="visible"/>
                                      </p:to>
                                    </p:set>
                                    <p:animEffect transition="in" filter="blinds(horizontal)">
                                      <p:cBhvr>
                                        <p:cTn id="7" dur="500"/>
                                        <p:tgtEl>
                                          <p:spTgt spid="1874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7488"/>
                                        </p:tgtEl>
                                        <p:attrNameLst>
                                          <p:attrName>style.visibility</p:attrName>
                                        </p:attrNameLst>
                                      </p:cBhvr>
                                      <p:to>
                                        <p:strVal val="visible"/>
                                      </p:to>
                                    </p:set>
                                    <p:animEffect transition="in" filter="blinds(horizontal)">
                                      <p:cBhvr>
                                        <p:cTn id="12" dur="500"/>
                                        <p:tgtEl>
                                          <p:spTgt spid="1874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7489"/>
                                        </p:tgtEl>
                                        <p:attrNameLst>
                                          <p:attrName>style.visibility</p:attrName>
                                        </p:attrNameLst>
                                      </p:cBhvr>
                                      <p:to>
                                        <p:strVal val="visible"/>
                                      </p:to>
                                    </p:set>
                                    <p:animEffect transition="in" filter="blinds(horizontal)">
                                      <p:cBhvr>
                                        <p:cTn id="17" dur="500"/>
                                        <p:tgtEl>
                                          <p:spTgt spid="1874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7493"/>
                                        </p:tgtEl>
                                        <p:attrNameLst>
                                          <p:attrName>style.visibility</p:attrName>
                                        </p:attrNameLst>
                                      </p:cBhvr>
                                      <p:to>
                                        <p:strVal val="visible"/>
                                      </p:to>
                                    </p:set>
                                    <p:animEffect transition="in" filter="blinds(horizontal)">
                                      <p:cBhvr>
                                        <p:cTn id="22" dur="500"/>
                                        <p:tgtEl>
                                          <p:spTgt spid="1874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7492"/>
                                        </p:tgtEl>
                                        <p:attrNameLst>
                                          <p:attrName>style.visibility</p:attrName>
                                        </p:attrNameLst>
                                      </p:cBhvr>
                                      <p:to>
                                        <p:strVal val="visible"/>
                                      </p:to>
                                    </p:set>
                                    <p:animEffect transition="in" filter="blinds(horizontal)">
                                      <p:cBhvr>
                                        <p:cTn id="27" dur="500"/>
                                        <p:tgtEl>
                                          <p:spTgt spid="1874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7497"/>
                                        </p:tgtEl>
                                        <p:attrNameLst>
                                          <p:attrName>style.visibility</p:attrName>
                                        </p:attrNameLst>
                                      </p:cBhvr>
                                      <p:to>
                                        <p:strVal val="visible"/>
                                      </p:to>
                                    </p:set>
                                    <p:animEffect transition="in" filter="blinds(horizontal)">
                                      <p:cBhvr>
                                        <p:cTn id="32" dur="500"/>
                                        <p:tgtEl>
                                          <p:spTgt spid="1874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7483"/>
                                        </p:tgtEl>
                                        <p:attrNameLst>
                                          <p:attrName>style.visibility</p:attrName>
                                        </p:attrNameLst>
                                      </p:cBhvr>
                                      <p:to>
                                        <p:strVal val="visible"/>
                                      </p:to>
                                    </p:set>
                                    <p:animEffect transition="in" filter="blinds(horizontal)">
                                      <p:cBhvr>
                                        <p:cTn id="37" dur="500"/>
                                        <p:tgtEl>
                                          <p:spTgt spid="18748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87494">
                                            <p:txEl>
                                              <p:pRg st="0" end="0"/>
                                            </p:txEl>
                                          </p:spTgt>
                                        </p:tgtEl>
                                        <p:attrNameLst>
                                          <p:attrName>style.visibility</p:attrName>
                                        </p:attrNameLst>
                                      </p:cBhvr>
                                      <p:to>
                                        <p:strVal val="visible"/>
                                      </p:to>
                                    </p:set>
                                    <p:animEffect transition="in" filter="blinds(horizontal)">
                                      <p:cBhvr>
                                        <p:cTn id="42" dur="500"/>
                                        <p:tgtEl>
                                          <p:spTgt spid="187494">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87494">
                                            <p:txEl>
                                              <p:pRg st="1" end="1"/>
                                            </p:txEl>
                                          </p:spTgt>
                                        </p:tgtEl>
                                        <p:attrNameLst>
                                          <p:attrName>style.visibility</p:attrName>
                                        </p:attrNameLst>
                                      </p:cBhvr>
                                      <p:to>
                                        <p:strVal val="visible"/>
                                      </p:to>
                                    </p:set>
                                    <p:animEffect transition="in" filter="blinds(horizontal)">
                                      <p:cBhvr>
                                        <p:cTn id="47" dur="500"/>
                                        <p:tgtEl>
                                          <p:spTgt spid="187494">
                                            <p:txEl>
                                              <p:pRg st="1" end="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87494">
                                            <p:txEl>
                                              <p:pRg st="2" end="2"/>
                                            </p:txEl>
                                          </p:spTgt>
                                        </p:tgtEl>
                                        <p:attrNameLst>
                                          <p:attrName>style.visibility</p:attrName>
                                        </p:attrNameLst>
                                      </p:cBhvr>
                                      <p:to>
                                        <p:strVal val="visible"/>
                                      </p:to>
                                    </p:set>
                                    <p:animEffect transition="in" filter="blinds(horizontal)">
                                      <p:cBhvr>
                                        <p:cTn id="52" dur="500"/>
                                        <p:tgtEl>
                                          <p:spTgt spid="1874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83" grpId="0" animBg="1"/>
      <p:bldP spid="18749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5">
            <a:extLst>
              <a:ext uri="{FF2B5EF4-FFF2-40B4-BE49-F238E27FC236}">
                <a16:creationId xmlns:a16="http://schemas.microsoft.com/office/drawing/2014/main" id="{FA6F73B8-ED0C-493B-1476-A50CD4EA55CF}"/>
              </a:ext>
            </a:extLst>
          </p:cNvPr>
          <p:cNvSpPr>
            <a:spLocks noGrp="1" noChangeArrowheads="1"/>
          </p:cNvSpPr>
          <p:nvPr>
            <p:ph type="title"/>
          </p:nvPr>
        </p:nvSpPr>
        <p:spPr>
          <a:xfrm>
            <a:off x="444500" y="177800"/>
            <a:ext cx="7191375" cy="422275"/>
          </a:xfrm>
        </p:spPr>
        <p:txBody>
          <a:bodyPr/>
          <a:lstStyle/>
          <a:p>
            <a:r>
              <a:rPr lang="zh-CN" altLang="en-US">
                <a:ea typeface="宋体" panose="02010600030101010101" pitchFamily="2" charset="-122"/>
              </a:rPr>
              <a:t>指令译码后</a:t>
            </a:r>
            <a:r>
              <a:rPr lang="en-US" altLang="zh-CN">
                <a:ea typeface="宋体" panose="02010600030101010101" pitchFamily="2" charset="-122"/>
              </a:rPr>
              <a:t>B-</a:t>
            </a:r>
            <a:r>
              <a:rPr lang="zh-CN" altLang="en-US">
                <a:ea typeface="宋体" panose="02010600030101010101" pitchFamily="2" charset="-122"/>
              </a:rPr>
              <a:t>型指令操作过程</a:t>
            </a:r>
          </a:p>
        </p:txBody>
      </p:sp>
      <p:sp>
        <p:nvSpPr>
          <p:cNvPr id="121858" name="Rectangle 3">
            <a:extLst>
              <a:ext uri="{FF2B5EF4-FFF2-40B4-BE49-F238E27FC236}">
                <a16:creationId xmlns:a16="http://schemas.microsoft.com/office/drawing/2014/main" id="{260E327C-648D-2327-0E5B-915858A5E214}"/>
              </a:ext>
            </a:extLst>
          </p:cNvPr>
          <p:cNvSpPr txBox="1">
            <a:spLocks noChangeArrowheads="1"/>
          </p:cNvSpPr>
          <p:nvPr/>
        </p:nvSpPr>
        <p:spPr bwMode="auto">
          <a:xfrm>
            <a:off x="79375" y="671513"/>
            <a:ext cx="899318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beq</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功能：</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if (R[rs1]=R[rs2]) PC←PC+(SEXT(imm12)×2) else PC←PC+4</a:t>
            </a:r>
          </a:p>
          <a:p>
            <a:pPr eaLnBrk="0" hangingPunct="0">
              <a:lnSpc>
                <a:spcPct val="110000"/>
              </a:lnSpc>
              <a:spcBef>
                <a:spcPct val="10000"/>
              </a:spcBef>
              <a:buClr>
                <a:schemeClr val="accent1"/>
              </a:buClr>
            </a:pPr>
            <a:endPar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p:txBody>
      </p:sp>
      <p:pic>
        <p:nvPicPr>
          <p:cNvPr id="121859" name="Picture 2">
            <a:extLst>
              <a:ext uri="{FF2B5EF4-FFF2-40B4-BE49-F238E27FC236}">
                <a16:creationId xmlns:a16="http://schemas.microsoft.com/office/drawing/2014/main" id="{318196BE-DD36-10A8-11AF-BBE8DFB2F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1160463"/>
            <a:ext cx="8993187" cy="569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C6E86252-0DAE-3FE5-B714-8A90523DC3AE}"/>
              </a:ext>
            </a:extLst>
          </p:cNvPr>
          <p:cNvSpPr>
            <a:spLocks noGrp="1" noChangeArrowheads="1"/>
          </p:cNvSpPr>
          <p:nvPr>
            <p:ph type="title"/>
          </p:nvPr>
        </p:nvSpPr>
        <p:spPr>
          <a:xfrm>
            <a:off x="444500" y="203200"/>
            <a:ext cx="6853238" cy="422275"/>
          </a:xfrm>
        </p:spPr>
        <p:txBody>
          <a:bodyPr/>
          <a:lstStyle/>
          <a:p>
            <a:r>
              <a:rPr lang="en-US" altLang="zh-CN">
                <a:ea typeface="宋体" panose="02010600030101010101" pitchFamily="2" charset="-122"/>
              </a:rPr>
              <a:t>beq</a:t>
            </a:r>
            <a:r>
              <a:rPr lang="zh-CN" altLang="en-US">
                <a:ea typeface="宋体" panose="02010600030101010101" pitchFamily="2" charset="-122"/>
              </a:rPr>
              <a:t>指令最后阶段取指部件中的动作</a:t>
            </a:r>
          </a:p>
        </p:txBody>
      </p:sp>
      <p:sp>
        <p:nvSpPr>
          <p:cNvPr id="123906" name="Rectangle 122">
            <a:extLst>
              <a:ext uri="{FF2B5EF4-FFF2-40B4-BE49-F238E27FC236}">
                <a16:creationId xmlns:a16="http://schemas.microsoft.com/office/drawing/2014/main" id="{37260A75-F1E6-ABE0-3A20-197D0180A24E}"/>
              </a:ext>
            </a:extLst>
          </p:cNvPr>
          <p:cNvSpPr>
            <a:spLocks noGrp="1" noChangeArrowheads="1"/>
          </p:cNvSpPr>
          <p:nvPr>
            <p:ph idx="1"/>
          </p:nvPr>
        </p:nvSpPr>
        <p:spPr>
          <a:xfrm>
            <a:off x="544513" y="755650"/>
            <a:ext cx="8537575" cy="358775"/>
          </a:xfrm>
        </p:spPr>
        <p:txBody>
          <a:bodyPr/>
          <a:lstStyle/>
          <a:p>
            <a:r>
              <a:rPr lang="en-US" altLang="zh-CN" sz="2000">
                <a:solidFill>
                  <a:srgbClr val="FF0000"/>
                </a:solidFill>
                <a:latin typeface="微软雅黑" panose="020B0503020204020204" pitchFamily="34" charset="-122"/>
                <a:ea typeface="微软雅黑" panose="020B0503020204020204" pitchFamily="34" charset="-122"/>
              </a:rPr>
              <a:t>if  (Zero == 1)   then  PC = PC + imm  else  PC = PC + 4</a:t>
            </a:r>
          </a:p>
        </p:txBody>
      </p:sp>
      <p:sp>
        <p:nvSpPr>
          <p:cNvPr id="123907" name="Line 6">
            <a:extLst>
              <a:ext uri="{FF2B5EF4-FFF2-40B4-BE49-F238E27FC236}">
                <a16:creationId xmlns:a16="http://schemas.microsoft.com/office/drawing/2014/main" id="{07B2E2DF-F585-46FC-4688-46789BB1F555}"/>
              </a:ext>
            </a:extLst>
          </p:cNvPr>
          <p:cNvSpPr>
            <a:spLocks noChangeShapeType="1"/>
          </p:cNvSpPr>
          <p:nvPr/>
        </p:nvSpPr>
        <p:spPr bwMode="auto">
          <a:xfrm>
            <a:off x="2857500" y="4057650"/>
            <a:ext cx="140335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08" name="Rectangle 8">
            <a:extLst>
              <a:ext uri="{FF2B5EF4-FFF2-40B4-BE49-F238E27FC236}">
                <a16:creationId xmlns:a16="http://schemas.microsoft.com/office/drawing/2014/main" id="{068986CA-EDA8-BF21-9D4A-1ABA6825C834}"/>
              </a:ext>
            </a:extLst>
          </p:cNvPr>
          <p:cNvSpPr>
            <a:spLocks noChangeArrowheads="1"/>
          </p:cNvSpPr>
          <p:nvPr/>
        </p:nvSpPr>
        <p:spPr bwMode="auto">
          <a:xfrm>
            <a:off x="3548063" y="3273425"/>
            <a:ext cx="439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sp>
        <p:nvSpPr>
          <p:cNvPr id="123909" name="Rectangle 16">
            <a:extLst>
              <a:ext uri="{FF2B5EF4-FFF2-40B4-BE49-F238E27FC236}">
                <a16:creationId xmlns:a16="http://schemas.microsoft.com/office/drawing/2014/main" id="{BE470765-8769-8C6F-2078-0227B0AB079C}"/>
              </a:ext>
            </a:extLst>
          </p:cNvPr>
          <p:cNvSpPr>
            <a:spLocks noChangeArrowheads="1"/>
          </p:cNvSpPr>
          <p:nvPr/>
        </p:nvSpPr>
        <p:spPr bwMode="auto">
          <a:xfrm>
            <a:off x="2228850" y="3862388"/>
            <a:ext cx="657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imm</a:t>
            </a:r>
          </a:p>
        </p:txBody>
      </p:sp>
      <p:grpSp>
        <p:nvGrpSpPr>
          <p:cNvPr id="123910" name="Group 19">
            <a:extLst>
              <a:ext uri="{FF2B5EF4-FFF2-40B4-BE49-F238E27FC236}">
                <a16:creationId xmlns:a16="http://schemas.microsoft.com/office/drawing/2014/main" id="{485DC122-87AA-C141-A77A-80273DB0CAD0}"/>
              </a:ext>
            </a:extLst>
          </p:cNvPr>
          <p:cNvGrpSpPr>
            <a:grpSpLocks/>
          </p:cNvGrpSpPr>
          <p:nvPr/>
        </p:nvGrpSpPr>
        <p:grpSpPr bwMode="auto">
          <a:xfrm>
            <a:off x="4189413" y="3074988"/>
            <a:ext cx="376237" cy="1249362"/>
            <a:chOff x="2979" y="2245"/>
            <a:chExt cx="237" cy="835"/>
          </a:xfrm>
        </p:grpSpPr>
        <p:grpSp>
          <p:nvGrpSpPr>
            <p:cNvPr id="123911" name="Group 20">
              <a:extLst>
                <a:ext uri="{FF2B5EF4-FFF2-40B4-BE49-F238E27FC236}">
                  <a16:creationId xmlns:a16="http://schemas.microsoft.com/office/drawing/2014/main" id="{6B7FA301-FB3B-83BF-4732-3B9B7D1F2E7C}"/>
                </a:ext>
              </a:extLst>
            </p:cNvPr>
            <p:cNvGrpSpPr>
              <a:grpSpLocks/>
            </p:cNvGrpSpPr>
            <p:nvPr/>
          </p:nvGrpSpPr>
          <p:grpSpPr bwMode="auto">
            <a:xfrm>
              <a:off x="3024" y="2245"/>
              <a:ext cx="192" cy="835"/>
              <a:chOff x="3024" y="2245"/>
              <a:chExt cx="192" cy="835"/>
            </a:xfrm>
          </p:grpSpPr>
          <p:sp>
            <p:nvSpPr>
              <p:cNvPr id="123912" name="Line 21">
                <a:extLst>
                  <a:ext uri="{FF2B5EF4-FFF2-40B4-BE49-F238E27FC236}">
                    <a16:creationId xmlns:a16="http://schemas.microsoft.com/office/drawing/2014/main" id="{C32C1C8F-77B2-D033-F6E8-2E32B8E1D7F9}"/>
                  </a:ext>
                </a:extLst>
              </p:cNvPr>
              <p:cNvSpPr>
                <a:spLocks noChangeShapeType="1"/>
              </p:cNvSpPr>
              <p:nvPr/>
            </p:nvSpPr>
            <p:spPr bwMode="auto">
              <a:xfrm>
                <a:off x="3024" y="2245"/>
                <a:ext cx="0" cy="81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13" name="Line 22">
                <a:extLst>
                  <a:ext uri="{FF2B5EF4-FFF2-40B4-BE49-F238E27FC236}">
                    <a16:creationId xmlns:a16="http://schemas.microsoft.com/office/drawing/2014/main" id="{E05BA4B2-CB18-9BFC-1D9D-E424D3A344D2}"/>
                  </a:ext>
                </a:extLst>
              </p:cNvPr>
              <p:cNvSpPr>
                <a:spLocks noChangeShapeType="1"/>
              </p:cNvSpPr>
              <p:nvPr/>
            </p:nvSpPr>
            <p:spPr bwMode="auto">
              <a:xfrm>
                <a:off x="3032" y="2245"/>
                <a:ext cx="176" cy="9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14" name="Line 23">
                <a:extLst>
                  <a:ext uri="{FF2B5EF4-FFF2-40B4-BE49-F238E27FC236}">
                    <a16:creationId xmlns:a16="http://schemas.microsoft.com/office/drawing/2014/main" id="{C176F144-89A8-21F1-58AA-09E6E49665BF}"/>
                  </a:ext>
                </a:extLst>
              </p:cNvPr>
              <p:cNvSpPr>
                <a:spLocks noChangeShapeType="1"/>
              </p:cNvSpPr>
              <p:nvPr/>
            </p:nvSpPr>
            <p:spPr bwMode="auto">
              <a:xfrm flipV="1">
                <a:off x="3032" y="2953"/>
                <a:ext cx="176" cy="12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15" name="Line 24">
                <a:extLst>
                  <a:ext uri="{FF2B5EF4-FFF2-40B4-BE49-F238E27FC236}">
                    <a16:creationId xmlns:a16="http://schemas.microsoft.com/office/drawing/2014/main" id="{1DCFAC24-BD09-78D7-F4B0-2ADCFC049944}"/>
                  </a:ext>
                </a:extLst>
              </p:cNvPr>
              <p:cNvSpPr>
                <a:spLocks noChangeShapeType="1"/>
              </p:cNvSpPr>
              <p:nvPr/>
            </p:nvSpPr>
            <p:spPr bwMode="auto">
              <a:xfrm>
                <a:off x="3216" y="2356"/>
                <a:ext cx="0" cy="59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16" name="Rectangle 25">
              <a:extLst>
                <a:ext uri="{FF2B5EF4-FFF2-40B4-BE49-F238E27FC236}">
                  <a16:creationId xmlns:a16="http://schemas.microsoft.com/office/drawing/2014/main" id="{2F8A33A7-C108-F593-833C-1C87715434C5}"/>
                </a:ext>
              </a:extLst>
            </p:cNvPr>
            <p:cNvSpPr>
              <a:spLocks noChangeArrowheads="1"/>
            </p:cNvSpPr>
            <p:nvPr/>
          </p:nvSpPr>
          <p:spPr bwMode="auto">
            <a:xfrm rot="5400000">
              <a:off x="2889" y="2562"/>
              <a:ext cx="40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Mux</a:t>
              </a:r>
            </a:p>
          </p:txBody>
        </p:sp>
        <p:sp>
          <p:nvSpPr>
            <p:cNvPr id="123917" name="Rectangle 26">
              <a:extLst>
                <a:ext uri="{FF2B5EF4-FFF2-40B4-BE49-F238E27FC236}">
                  <a16:creationId xmlns:a16="http://schemas.microsoft.com/office/drawing/2014/main" id="{4F5A3A6E-EC6E-74F7-2AD7-D6C2A0ADAD3A}"/>
                </a:ext>
              </a:extLst>
            </p:cNvPr>
            <p:cNvSpPr>
              <a:spLocks noChangeArrowheads="1"/>
            </p:cNvSpPr>
            <p:nvPr/>
          </p:nvSpPr>
          <p:spPr bwMode="auto">
            <a:xfrm>
              <a:off x="3015" y="2325"/>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b="0">
                  <a:latin typeface="Times New Roman" panose="02020603050405020304" pitchFamily="18" charset="0"/>
                  <a:ea typeface="宋体" panose="02010600030101010101" pitchFamily="2" charset="-122"/>
                </a:rPr>
                <a:t>0</a:t>
              </a:r>
            </a:p>
          </p:txBody>
        </p:sp>
        <p:sp>
          <p:nvSpPr>
            <p:cNvPr id="123918" name="Rectangle 27">
              <a:extLst>
                <a:ext uri="{FF2B5EF4-FFF2-40B4-BE49-F238E27FC236}">
                  <a16:creationId xmlns:a16="http://schemas.microsoft.com/office/drawing/2014/main" id="{4BD2203C-1B2A-A530-31C9-21A0DB3189CF}"/>
                </a:ext>
              </a:extLst>
            </p:cNvPr>
            <p:cNvSpPr>
              <a:spLocks noChangeArrowheads="1"/>
            </p:cNvSpPr>
            <p:nvPr/>
          </p:nvSpPr>
          <p:spPr bwMode="auto">
            <a:xfrm>
              <a:off x="3015" y="2795"/>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b="0">
                  <a:latin typeface="Times New Roman" panose="02020603050405020304" pitchFamily="18" charset="0"/>
                  <a:ea typeface="宋体" panose="02010600030101010101" pitchFamily="2" charset="-122"/>
                </a:rPr>
                <a:t>1</a:t>
              </a:r>
            </a:p>
          </p:txBody>
        </p:sp>
      </p:grpSp>
      <p:grpSp>
        <p:nvGrpSpPr>
          <p:cNvPr id="123919" name="Group 28">
            <a:extLst>
              <a:ext uri="{FF2B5EF4-FFF2-40B4-BE49-F238E27FC236}">
                <a16:creationId xmlns:a16="http://schemas.microsoft.com/office/drawing/2014/main" id="{30FB1F8F-FA62-261D-2D75-162003E5BAB7}"/>
              </a:ext>
            </a:extLst>
          </p:cNvPr>
          <p:cNvGrpSpPr>
            <a:grpSpLocks/>
          </p:cNvGrpSpPr>
          <p:nvPr/>
        </p:nvGrpSpPr>
        <p:grpSpPr bwMode="auto">
          <a:xfrm>
            <a:off x="5740400" y="2640013"/>
            <a:ext cx="476250" cy="1157287"/>
            <a:chOff x="1632" y="2173"/>
            <a:chExt cx="300" cy="729"/>
          </a:xfrm>
        </p:grpSpPr>
        <p:grpSp>
          <p:nvGrpSpPr>
            <p:cNvPr id="123920" name="Group 29">
              <a:extLst>
                <a:ext uri="{FF2B5EF4-FFF2-40B4-BE49-F238E27FC236}">
                  <a16:creationId xmlns:a16="http://schemas.microsoft.com/office/drawing/2014/main" id="{C2E1B78D-D35F-DFA7-248F-1E019BCC44D2}"/>
                </a:ext>
              </a:extLst>
            </p:cNvPr>
            <p:cNvGrpSpPr>
              <a:grpSpLocks/>
            </p:cNvGrpSpPr>
            <p:nvPr/>
          </p:nvGrpSpPr>
          <p:grpSpPr bwMode="auto">
            <a:xfrm>
              <a:off x="1632" y="2173"/>
              <a:ext cx="288" cy="729"/>
              <a:chOff x="1632" y="2173"/>
              <a:chExt cx="288" cy="729"/>
            </a:xfrm>
          </p:grpSpPr>
          <p:sp>
            <p:nvSpPr>
              <p:cNvPr id="123921" name="Line 30">
                <a:extLst>
                  <a:ext uri="{FF2B5EF4-FFF2-40B4-BE49-F238E27FC236}">
                    <a16:creationId xmlns:a16="http://schemas.microsoft.com/office/drawing/2014/main" id="{4CD15CE2-2637-6EF6-52CC-D372C1A7084A}"/>
                  </a:ext>
                </a:extLst>
              </p:cNvPr>
              <p:cNvSpPr>
                <a:spLocks noChangeShapeType="1"/>
              </p:cNvSpPr>
              <p:nvPr/>
            </p:nvSpPr>
            <p:spPr bwMode="auto">
              <a:xfrm>
                <a:off x="1632" y="2173"/>
                <a:ext cx="0"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2" name="Line 31">
                <a:extLst>
                  <a:ext uri="{FF2B5EF4-FFF2-40B4-BE49-F238E27FC236}">
                    <a16:creationId xmlns:a16="http://schemas.microsoft.com/office/drawing/2014/main" id="{39944429-EF8E-7ED8-B1FA-0CA777AFE644}"/>
                  </a:ext>
                </a:extLst>
              </p:cNvPr>
              <p:cNvSpPr>
                <a:spLocks noChangeShapeType="1"/>
              </p:cNvSpPr>
              <p:nvPr/>
            </p:nvSpPr>
            <p:spPr bwMode="auto">
              <a:xfrm>
                <a:off x="1640" y="2173"/>
                <a:ext cx="272"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3" name="Line 32">
                <a:extLst>
                  <a:ext uri="{FF2B5EF4-FFF2-40B4-BE49-F238E27FC236}">
                    <a16:creationId xmlns:a16="http://schemas.microsoft.com/office/drawing/2014/main" id="{2EC785D0-9CC3-5042-4452-5522BAD78F33}"/>
                  </a:ext>
                </a:extLst>
              </p:cNvPr>
              <p:cNvSpPr>
                <a:spLocks noChangeShapeType="1"/>
              </p:cNvSpPr>
              <p:nvPr/>
            </p:nvSpPr>
            <p:spPr bwMode="auto">
              <a:xfrm>
                <a:off x="1640" y="2355"/>
                <a:ext cx="128" cy="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4" name="Line 33">
                <a:extLst>
                  <a:ext uri="{FF2B5EF4-FFF2-40B4-BE49-F238E27FC236}">
                    <a16:creationId xmlns:a16="http://schemas.microsoft.com/office/drawing/2014/main" id="{1E17C1F4-CE61-CD1A-4DF9-AEF23DB3A457}"/>
                  </a:ext>
                </a:extLst>
              </p:cNvPr>
              <p:cNvSpPr>
                <a:spLocks noChangeShapeType="1"/>
              </p:cNvSpPr>
              <p:nvPr/>
            </p:nvSpPr>
            <p:spPr bwMode="auto">
              <a:xfrm>
                <a:off x="1776" y="2447"/>
                <a:ext cx="0"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5" name="Line 34">
                <a:extLst>
                  <a:ext uri="{FF2B5EF4-FFF2-40B4-BE49-F238E27FC236}">
                    <a16:creationId xmlns:a16="http://schemas.microsoft.com/office/drawing/2014/main" id="{5B87DA2A-6361-B763-19B7-BA2D4EE4FE02}"/>
                  </a:ext>
                </a:extLst>
              </p:cNvPr>
              <p:cNvSpPr>
                <a:spLocks noChangeShapeType="1"/>
              </p:cNvSpPr>
              <p:nvPr/>
            </p:nvSpPr>
            <p:spPr bwMode="auto">
              <a:xfrm>
                <a:off x="1920" y="2355"/>
                <a:ext cx="0"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6" name="Line 35">
                <a:extLst>
                  <a:ext uri="{FF2B5EF4-FFF2-40B4-BE49-F238E27FC236}">
                    <a16:creationId xmlns:a16="http://schemas.microsoft.com/office/drawing/2014/main" id="{5E3E13C2-59D6-9B18-0D35-0B1331618EC8}"/>
                  </a:ext>
                </a:extLst>
              </p:cNvPr>
              <p:cNvSpPr>
                <a:spLocks noChangeShapeType="1"/>
              </p:cNvSpPr>
              <p:nvPr/>
            </p:nvSpPr>
            <p:spPr bwMode="auto">
              <a:xfrm flipV="1">
                <a:off x="1640" y="2613"/>
                <a:ext cx="128" cy="1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7" name="Line 36">
                <a:extLst>
                  <a:ext uri="{FF2B5EF4-FFF2-40B4-BE49-F238E27FC236}">
                    <a16:creationId xmlns:a16="http://schemas.microsoft.com/office/drawing/2014/main" id="{59D1E3BA-5BE3-CB2E-685C-F7C760DB883B}"/>
                  </a:ext>
                </a:extLst>
              </p:cNvPr>
              <p:cNvSpPr>
                <a:spLocks noChangeShapeType="1"/>
              </p:cNvSpPr>
              <p:nvPr/>
            </p:nvSpPr>
            <p:spPr bwMode="auto">
              <a:xfrm>
                <a:off x="1632" y="2720"/>
                <a:ext cx="0"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8" name="Line 37">
                <a:extLst>
                  <a:ext uri="{FF2B5EF4-FFF2-40B4-BE49-F238E27FC236}">
                    <a16:creationId xmlns:a16="http://schemas.microsoft.com/office/drawing/2014/main" id="{B505CF0A-CAE3-CFA1-8C06-06A6C5844867}"/>
                  </a:ext>
                </a:extLst>
              </p:cNvPr>
              <p:cNvSpPr>
                <a:spLocks noChangeShapeType="1"/>
              </p:cNvSpPr>
              <p:nvPr/>
            </p:nvSpPr>
            <p:spPr bwMode="auto">
              <a:xfrm flipV="1">
                <a:off x="1640" y="2704"/>
                <a:ext cx="272" cy="19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29" name="Rectangle 38">
              <a:extLst>
                <a:ext uri="{FF2B5EF4-FFF2-40B4-BE49-F238E27FC236}">
                  <a16:creationId xmlns:a16="http://schemas.microsoft.com/office/drawing/2014/main" id="{65CEF0BF-9C39-C4CF-5E90-19D5639BF252}"/>
                </a:ext>
              </a:extLst>
            </p:cNvPr>
            <p:cNvSpPr>
              <a:spLocks noChangeArrowheads="1"/>
            </p:cNvSpPr>
            <p:nvPr/>
          </p:nvSpPr>
          <p:spPr bwMode="auto">
            <a:xfrm rot="5400000">
              <a:off x="1549" y="2456"/>
              <a:ext cx="53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Adder</a:t>
              </a:r>
            </a:p>
          </p:txBody>
        </p:sp>
      </p:grpSp>
      <p:sp>
        <p:nvSpPr>
          <p:cNvPr id="123930" name="Rectangle 39">
            <a:extLst>
              <a:ext uri="{FF2B5EF4-FFF2-40B4-BE49-F238E27FC236}">
                <a16:creationId xmlns:a16="http://schemas.microsoft.com/office/drawing/2014/main" id="{6616BDF8-C7D0-B40A-16DE-93A6AA0C2A4E}"/>
              </a:ext>
            </a:extLst>
          </p:cNvPr>
          <p:cNvSpPr>
            <a:spLocks noChangeArrowheads="1"/>
          </p:cNvSpPr>
          <p:nvPr/>
        </p:nvSpPr>
        <p:spPr bwMode="auto">
          <a:xfrm>
            <a:off x="2233613" y="3059113"/>
            <a:ext cx="776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a:t>
            </a:r>
            <a:r>
              <a:rPr lang="en-US" altLang="zh-CN" sz="1800">
                <a:ea typeface="宋体" panose="02010600030101010101" pitchFamily="2" charset="-122"/>
              </a:rPr>
              <a:t>4</a:t>
            </a:r>
            <a:r>
              <a:rPr lang="zh-CN" altLang="en-US" sz="1800">
                <a:ea typeface="宋体" panose="02010600030101010101" pitchFamily="2" charset="-122"/>
              </a:rPr>
              <a:t>”</a:t>
            </a:r>
          </a:p>
        </p:txBody>
      </p:sp>
      <p:sp>
        <p:nvSpPr>
          <p:cNvPr id="123931" name="Rectangle 40">
            <a:extLst>
              <a:ext uri="{FF2B5EF4-FFF2-40B4-BE49-F238E27FC236}">
                <a16:creationId xmlns:a16="http://schemas.microsoft.com/office/drawing/2014/main" id="{F90107EF-49AF-2100-0FA8-9A46320999B8}"/>
              </a:ext>
            </a:extLst>
          </p:cNvPr>
          <p:cNvSpPr>
            <a:spLocks noChangeArrowheads="1"/>
          </p:cNvSpPr>
          <p:nvPr/>
        </p:nvSpPr>
        <p:spPr bwMode="auto">
          <a:xfrm>
            <a:off x="1384300" y="2882900"/>
            <a:ext cx="2794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23932" name="Rectangle 41">
            <a:extLst>
              <a:ext uri="{FF2B5EF4-FFF2-40B4-BE49-F238E27FC236}">
                <a16:creationId xmlns:a16="http://schemas.microsoft.com/office/drawing/2014/main" id="{A935FA14-F30E-999D-073D-0C288B25562C}"/>
              </a:ext>
            </a:extLst>
          </p:cNvPr>
          <p:cNvSpPr>
            <a:spLocks noChangeArrowheads="1"/>
          </p:cNvSpPr>
          <p:nvPr/>
        </p:nvSpPr>
        <p:spPr bwMode="auto">
          <a:xfrm rot="5400000">
            <a:off x="1239838" y="3408363"/>
            <a:ext cx="498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PC</a:t>
            </a:r>
          </a:p>
        </p:txBody>
      </p:sp>
      <p:sp>
        <p:nvSpPr>
          <p:cNvPr id="123933" name="Line 53">
            <a:extLst>
              <a:ext uri="{FF2B5EF4-FFF2-40B4-BE49-F238E27FC236}">
                <a16:creationId xmlns:a16="http://schemas.microsoft.com/office/drawing/2014/main" id="{4BD425F1-D0CB-AB15-EFFE-2F9024ABD590}"/>
              </a:ext>
            </a:extLst>
          </p:cNvPr>
          <p:cNvSpPr>
            <a:spLocks noChangeShapeType="1"/>
          </p:cNvSpPr>
          <p:nvPr/>
        </p:nvSpPr>
        <p:spPr bwMode="auto">
          <a:xfrm flipV="1">
            <a:off x="2857500" y="3267075"/>
            <a:ext cx="140335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4" name="Rectangle 54">
            <a:extLst>
              <a:ext uri="{FF2B5EF4-FFF2-40B4-BE49-F238E27FC236}">
                <a16:creationId xmlns:a16="http://schemas.microsoft.com/office/drawing/2014/main" id="{C39262A6-4A07-4FFD-AAFB-E3E491ADDC7D}"/>
              </a:ext>
            </a:extLst>
          </p:cNvPr>
          <p:cNvSpPr>
            <a:spLocks noChangeArrowheads="1"/>
          </p:cNvSpPr>
          <p:nvPr/>
        </p:nvSpPr>
        <p:spPr bwMode="auto">
          <a:xfrm>
            <a:off x="3509963" y="40751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32</a:t>
            </a:r>
            <a:endParaRPr lang="zh-CN" altLang="en-US" sz="1800">
              <a:ea typeface="宋体" panose="02010600030101010101" pitchFamily="2" charset="-122"/>
            </a:endParaRPr>
          </a:p>
        </p:txBody>
      </p:sp>
      <p:grpSp>
        <p:nvGrpSpPr>
          <p:cNvPr id="123935" name="Group 56">
            <a:extLst>
              <a:ext uri="{FF2B5EF4-FFF2-40B4-BE49-F238E27FC236}">
                <a16:creationId xmlns:a16="http://schemas.microsoft.com/office/drawing/2014/main" id="{0F1D7955-9FE5-07D1-B59C-D33D38EC9111}"/>
              </a:ext>
            </a:extLst>
          </p:cNvPr>
          <p:cNvGrpSpPr>
            <a:grpSpLocks/>
          </p:cNvGrpSpPr>
          <p:nvPr/>
        </p:nvGrpSpPr>
        <p:grpSpPr bwMode="auto">
          <a:xfrm>
            <a:off x="4151313" y="4986338"/>
            <a:ext cx="385762" cy="385762"/>
            <a:chOff x="3023" y="3205"/>
            <a:chExt cx="243" cy="243"/>
          </a:xfrm>
        </p:grpSpPr>
        <p:sp>
          <p:nvSpPr>
            <p:cNvPr id="123936" name="Arc 57">
              <a:extLst>
                <a:ext uri="{FF2B5EF4-FFF2-40B4-BE49-F238E27FC236}">
                  <a16:creationId xmlns:a16="http://schemas.microsoft.com/office/drawing/2014/main" id="{F16FC68F-159C-E237-8D5B-1EB15A871EBD}"/>
                </a:ext>
              </a:extLst>
            </p:cNvPr>
            <p:cNvSpPr>
              <a:spLocks noChangeArrowheads="1"/>
            </p:cNvSpPr>
            <p:nvPr/>
          </p:nvSpPr>
          <p:spPr bwMode="auto">
            <a:xfrm rot="-5400000">
              <a:off x="3031" y="3189"/>
              <a:ext cx="91" cy="115"/>
            </a:xfrm>
            <a:custGeom>
              <a:avLst/>
              <a:gdLst>
                <a:gd name="T0" fmla="*/ 0 w 21600"/>
                <a:gd name="T1" fmla="*/ 0 h 21600"/>
                <a:gd name="T2" fmla="*/ 21600 w 21600"/>
                <a:gd name="T3" fmla="*/ 21600 h 21600"/>
                <a:gd name="T4" fmla="*/ 0 w 21600"/>
                <a:gd name="T5" fmla="*/ 0 h 21600"/>
                <a:gd name="T6" fmla="*/ 21600 w 21600"/>
                <a:gd name="T7" fmla="*/ 21600 h 21600"/>
                <a:gd name="T8" fmla="*/ 0 w 21600"/>
                <a:gd name="T9" fmla="*/ 2160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23937" name="Arc 58">
              <a:extLst>
                <a:ext uri="{FF2B5EF4-FFF2-40B4-BE49-F238E27FC236}">
                  <a16:creationId xmlns:a16="http://schemas.microsoft.com/office/drawing/2014/main" id="{99BF35E0-FC56-0910-20EB-5C85DFC9731A}"/>
                </a:ext>
              </a:extLst>
            </p:cNvPr>
            <p:cNvSpPr>
              <a:spLocks noChangeArrowheads="1"/>
            </p:cNvSpPr>
            <p:nvPr/>
          </p:nvSpPr>
          <p:spPr bwMode="auto">
            <a:xfrm rot="5400000">
              <a:off x="3159" y="3189"/>
              <a:ext cx="91" cy="115"/>
            </a:xfrm>
            <a:custGeom>
              <a:avLst/>
              <a:gdLst>
                <a:gd name="T0" fmla="*/ -1 w 21599"/>
                <a:gd name="T1" fmla="*/ 21411 h 21599"/>
                <a:gd name="T2" fmla="*/ 21363 w 21599"/>
                <a:gd name="T3" fmla="*/ 0 h 21599"/>
                <a:gd name="T4" fmla="*/ -1 w 21599"/>
                <a:gd name="T5" fmla="*/ 21411 h 21599"/>
                <a:gd name="T6" fmla="*/ 21363 w 21599"/>
                <a:gd name="T7" fmla="*/ 0 h 21599"/>
                <a:gd name="T8" fmla="*/ 21599 w 21599"/>
                <a:gd name="T9" fmla="*/ 21599 h 21599"/>
                <a:gd name="T10" fmla="*/ -1 w 21599"/>
                <a:gd name="T11" fmla="*/ 21411 h 21599"/>
              </a:gdLst>
              <a:ahLst/>
              <a:cxnLst>
                <a:cxn ang="0">
                  <a:pos x="T0" y="T1"/>
                </a:cxn>
                <a:cxn ang="0">
                  <a:pos x="T2" y="T3"/>
                </a:cxn>
                <a:cxn ang="0">
                  <a:pos x="T4" y="T5"/>
                </a:cxn>
                <a:cxn ang="0">
                  <a:pos x="T6" y="T7"/>
                </a:cxn>
                <a:cxn ang="0">
                  <a:pos x="T8" y="T9"/>
                </a:cxn>
                <a:cxn ang="0">
                  <a:pos x="T10" y="T11"/>
                </a:cxn>
              </a:cxnLst>
              <a:rect l="0" t="0" r="r" b="b"/>
              <a:pathLst>
                <a:path w="21599" h="21599" fill="none">
                  <a:moveTo>
                    <a:pt x="-1" y="21411"/>
                  </a:moveTo>
                  <a:cubicBezTo>
                    <a:pt x="101" y="9647"/>
                    <a:pt x="9599" y="128"/>
                    <a:pt x="21363" y="0"/>
                  </a:cubicBezTo>
                </a:path>
                <a:path w="21599" h="21599" stroke="0">
                  <a:moveTo>
                    <a:pt x="-1" y="21411"/>
                  </a:moveTo>
                  <a:cubicBezTo>
                    <a:pt x="101" y="9647"/>
                    <a:pt x="9599" y="128"/>
                    <a:pt x="21363" y="0"/>
                  </a:cubicBezTo>
                  <a:lnTo>
                    <a:pt x="21599" y="21599"/>
                  </a:lnTo>
                  <a:lnTo>
                    <a:pt x="-1" y="21411"/>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23938" name="Line 59">
              <a:extLst>
                <a:ext uri="{FF2B5EF4-FFF2-40B4-BE49-F238E27FC236}">
                  <a16:creationId xmlns:a16="http://schemas.microsoft.com/office/drawing/2014/main" id="{A41DEA4B-4A50-2A5B-9952-9E92B3975BBD}"/>
                </a:ext>
              </a:extLst>
            </p:cNvPr>
            <p:cNvSpPr>
              <a:spLocks noChangeShapeType="1"/>
            </p:cNvSpPr>
            <p:nvPr/>
          </p:nvSpPr>
          <p:spPr bwMode="auto">
            <a:xfrm>
              <a:off x="3024" y="3303"/>
              <a:ext cx="0" cy="1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9" name="Line 60">
              <a:extLst>
                <a:ext uri="{FF2B5EF4-FFF2-40B4-BE49-F238E27FC236}">
                  <a16:creationId xmlns:a16="http://schemas.microsoft.com/office/drawing/2014/main" id="{68960D1E-0A40-C15B-3B7A-DCC513D421B6}"/>
                </a:ext>
              </a:extLst>
            </p:cNvPr>
            <p:cNvSpPr>
              <a:spLocks noChangeShapeType="1"/>
            </p:cNvSpPr>
            <p:nvPr/>
          </p:nvSpPr>
          <p:spPr bwMode="auto">
            <a:xfrm>
              <a:off x="3032" y="3448"/>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0" name="Line 61">
              <a:extLst>
                <a:ext uri="{FF2B5EF4-FFF2-40B4-BE49-F238E27FC236}">
                  <a16:creationId xmlns:a16="http://schemas.microsoft.com/office/drawing/2014/main" id="{1A3E0B2D-29F7-60DC-1FE7-2DCFFA2E9B54}"/>
                </a:ext>
              </a:extLst>
            </p:cNvPr>
            <p:cNvSpPr>
              <a:spLocks noChangeShapeType="1"/>
            </p:cNvSpPr>
            <p:nvPr/>
          </p:nvSpPr>
          <p:spPr bwMode="auto">
            <a:xfrm>
              <a:off x="3264" y="3303"/>
              <a:ext cx="0" cy="1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41" name="Line 62">
            <a:extLst>
              <a:ext uri="{FF2B5EF4-FFF2-40B4-BE49-F238E27FC236}">
                <a16:creationId xmlns:a16="http://schemas.microsoft.com/office/drawing/2014/main" id="{CF02852E-D9FC-0F1A-9E0B-ABCF646CF388}"/>
              </a:ext>
            </a:extLst>
          </p:cNvPr>
          <p:cNvSpPr>
            <a:spLocks noChangeShapeType="1"/>
          </p:cNvSpPr>
          <p:nvPr/>
        </p:nvSpPr>
        <p:spPr bwMode="auto">
          <a:xfrm flipV="1">
            <a:off x="4343400" y="4757738"/>
            <a:ext cx="0" cy="215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2" name="Line 63">
            <a:extLst>
              <a:ext uri="{FF2B5EF4-FFF2-40B4-BE49-F238E27FC236}">
                <a16:creationId xmlns:a16="http://schemas.microsoft.com/office/drawing/2014/main" id="{E55AB20B-0E9E-9BCC-0EFF-CA537A9F3E62}"/>
              </a:ext>
            </a:extLst>
          </p:cNvPr>
          <p:cNvSpPr>
            <a:spLocks noChangeShapeType="1"/>
          </p:cNvSpPr>
          <p:nvPr/>
        </p:nvSpPr>
        <p:spPr bwMode="auto">
          <a:xfrm>
            <a:off x="4229100" y="5397500"/>
            <a:ext cx="0" cy="3556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3" name="Line 64">
            <a:extLst>
              <a:ext uri="{FF2B5EF4-FFF2-40B4-BE49-F238E27FC236}">
                <a16:creationId xmlns:a16="http://schemas.microsoft.com/office/drawing/2014/main" id="{11133198-D73E-C825-036F-2D95B0F8C2E4}"/>
              </a:ext>
            </a:extLst>
          </p:cNvPr>
          <p:cNvSpPr>
            <a:spLocks noChangeShapeType="1"/>
          </p:cNvSpPr>
          <p:nvPr/>
        </p:nvSpPr>
        <p:spPr bwMode="auto">
          <a:xfrm>
            <a:off x="4457700" y="5397500"/>
            <a:ext cx="0" cy="5032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4" name="Line 65">
            <a:extLst>
              <a:ext uri="{FF2B5EF4-FFF2-40B4-BE49-F238E27FC236}">
                <a16:creationId xmlns:a16="http://schemas.microsoft.com/office/drawing/2014/main" id="{DA9C2E14-429A-8949-2625-5D6A6846B472}"/>
              </a:ext>
            </a:extLst>
          </p:cNvPr>
          <p:cNvSpPr>
            <a:spLocks noChangeShapeType="1"/>
          </p:cNvSpPr>
          <p:nvPr/>
        </p:nvSpPr>
        <p:spPr bwMode="auto">
          <a:xfrm>
            <a:off x="6197600" y="3168650"/>
            <a:ext cx="203200" cy="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5" name="Line 66">
            <a:extLst>
              <a:ext uri="{FF2B5EF4-FFF2-40B4-BE49-F238E27FC236}">
                <a16:creationId xmlns:a16="http://schemas.microsoft.com/office/drawing/2014/main" id="{21CC23E1-9E84-AF6B-9A74-6E9F4B4317D5}"/>
              </a:ext>
            </a:extLst>
          </p:cNvPr>
          <p:cNvSpPr>
            <a:spLocks noChangeShapeType="1"/>
          </p:cNvSpPr>
          <p:nvPr/>
        </p:nvSpPr>
        <p:spPr bwMode="auto">
          <a:xfrm flipV="1">
            <a:off x="6400800" y="1790700"/>
            <a:ext cx="0" cy="1368425"/>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6" name="Line 67">
            <a:extLst>
              <a:ext uri="{FF2B5EF4-FFF2-40B4-BE49-F238E27FC236}">
                <a16:creationId xmlns:a16="http://schemas.microsoft.com/office/drawing/2014/main" id="{2EF93FB0-D6E1-5FA1-BC46-F710B7E35324}"/>
              </a:ext>
            </a:extLst>
          </p:cNvPr>
          <p:cNvSpPr>
            <a:spLocks noChangeShapeType="1"/>
          </p:cNvSpPr>
          <p:nvPr/>
        </p:nvSpPr>
        <p:spPr bwMode="auto">
          <a:xfrm flipH="1">
            <a:off x="749300" y="1803400"/>
            <a:ext cx="5664200" cy="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7" name="Line 68">
            <a:extLst>
              <a:ext uri="{FF2B5EF4-FFF2-40B4-BE49-F238E27FC236}">
                <a16:creationId xmlns:a16="http://schemas.microsoft.com/office/drawing/2014/main" id="{881BA152-606B-92FE-2644-B3A0E7B6AFC3}"/>
              </a:ext>
            </a:extLst>
          </p:cNvPr>
          <p:cNvSpPr>
            <a:spLocks noChangeShapeType="1"/>
          </p:cNvSpPr>
          <p:nvPr/>
        </p:nvSpPr>
        <p:spPr bwMode="auto">
          <a:xfrm>
            <a:off x="762000" y="1816100"/>
            <a:ext cx="0" cy="165100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8" name="Line 69">
            <a:extLst>
              <a:ext uri="{FF2B5EF4-FFF2-40B4-BE49-F238E27FC236}">
                <a16:creationId xmlns:a16="http://schemas.microsoft.com/office/drawing/2014/main" id="{1E17357A-FC3E-3847-9565-F30485DBD1E2}"/>
              </a:ext>
            </a:extLst>
          </p:cNvPr>
          <p:cNvSpPr>
            <a:spLocks noChangeShapeType="1"/>
          </p:cNvSpPr>
          <p:nvPr/>
        </p:nvSpPr>
        <p:spPr bwMode="auto">
          <a:xfrm>
            <a:off x="774700" y="3479800"/>
            <a:ext cx="58420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49" name="Rectangle 71">
            <a:extLst>
              <a:ext uri="{FF2B5EF4-FFF2-40B4-BE49-F238E27FC236}">
                <a16:creationId xmlns:a16="http://schemas.microsoft.com/office/drawing/2014/main" id="{09678B18-2A4A-FF19-BB38-AB9F9DADE1D6}"/>
              </a:ext>
            </a:extLst>
          </p:cNvPr>
          <p:cNvSpPr>
            <a:spLocks noChangeArrowheads="1"/>
          </p:cNvSpPr>
          <p:nvPr/>
        </p:nvSpPr>
        <p:spPr bwMode="auto">
          <a:xfrm>
            <a:off x="4087813" y="1762125"/>
            <a:ext cx="439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sp>
        <p:nvSpPr>
          <p:cNvPr id="184" name="Rectangle 72">
            <a:extLst>
              <a:ext uri="{FF2B5EF4-FFF2-40B4-BE49-F238E27FC236}">
                <a16:creationId xmlns:a16="http://schemas.microsoft.com/office/drawing/2014/main" id="{9423189C-9282-E55B-422D-565B8883E9FC}"/>
              </a:ext>
            </a:extLst>
          </p:cNvPr>
          <p:cNvSpPr>
            <a:spLocks noChangeArrowheads="1"/>
          </p:cNvSpPr>
          <p:nvPr/>
        </p:nvSpPr>
        <p:spPr bwMode="auto">
          <a:xfrm>
            <a:off x="2963863" y="5614988"/>
            <a:ext cx="1343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u="sng">
                <a:solidFill>
                  <a:schemeClr val="accent1"/>
                </a:solidFill>
                <a:ea typeface="宋体" panose="02010600030101010101" pitchFamily="2" charset="-122"/>
              </a:rPr>
              <a:t>Branch</a:t>
            </a:r>
            <a:r>
              <a:rPr lang="en-US" altLang="zh-CN" u="sng">
                <a:solidFill>
                  <a:srgbClr val="339933"/>
                </a:solidFill>
                <a:latin typeface="Times New Roman" panose="02020603050405020304" pitchFamily="18" charset="0"/>
                <a:ea typeface="宋体" panose="02010600030101010101" pitchFamily="2" charset="-122"/>
              </a:rPr>
              <a:t> </a:t>
            </a:r>
            <a:r>
              <a:rPr lang="en-US" altLang="zh-CN" sz="1800" u="sng">
                <a:solidFill>
                  <a:schemeClr val="accent1"/>
                </a:solidFill>
                <a:ea typeface="宋体" panose="02010600030101010101" pitchFamily="2" charset="-122"/>
              </a:rPr>
              <a:t>=</a:t>
            </a:r>
            <a:r>
              <a:rPr lang="en-US" altLang="zh-CN" u="sng">
                <a:solidFill>
                  <a:srgbClr val="339933"/>
                </a:solidFill>
                <a:latin typeface="Times New Roman" panose="02020603050405020304" pitchFamily="18" charset="0"/>
                <a:ea typeface="宋体" panose="02010600030101010101" pitchFamily="2" charset="-122"/>
              </a:rPr>
              <a:t> </a:t>
            </a:r>
            <a:r>
              <a:rPr lang="en-US" altLang="zh-CN" sz="1800" u="sng">
                <a:solidFill>
                  <a:schemeClr val="accent1"/>
                </a:solidFill>
                <a:ea typeface="宋体" panose="02010600030101010101" pitchFamily="2" charset="-122"/>
              </a:rPr>
              <a:t>1</a:t>
            </a:r>
          </a:p>
        </p:txBody>
      </p:sp>
      <p:sp>
        <p:nvSpPr>
          <p:cNvPr id="185" name="Rectangle 73">
            <a:extLst>
              <a:ext uri="{FF2B5EF4-FFF2-40B4-BE49-F238E27FC236}">
                <a16:creationId xmlns:a16="http://schemas.microsoft.com/office/drawing/2014/main" id="{88E792A6-A97C-4C37-04D2-7E0831465745}"/>
              </a:ext>
            </a:extLst>
          </p:cNvPr>
          <p:cNvSpPr>
            <a:spLocks noChangeArrowheads="1"/>
          </p:cNvSpPr>
          <p:nvPr/>
        </p:nvSpPr>
        <p:spPr bwMode="auto">
          <a:xfrm>
            <a:off x="4510088" y="5673725"/>
            <a:ext cx="15478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u="sng">
                <a:solidFill>
                  <a:schemeClr val="accent2"/>
                </a:solidFill>
                <a:ea typeface="宋体" panose="02010600030101010101" pitchFamily="2" charset="-122"/>
              </a:rPr>
              <a:t>Zero =</a:t>
            </a:r>
            <a:r>
              <a:rPr lang="en-US" altLang="zh-CN" u="sng">
                <a:solidFill>
                  <a:schemeClr val="accent2"/>
                </a:solidFill>
                <a:latin typeface="Times New Roman" panose="02020603050405020304" pitchFamily="18" charset="0"/>
                <a:ea typeface="宋体" panose="02010600030101010101" pitchFamily="2" charset="-122"/>
              </a:rPr>
              <a:t> </a:t>
            </a:r>
            <a:r>
              <a:rPr lang="en-US" altLang="zh-CN" sz="1800" u="sng">
                <a:solidFill>
                  <a:schemeClr val="accent2"/>
                </a:solidFill>
                <a:ea typeface="宋体" panose="02010600030101010101" pitchFamily="2" charset="-122"/>
              </a:rPr>
              <a:t>1 or 0</a:t>
            </a:r>
          </a:p>
        </p:txBody>
      </p:sp>
      <p:sp>
        <p:nvSpPr>
          <p:cNvPr id="123952" name="Rectangle 76">
            <a:extLst>
              <a:ext uri="{FF2B5EF4-FFF2-40B4-BE49-F238E27FC236}">
                <a16:creationId xmlns:a16="http://schemas.microsoft.com/office/drawing/2014/main" id="{F09C9590-7EA0-159C-E2BE-CC69E822B332}"/>
              </a:ext>
            </a:extLst>
          </p:cNvPr>
          <p:cNvSpPr>
            <a:spLocks noChangeArrowheads="1"/>
          </p:cNvSpPr>
          <p:nvPr/>
        </p:nvSpPr>
        <p:spPr bwMode="auto">
          <a:xfrm>
            <a:off x="7165975" y="2044700"/>
            <a:ext cx="1355725" cy="1270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23953" name="Rectangle 77">
            <a:extLst>
              <a:ext uri="{FF2B5EF4-FFF2-40B4-BE49-F238E27FC236}">
                <a16:creationId xmlns:a16="http://schemas.microsoft.com/office/drawing/2014/main" id="{D2A371E4-BFFD-ED33-75A8-9AA60FB27D2A}"/>
              </a:ext>
            </a:extLst>
          </p:cNvPr>
          <p:cNvSpPr>
            <a:spLocks noChangeArrowheads="1"/>
          </p:cNvSpPr>
          <p:nvPr/>
        </p:nvSpPr>
        <p:spPr bwMode="auto">
          <a:xfrm>
            <a:off x="7127875" y="2032000"/>
            <a:ext cx="1433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Addr&lt;31:0</a:t>
            </a:r>
            <a:r>
              <a:rPr lang="en-US" altLang="zh-CN" b="0">
                <a:latin typeface="Times New Roman" panose="02020603050405020304" pitchFamily="18" charset="0"/>
                <a:ea typeface="宋体" panose="02010600030101010101" pitchFamily="2" charset="-122"/>
              </a:rPr>
              <a:t>&gt;</a:t>
            </a:r>
          </a:p>
        </p:txBody>
      </p:sp>
      <p:sp>
        <p:nvSpPr>
          <p:cNvPr id="123954" name="Rectangle 78">
            <a:extLst>
              <a:ext uri="{FF2B5EF4-FFF2-40B4-BE49-F238E27FC236}">
                <a16:creationId xmlns:a16="http://schemas.microsoft.com/office/drawing/2014/main" id="{0339B488-D023-8028-8496-016E951A031D}"/>
              </a:ext>
            </a:extLst>
          </p:cNvPr>
          <p:cNvSpPr>
            <a:spLocks noChangeArrowheads="1"/>
          </p:cNvSpPr>
          <p:nvPr/>
        </p:nvSpPr>
        <p:spPr bwMode="auto">
          <a:xfrm>
            <a:off x="7212013" y="2717800"/>
            <a:ext cx="13620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800">
                <a:ea typeface="宋体" panose="02010600030101010101" pitchFamily="2" charset="-122"/>
              </a:rPr>
              <a:t>Instruction</a:t>
            </a:r>
          </a:p>
          <a:p>
            <a:pPr algn="ctr" eaLnBrk="0" hangingPunct="0"/>
            <a:r>
              <a:rPr lang="en-US" altLang="zh-CN" sz="1800">
                <a:ea typeface="宋体" panose="02010600030101010101" pitchFamily="2" charset="-122"/>
              </a:rPr>
              <a:t>Memory</a:t>
            </a:r>
          </a:p>
        </p:txBody>
      </p:sp>
      <p:sp>
        <p:nvSpPr>
          <p:cNvPr id="123955" name="Line 80">
            <a:extLst>
              <a:ext uri="{FF2B5EF4-FFF2-40B4-BE49-F238E27FC236}">
                <a16:creationId xmlns:a16="http://schemas.microsoft.com/office/drawing/2014/main" id="{E486B339-EF6E-E52D-8202-83F0008F4031}"/>
              </a:ext>
            </a:extLst>
          </p:cNvPr>
          <p:cNvSpPr>
            <a:spLocks noChangeShapeType="1"/>
          </p:cNvSpPr>
          <p:nvPr/>
        </p:nvSpPr>
        <p:spPr bwMode="auto">
          <a:xfrm>
            <a:off x="7848600" y="3340100"/>
            <a:ext cx="0" cy="7239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56" name="Line 81">
            <a:extLst>
              <a:ext uri="{FF2B5EF4-FFF2-40B4-BE49-F238E27FC236}">
                <a16:creationId xmlns:a16="http://schemas.microsoft.com/office/drawing/2014/main" id="{D1BA536A-B086-0329-55C2-81FCB3D3130B}"/>
              </a:ext>
            </a:extLst>
          </p:cNvPr>
          <p:cNvSpPr>
            <a:spLocks noChangeShapeType="1"/>
          </p:cNvSpPr>
          <p:nvPr/>
        </p:nvSpPr>
        <p:spPr bwMode="auto">
          <a:xfrm flipV="1">
            <a:off x="7778750" y="3702050"/>
            <a:ext cx="139700" cy="165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7" name="Rectangle 82">
            <a:extLst>
              <a:ext uri="{FF2B5EF4-FFF2-40B4-BE49-F238E27FC236}">
                <a16:creationId xmlns:a16="http://schemas.microsoft.com/office/drawing/2014/main" id="{1856E6BD-FBC7-89D4-0FC0-A88D4D72FEA5}"/>
              </a:ext>
            </a:extLst>
          </p:cNvPr>
          <p:cNvSpPr>
            <a:spLocks noChangeArrowheads="1"/>
          </p:cNvSpPr>
          <p:nvPr/>
        </p:nvSpPr>
        <p:spPr bwMode="auto">
          <a:xfrm>
            <a:off x="7910513" y="3556000"/>
            <a:ext cx="434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32</a:t>
            </a:r>
          </a:p>
        </p:txBody>
      </p:sp>
      <p:sp>
        <p:nvSpPr>
          <p:cNvPr id="123958" name="Rectangle 100">
            <a:extLst>
              <a:ext uri="{FF2B5EF4-FFF2-40B4-BE49-F238E27FC236}">
                <a16:creationId xmlns:a16="http://schemas.microsoft.com/office/drawing/2014/main" id="{B40A8D70-CF8A-F503-2CA3-1AD6D2A13999}"/>
              </a:ext>
            </a:extLst>
          </p:cNvPr>
          <p:cNvSpPr>
            <a:spLocks noChangeArrowheads="1"/>
          </p:cNvSpPr>
          <p:nvPr/>
        </p:nvSpPr>
        <p:spPr bwMode="auto">
          <a:xfrm>
            <a:off x="2335213" y="2235200"/>
            <a:ext cx="1349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PC&lt;31:28&gt;</a:t>
            </a:r>
          </a:p>
        </p:txBody>
      </p:sp>
      <p:sp>
        <p:nvSpPr>
          <p:cNvPr id="123959" name="Line 103">
            <a:extLst>
              <a:ext uri="{FF2B5EF4-FFF2-40B4-BE49-F238E27FC236}">
                <a16:creationId xmlns:a16="http://schemas.microsoft.com/office/drawing/2014/main" id="{06DFD6B8-E53B-0BDE-8CA8-17DD576AF5DD}"/>
              </a:ext>
            </a:extLst>
          </p:cNvPr>
          <p:cNvSpPr>
            <a:spLocks noChangeShapeType="1"/>
          </p:cNvSpPr>
          <p:nvPr/>
        </p:nvSpPr>
        <p:spPr bwMode="auto">
          <a:xfrm>
            <a:off x="1930400" y="2760663"/>
            <a:ext cx="381635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60" name="Line 104">
            <a:extLst>
              <a:ext uri="{FF2B5EF4-FFF2-40B4-BE49-F238E27FC236}">
                <a16:creationId xmlns:a16="http://schemas.microsoft.com/office/drawing/2014/main" id="{3096AA62-1D0B-2051-3B89-763346FE5931}"/>
              </a:ext>
            </a:extLst>
          </p:cNvPr>
          <p:cNvSpPr>
            <a:spLocks noChangeShapeType="1"/>
          </p:cNvSpPr>
          <p:nvPr/>
        </p:nvSpPr>
        <p:spPr bwMode="auto">
          <a:xfrm>
            <a:off x="4565650" y="3660775"/>
            <a:ext cx="1152525"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61" name="Rectangle 108">
            <a:extLst>
              <a:ext uri="{FF2B5EF4-FFF2-40B4-BE49-F238E27FC236}">
                <a16:creationId xmlns:a16="http://schemas.microsoft.com/office/drawing/2014/main" id="{B477A112-A508-E239-6FC7-3D19BCD502E1}"/>
              </a:ext>
            </a:extLst>
          </p:cNvPr>
          <p:cNvSpPr>
            <a:spLocks noChangeArrowheads="1"/>
          </p:cNvSpPr>
          <p:nvPr/>
        </p:nvSpPr>
        <p:spPr bwMode="auto">
          <a:xfrm>
            <a:off x="4054475" y="243522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sp>
        <p:nvSpPr>
          <p:cNvPr id="123962" name="Line 110">
            <a:extLst>
              <a:ext uri="{FF2B5EF4-FFF2-40B4-BE49-F238E27FC236}">
                <a16:creationId xmlns:a16="http://schemas.microsoft.com/office/drawing/2014/main" id="{24F56747-6D08-909E-9CC1-41E08155717E}"/>
              </a:ext>
            </a:extLst>
          </p:cNvPr>
          <p:cNvSpPr>
            <a:spLocks noChangeShapeType="1"/>
          </p:cNvSpPr>
          <p:nvPr/>
        </p:nvSpPr>
        <p:spPr bwMode="auto">
          <a:xfrm flipV="1">
            <a:off x="4438650" y="4200525"/>
            <a:ext cx="0" cy="25241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 name="Rectangle 111">
            <a:extLst>
              <a:ext uri="{FF2B5EF4-FFF2-40B4-BE49-F238E27FC236}">
                <a16:creationId xmlns:a16="http://schemas.microsoft.com/office/drawing/2014/main" id="{D9FA1E42-9125-AA63-B27F-A30364CF560F}"/>
              </a:ext>
            </a:extLst>
          </p:cNvPr>
          <p:cNvSpPr>
            <a:spLocks noChangeArrowheads="1"/>
          </p:cNvSpPr>
          <p:nvPr/>
        </p:nvSpPr>
        <p:spPr bwMode="auto">
          <a:xfrm>
            <a:off x="4968875" y="4738688"/>
            <a:ext cx="1189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u="sng">
                <a:solidFill>
                  <a:schemeClr val="accent1"/>
                </a:solidFill>
                <a:ea typeface="宋体" panose="02010600030101010101" pitchFamily="2" charset="-122"/>
              </a:rPr>
              <a:t>Jump = 0</a:t>
            </a:r>
          </a:p>
        </p:txBody>
      </p:sp>
      <p:sp>
        <p:nvSpPr>
          <p:cNvPr id="123964" name="Rectangle 113">
            <a:extLst>
              <a:ext uri="{FF2B5EF4-FFF2-40B4-BE49-F238E27FC236}">
                <a16:creationId xmlns:a16="http://schemas.microsoft.com/office/drawing/2014/main" id="{3C03FB44-41E9-EDE8-F8D7-5BC3973B8AA9}"/>
              </a:ext>
            </a:extLst>
          </p:cNvPr>
          <p:cNvSpPr>
            <a:spLocks noChangeArrowheads="1"/>
          </p:cNvSpPr>
          <p:nvPr/>
        </p:nvSpPr>
        <p:spPr bwMode="auto">
          <a:xfrm>
            <a:off x="7050088" y="3975100"/>
            <a:ext cx="206851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ea typeface="宋体" panose="02010600030101010101" pitchFamily="2" charset="-122"/>
              </a:rPr>
              <a:t>Instruction&lt;31:0</a:t>
            </a:r>
            <a:r>
              <a:rPr lang="en-US" altLang="zh-CN">
                <a:latin typeface="Times New Roman" panose="02020603050405020304" pitchFamily="18" charset="0"/>
                <a:ea typeface="宋体" panose="02010600030101010101" pitchFamily="2" charset="-122"/>
              </a:rPr>
              <a:t>&gt;</a:t>
            </a:r>
          </a:p>
        </p:txBody>
      </p:sp>
      <p:sp>
        <p:nvSpPr>
          <p:cNvPr id="123965" name="Rectangle 115">
            <a:extLst>
              <a:ext uri="{FF2B5EF4-FFF2-40B4-BE49-F238E27FC236}">
                <a16:creationId xmlns:a16="http://schemas.microsoft.com/office/drawing/2014/main" id="{9E7CB71C-0EE1-12A0-2388-4075B488F4F6}"/>
              </a:ext>
            </a:extLst>
          </p:cNvPr>
          <p:cNvSpPr>
            <a:spLocks noChangeArrowheads="1"/>
          </p:cNvSpPr>
          <p:nvPr/>
        </p:nvSpPr>
        <p:spPr bwMode="auto">
          <a:xfrm>
            <a:off x="5067300" y="2162175"/>
            <a:ext cx="439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zh-CN" altLang="en-US" sz="1800">
                <a:ea typeface="宋体" panose="02010600030101010101" pitchFamily="2" charset="-122"/>
              </a:rPr>
              <a:t>3</a:t>
            </a:r>
            <a:r>
              <a:rPr lang="en-US" altLang="zh-CN" sz="1800">
                <a:ea typeface="宋体" panose="02010600030101010101" pitchFamily="2" charset="-122"/>
              </a:rPr>
              <a:t>2</a:t>
            </a:r>
            <a:endParaRPr lang="zh-CN" altLang="en-US" sz="1800">
              <a:ea typeface="宋体" panose="02010600030101010101" pitchFamily="2" charset="-122"/>
            </a:endParaRPr>
          </a:p>
        </p:txBody>
      </p:sp>
      <p:grpSp>
        <p:nvGrpSpPr>
          <p:cNvPr id="123966" name="Group 117">
            <a:extLst>
              <a:ext uri="{FF2B5EF4-FFF2-40B4-BE49-F238E27FC236}">
                <a16:creationId xmlns:a16="http://schemas.microsoft.com/office/drawing/2014/main" id="{3830EA15-D591-5ABD-DB71-F68150BC83A9}"/>
              </a:ext>
            </a:extLst>
          </p:cNvPr>
          <p:cNvGrpSpPr>
            <a:grpSpLocks/>
          </p:cNvGrpSpPr>
          <p:nvPr/>
        </p:nvGrpSpPr>
        <p:grpSpPr bwMode="auto">
          <a:xfrm>
            <a:off x="1671638" y="2159000"/>
            <a:ext cx="5465762" cy="1346200"/>
            <a:chOff x="1053" y="1424"/>
            <a:chExt cx="3443" cy="848"/>
          </a:xfrm>
        </p:grpSpPr>
        <p:sp>
          <p:nvSpPr>
            <p:cNvPr id="123967" name="Line 118">
              <a:extLst>
                <a:ext uri="{FF2B5EF4-FFF2-40B4-BE49-F238E27FC236}">
                  <a16:creationId xmlns:a16="http://schemas.microsoft.com/office/drawing/2014/main" id="{3D4D80F4-C8FF-7AE1-B6DF-AFEE9C91A672}"/>
                </a:ext>
              </a:extLst>
            </p:cNvPr>
            <p:cNvSpPr>
              <a:spLocks noChangeShapeType="1"/>
            </p:cNvSpPr>
            <p:nvPr/>
          </p:nvSpPr>
          <p:spPr bwMode="auto">
            <a:xfrm flipV="1">
              <a:off x="1200" y="1424"/>
              <a:ext cx="0" cy="848"/>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8" name="Line 119">
              <a:extLst>
                <a:ext uri="{FF2B5EF4-FFF2-40B4-BE49-F238E27FC236}">
                  <a16:creationId xmlns:a16="http://schemas.microsoft.com/office/drawing/2014/main" id="{83F1CF67-BC07-B169-D542-1E06FA4FE83F}"/>
                </a:ext>
              </a:extLst>
            </p:cNvPr>
            <p:cNvSpPr>
              <a:spLocks noChangeShapeType="1"/>
            </p:cNvSpPr>
            <p:nvPr/>
          </p:nvSpPr>
          <p:spPr bwMode="auto">
            <a:xfrm>
              <a:off x="1216" y="1440"/>
              <a:ext cx="328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69" name="Line 120">
              <a:extLst>
                <a:ext uri="{FF2B5EF4-FFF2-40B4-BE49-F238E27FC236}">
                  <a16:creationId xmlns:a16="http://schemas.microsoft.com/office/drawing/2014/main" id="{59ACF80D-771C-C1FB-E814-28F434D9C995}"/>
                </a:ext>
              </a:extLst>
            </p:cNvPr>
            <p:cNvSpPr>
              <a:spLocks noChangeShapeType="1"/>
            </p:cNvSpPr>
            <p:nvPr/>
          </p:nvSpPr>
          <p:spPr bwMode="auto">
            <a:xfrm>
              <a:off x="1053" y="2256"/>
              <a:ext cx="151" cy="1"/>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70" name="Oval 121">
            <a:extLst>
              <a:ext uri="{FF2B5EF4-FFF2-40B4-BE49-F238E27FC236}">
                <a16:creationId xmlns:a16="http://schemas.microsoft.com/office/drawing/2014/main" id="{26ED5212-6376-3E06-F490-97C3A0827988}"/>
              </a:ext>
            </a:extLst>
          </p:cNvPr>
          <p:cNvSpPr>
            <a:spLocks noChangeArrowheads="1"/>
          </p:cNvSpPr>
          <p:nvPr/>
        </p:nvSpPr>
        <p:spPr bwMode="auto">
          <a:xfrm>
            <a:off x="1460500" y="4102100"/>
            <a:ext cx="127000" cy="1270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23971" name="Line 122">
            <a:extLst>
              <a:ext uri="{FF2B5EF4-FFF2-40B4-BE49-F238E27FC236}">
                <a16:creationId xmlns:a16="http://schemas.microsoft.com/office/drawing/2014/main" id="{52B9A76A-1853-E41C-B49B-AA1D0DC87EB7}"/>
              </a:ext>
            </a:extLst>
          </p:cNvPr>
          <p:cNvSpPr>
            <a:spLocks noChangeShapeType="1"/>
          </p:cNvSpPr>
          <p:nvPr/>
        </p:nvSpPr>
        <p:spPr bwMode="auto">
          <a:xfrm>
            <a:off x="1524000" y="42545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72" name="Rectangle 123">
            <a:extLst>
              <a:ext uri="{FF2B5EF4-FFF2-40B4-BE49-F238E27FC236}">
                <a16:creationId xmlns:a16="http://schemas.microsoft.com/office/drawing/2014/main" id="{84CCC539-5B81-204E-AA4D-677EF0CE779D}"/>
              </a:ext>
            </a:extLst>
          </p:cNvPr>
          <p:cNvSpPr>
            <a:spLocks noChangeArrowheads="1"/>
          </p:cNvSpPr>
          <p:nvPr/>
        </p:nvSpPr>
        <p:spPr bwMode="auto">
          <a:xfrm>
            <a:off x="1357313" y="4622800"/>
            <a:ext cx="536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800">
                <a:solidFill>
                  <a:srgbClr val="A50021"/>
                </a:solidFill>
                <a:ea typeface="宋体" panose="02010600030101010101" pitchFamily="2" charset="-122"/>
              </a:rPr>
              <a:t>Clk</a:t>
            </a:r>
          </a:p>
        </p:txBody>
      </p:sp>
      <p:grpSp>
        <p:nvGrpSpPr>
          <p:cNvPr id="123973" name="Group 124">
            <a:extLst>
              <a:ext uri="{FF2B5EF4-FFF2-40B4-BE49-F238E27FC236}">
                <a16:creationId xmlns:a16="http://schemas.microsoft.com/office/drawing/2014/main" id="{EDB2CED4-8D56-8D09-E890-42B9F7F088EB}"/>
              </a:ext>
            </a:extLst>
          </p:cNvPr>
          <p:cNvGrpSpPr>
            <a:grpSpLocks/>
          </p:cNvGrpSpPr>
          <p:nvPr/>
        </p:nvGrpSpPr>
        <p:grpSpPr bwMode="auto">
          <a:xfrm>
            <a:off x="952500" y="4648200"/>
            <a:ext cx="609600" cy="355600"/>
            <a:chOff x="600" y="2992"/>
            <a:chExt cx="384" cy="224"/>
          </a:xfrm>
        </p:grpSpPr>
        <p:sp>
          <p:nvSpPr>
            <p:cNvPr id="123974" name="Line 125">
              <a:extLst>
                <a:ext uri="{FF2B5EF4-FFF2-40B4-BE49-F238E27FC236}">
                  <a16:creationId xmlns:a16="http://schemas.microsoft.com/office/drawing/2014/main" id="{D556647B-117E-17EB-8148-03E6E318F5F5}"/>
                </a:ext>
              </a:extLst>
            </p:cNvPr>
            <p:cNvSpPr>
              <a:spLocks noChangeShapeType="1"/>
            </p:cNvSpPr>
            <p:nvPr/>
          </p:nvSpPr>
          <p:spPr bwMode="auto">
            <a:xfrm>
              <a:off x="600" y="2992"/>
              <a:ext cx="20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75" name="Line 126">
              <a:extLst>
                <a:ext uri="{FF2B5EF4-FFF2-40B4-BE49-F238E27FC236}">
                  <a16:creationId xmlns:a16="http://schemas.microsoft.com/office/drawing/2014/main" id="{A743E64C-1A3B-CBBC-1B01-74B1B89CA5A8}"/>
                </a:ext>
              </a:extLst>
            </p:cNvPr>
            <p:cNvSpPr>
              <a:spLocks noChangeShapeType="1"/>
            </p:cNvSpPr>
            <p:nvPr/>
          </p:nvSpPr>
          <p:spPr bwMode="auto">
            <a:xfrm flipH="1">
              <a:off x="800" y="2992"/>
              <a:ext cx="0" cy="224"/>
            </a:xfrm>
            <a:prstGeom prst="line">
              <a:avLst/>
            </a:prstGeom>
            <a:noFill/>
            <a:ln w="254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3976" name="Line 127">
              <a:extLst>
                <a:ext uri="{FF2B5EF4-FFF2-40B4-BE49-F238E27FC236}">
                  <a16:creationId xmlns:a16="http://schemas.microsoft.com/office/drawing/2014/main" id="{37111676-7D3C-9DAF-6676-09183A936E5D}"/>
                </a:ext>
              </a:extLst>
            </p:cNvPr>
            <p:cNvSpPr>
              <a:spLocks noChangeShapeType="1"/>
            </p:cNvSpPr>
            <p:nvPr/>
          </p:nvSpPr>
          <p:spPr bwMode="auto">
            <a:xfrm>
              <a:off x="800" y="3208"/>
              <a:ext cx="184"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77" name="Line 4">
            <a:extLst>
              <a:ext uri="{FF2B5EF4-FFF2-40B4-BE49-F238E27FC236}">
                <a16:creationId xmlns:a16="http://schemas.microsoft.com/office/drawing/2014/main" id="{8A4B4124-BFDA-7ADA-8465-18D9AEDFB3B5}"/>
              </a:ext>
            </a:extLst>
          </p:cNvPr>
          <p:cNvSpPr>
            <a:spLocks noChangeShapeType="1"/>
          </p:cNvSpPr>
          <p:nvPr/>
        </p:nvSpPr>
        <p:spPr bwMode="auto">
          <a:xfrm flipH="1">
            <a:off x="3490913" y="3940175"/>
            <a:ext cx="144462"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78" name="Line 4">
            <a:extLst>
              <a:ext uri="{FF2B5EF4-FFF2-40B4-BE49-F238E27FC236}">
                <a16:creationId xmlns:a16="http://schemas.microsoft.com/office/drawing/2014/main" id="{0874D6CF-C94A-417E-33B8-89FDC19D8CA5}"/>
              </a:ext>
            </a:extLst>
          </p:cNvPr>
          <p:cNvSpPr>
            <a:spLocks noChangeShapeType="1"/>
          </p:cNvSpPr>
          <p:nvPr/>
        </p:nvSpPr>
        <p:spPr bwMode="auto">
          <a:xfrm flipH="1">
            <a:off x="3544888" y="3149600"/>
            <a:ext cx="144462"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79" name="Line 4">
            <a:extLst>
              <a:ext uri="{FF2B5EF4-FFF2-40B4-BE49-F238E27FC236}">
                <a16:creationId xmlns:a16="http://schemas.microsoft.com/office/drawing/2014/main" id="{F4E7A39B-D25B-A4B2-4905-F51A43ACCD49}"/>
              </a:ext>
            </a:extLst>
          </p:cNvPr>
          <p:cNvSpPr>
            <a:spLocks noChangeShapeType="1"/>
          </p:cNvSpPr>
          <p:nvPr/>
        </p:nvSpPr>
        <p:spPr bwMode="auto">
          <a:xfrm flipH="1">
            <a:off x="4400550" y="2657475"/>
            <a:ext cx="142875"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80" name="Line 4">
            <a:extLst>
              <a:ext uri="{FF2B5EF4-FFF2-40B4-BE49-F238E27FC236}">
                <a16:creationId xmlns:a16="http://schemas.microsoft.com/office/drawing/2014/main" id="{2D6E212A-5367-D97A-265B-0152817B1AFC}"/>
              </a:ext>
            </a:extLst>
          </p:cNvPr>
          <p:cNvSpPr>
            <a:spLocks noChangeShapeType="1"/>
          </p:cNvSpPr>
          <p:nvPr/>
        </p:nvSpPr>
        <p:spPr bwMode="auto">
          <a:xfrm flipH="1">
            <a:off x="5045075" y="2084388"/>
            <a:ext cx="144463" cy="217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81" name="Line 4">
            <a:extLst>
              <a:ext uri="{FF2B5EF4-FFF2-40B4-BE49-F238E27FC236}">
                <a16:creationId xmlns:a16="http://schemas.microsoft.com/office/drawing/2014/main" id="{F21F5F7A-A224-980D-CBB5-96B746D889EF}"/>
              </a:ext>
            </a:extLst>
          </p:cNvPr>
          <p:cNvSpPr>
            <a:spLocks noChangeShapeType="1"/>
          </p:cNvSpPr>
          <p:nvPr/>
        </p:nvSpPr>
        <p:spPr bwMode="auto">
          <a:xfrm flipH="1">
            <a:off x="4065588" y="1709738"/>
            <a:ext cx="144462"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3982" name="图片 3">
            <a:extLst>
              <a:ext uri="{FF2B5EF4-FFF2-40B4-BE49-F238E27FC236}">
                <a16:creationId xmlns:a16="http://schemas.microsoft.com/office/drawing/2014/main" id="{82CCEBA3-3D4A-04BA-A7F5-F41DDCAB9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600" y="4414838"/>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83" name="Line 104">
            <a:extLst>
              <a:ext uri="{FF2B5EF4-FFF2-40B4-BE49-F238E27FC236}">
                <a16:creationId xmlns:a16="http://schemas.microsoft.com/office/drawing/2014/main" id="{AC5578A3-434A-48EC-868E-BBA34D210B7B}"/>
              </a:ext>
            </a:extLst>
          </p:cNvPr>
          <p:cNvSpPr>
            <a:spLocks noChangeShapeType="1"/>
          </p:cNvSpPr>
          <p:nvPr/>
        </p:nvSpPr>
        <p:spPr bwMode="auto">
          <a:xfrm>
            <a:off x="4529138" y="4941888"/>
            <a:ext cx="431800"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blinds(horizontal)">
                                      <p:cBhvr>
                                        <p:cTn id="7" dur="500"/>
                                        <p:tgtEl>
                                          <p:spTgt spid="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blinds(horizontal)">
                                      <p:cBhvr>
                                        <p:cTn id="12" dur="500"/>
                                        <p:tgtEl>
                                          <p:spTgt spid="1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5"/>
                                        </p:tgtEl>
                                        <p:attrNameLst>
                                          <p:attrName>style.visibility</p:attrName>
                                        </p:attrNameLst>
                                      </p:cBhvr>
                                      <p:to>
                                        <p:strVal val="visible"/>
                                      </p:to>
                                    </p:set>
                                    <p:animEffect transition="in" filter="blinds(horizontal)">
                                      <p:cBhvr>
                                        <p:cTn id="17"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p:bldP spid="19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5">
            <a:extLst>
              <a:ext uri="{FF2B5EF4-FFF2-40B4-BE49-F238E27FC236}">
                <a16:creationId xmlns:a16="http://schemas.microsoft.com/office/drawing/2014/main" id="{0DCBE6FE-A758-C2C7-B5EC-F927CA224234}"/>
              </a:ext>
            </a:extLst>
          </p:cNvPr>
          <p:cNvSpPr>
            <a:spLocks noGrp="1" noChangeArrowheads="1"/>
          </p:cNvSpPr>
          <p:nvPr>
            <p:ph type="title"/>
          </p:nvPr>
        </p:nvSpPr>
        <p:spPr>
          <a:xfrm>
            <a:off x="444500" y="177800"/>
            <a:ext cx="7191375" cy="422275"/>
          </a:xfrm>
        </p:spPr>
        <p:txBody>
          <a:bodyPr/>
          <a:lstStyle/>
          <a:p>
            <a:r>
              <a:rPr lang="zh-CN" altLang="en-US">
                <a:ea typeface="宋体" panose="02010600030101010101" pitchFamily="2" charset="-122"/>
              </a:rPr>
              <a:t>指令译码后</a:t>
            </a:r>
            <a:r>
              <a:rPr lang="en-US" altLang="zh-CN">
                <a:ea typeface="宋体" panose="02010600030101010101" pitchFamily="2" charset="-122"/>
              </a:rPr>
              <a:t>J-</a:t>
            </a:r>
            <a:r>
              <a:rPr lang="zh-CN" altLang="en-US">
                <a:ea typeface="宋体" panose="02010600030101010101" pitchFamily="2" charset="-122"/>
              </a:rPr>
              <a:t>型指令操作过程</a:t>
            </a:r>
          </a:p>
        </p:txBody>
      </p:sp>
      <p:sp>
        <p:nvSpPr>
          <p:cNvPr id="125954" name="Rectangle 3">
            <a:extLst>
              <a:ext uri="{FF2B5EF4-FFF2-40B4-BE49-F238E27FC236}">
                <a16:creationId xmlns:a16="http://schemas.microsoft.com/office/drawing/2014/main" id="{25E43054-6B5F-B412-955F-9C9496648C45}"/>
              </a:ext>
            </a:extLst>
          </p:cNvPr>
          <p:cNvSpPr txBox="1">
            <a:spLocks noChangeArrowheads="1"/>
          </p:cNvSpPr>
          <p:nvPr/>
        </p:nvSpPr>
        <p:spPr bwMode="auto">
          <a:xfrm>
            <a:off x="334963" y="728663"/>
            <a:ext cx="8288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J-</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型指令</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jal</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的功能：</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PC←PC+SEXT(imm[20:1]&lt;&lt;1)</a:t>
            </a:r>
            <a:r>
              <a:rPr lang="zh-CN" altLang="en-US"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a:solidFill>
                  <a:srgbClr val="FF0000"/>
                </a:solidFill>
                <a:latin typeface="微软雅黑" panose="020B0503020204020204" pitchFamily="34" charset="-122"/>
                <a:ea typeface="微软雅黑" panose="020B0503020204020204" pitchFamily="34" charset="-122"/>
                <a:sym typeface="Wingdings" panose="05000000000000000000" pitchFamily="2" charset="2"/>
              </a:rPr>
              <a:t>R[rd]←PC+4</a:t>
            </a:r>
          </a:p>
        </p:txBody>
      </p:sp>
      <p:pic>
        <p:nvPicPr>
          <p:cNvPr id="125955" name="图片 1">
            <a:extLst>
              <a:ext uri="{FF2B5EF4-FFF2-40B4-BE49-F238E27FC236}">
                <a16:creationId xmlns:a16="http://schemas.microsoft.com/office/drawing/2014/main" id="{9260EEA1-7B3E-01D2-ED6D-3423CE3BF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3" y="1238250"/>
            <a:ext cx="8691562" cy="548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B5A963EF-653F-3E27-2077-95CE255C4DAF}"/>
              </a:ext>
            </a:extLst>
          </p:cNvPr>
          <p:cNvSpPr>
            <a:spLocks noGrp="1" noChangeArrowheads="1"/>
          </p:cNvSpPr>
          <p:nvPr>
            <p:ph type="title"/>
          </p:nvPr>
        </p:nvSpPr>
        <p:spPr>
          <a:xfrm>
            <a:off x="371475" y="142875"/>
            <a:ext cx="8150225" cy="422275"/>
          </a:xfrm>
        </p:spPr>
        <p:txBody>
          <a:bodyPr/>
          <a:lstStyle/>
          <a:p>
            <a:r>
              <a:rPr lang="zh-CN" altLang="en-US">
                <a:ea typeface="宋体" panose="02010600030101010101" pitchFamily="2" charset="-122"/>
              </a:rPr>
              <a:t>综合分析结果，得到如下指令与控制信号的关系表</a:t>
            </a:r>
          </a:p>
        </p:txBody>
      </p:sp>
      <p:graphicFrame>
        <p:nvGraphicFramePr>
          <p:cNvPr id="3" name="表格 2">
            <a:extLst>
              <a:ext uri="{FF2B5EF4-FFF2-40B4-BE49-F238E27FC236}">
                <a16:creationId xmlns:a16="http://schemas.microsoft.com/office/drawing/2014/main" id="{CB530E9E-AB93-8048-CCCB-5438E9C282AB}"/>
              </a:ext>
            </a:extLst>
          </p:cNvPr>
          <p:cNvGraphicFramePr>
            <a:graphicFrameLocks noGrp="1"/>
          </p:cNvGraphicFramePr>
          <p:nvPr/>
        </p:nvGraphicFramePr>
        <p:xfrm>
          <a:off x="112713" y="720725"/>
          <a:ext cx="8918575" cy="4500563"/>
        </p:xfrm>
        <a:graphic>
          <a:graphicData uri="http://schemas.openxmlformats.org/drawingml/2006/table">
            <a:tbl>
              <a:tblPr firstRow="1" firstCol="1" lastRow="1" lastCol="1" bandRow="1" bandCol="1"/>
              <a:tblGrid>
                <a:gridCol w="1287310">
                  <a:extLst>
                    <a:ext uri="{9D8B030D-6E8A-4147-A177-3AD203B41FA5}">
                      <a16:colId xmlns:a16="http://schemas.microsoft.com/office/drawing/2014/main" val="20000"/>
                    </a:ext>
                  </a:extLst>
                </a:gridCol>
                <a:gridCol w="800165">
                  <a:extLst>
                    <a:ext uri="{9D8B030D-6E8A-4147-A177-3AD203B41FA5}">
                      <a16:colId xmlns:a16="http://schemas.microsoft.com/office/drawing/2014/main" val="20001"/>
                    </a:ext>
                  </a:extLst>
                </a:gridCol>
                <a:gridCol w="825567">
                  <a:extLst>
                    <a:ext uri="{9D8B030D-6E8A-4147-A177-3AD203B41FA5}">
                      <a16:colId xmlns:a16="http://schemas.microsoft.com/office/drawing/2014/main" val="20002"/>
                    </a:ext>
                  </a:extLst>
                </a:gridCol>
                <a:gridCol w="946227">
                  <a:extLst>
                    <a:ext uri="{9D8B030D-6E8A-4147-A177-3AD203B41FA5}">
                      <a16:colId xmlns:a16="http://schemas.microsoft.com/office/drawing/2014/main" val="20003"/>
                    </a:ext>
                  </a:extLst>
                </a:gridCol>
                <a:gridCol w="863670">
                  <a:extLst>
                    <a:ext uri="{9D8B030D-6E8A-4147-A177-3AD203B41FA5}">
                      <a16:colId xmlns:a16="http://schemas.microsoft.com/office/drawing/2014/main" val="20004"/>
                    </a:ext>
                  </a:extLst>
                </a:gridCol>
                <a:gridCol w="850969">
                  <a:extLst>
                    <a:ext uri="{9D8B030D-6E8A-4147-A177-3AD203B41FA5}">
                      <a16:colId xmlns:a16="http://schemas.microsoft.com/office/drawing/2014/main" val="20005"/>
                    </a:ext>
                  </a:extLst>
                </a:gridCol>
                <a:gridCol w="1000305">
                  <a:extLst>
                    <a:ext uri="{9D8B030D-6E8A-4147-A177-3AD203B41FA5}">
                      <a16:colId xmlns:a16="http://schemas.microsoft.com/office/drawing/2014/main" val="20006"/>
                    </a:ext>
                  </a:extLst>
                </a:gridCol>
                <a:gridCol w="781454">
                  <a:extLst>
                    <a:ext uri="{9D8B030D-6E8A-4147-A177-3AD203B41FA5}">
                      <a16:colId xmlns:a16="http://schemas.microsoft.com/office/drawing/2014/main" val="20007"/>
                    </a:ext>
                  </a:extLst>
                </a:gridCol>
                <a:gridCol w="781454">
                  <a:extLst>
                    <a:ext uri="{9D8B030D-6E8A-4147-A177-3AD203B41FA5}">
                      <a16:colId xmlns:a16="http://schemas.microsoft.com/office/drawing/2014/main" val="20008"/>
                    </a:ext>
                  </a:extLst>
                </a:gridCol>
                <a:gridCol w="781454">
                  <a:extLst>
                    <a:ext uri="{9D8B030D-6E8A-4147-A177-3AD203B41FA5}">
                      <a16:colId xmlns:a16="http://schemas.microsoft.com/office/drawing/2014/main" val="20009"/>
                    </a:ext>
                  </a:extLst>
                </a:gridCol>
              </a:tblGrid>
              <a:tr h="416919">
                <a:tc rowSpan="3">
                  <a:txBody>
                    <a:bodyPr/>
                    <a:lstStyle/>
                    <a:p>
                      <a:pPr marL="666750" indent="-666750" algn="ctr">
                        <a:lnSpc>
                          <a:spcPct val="150000"/>
                        </a:lnSpc>
                        <a:spcAft>
                          <a:spcPts val="0"/>
                        </a:spcAft>
                      </a:pPr>
                      <a:r>
                        <a:rPr lang="en-US" sz="1400" b="1" kern="100" dirty="0">
                          <a:effectLst/>
                          <a:latin typeface="微软雅黑" panose="020B0503020204020204" pitchFamily="34" charset="-122"/>
                          <a:ea typeface="微软雅黑" panose="020B0503020204020204" pitchFamily="34" charset="-122"/>
                        </a:rPr>
                        <a:t>      funct3</a:t>
                      </a:r>
                      <a:endParaRPr lang="zh-CN" sz="1400" b="1" kern="100" dirty="0">
                        <a:effectLst/>
                        <a:latin typeface="微软雅黑" panose="020B0503020204020204" pitchFamily="34" charset="-122"/>
                        <a:ea typeface="微软雅黑" panose="020B0503020204020204" pitchFamily="34" charset="-122"/>
                      </a:endParaRPr>
                    </a:p>
                    <a:p>
                      <a:pPr marL="438785" indent="266700" algn="just">
                        <a:spcAft>
                          <a:spcPts val="0"/>
                        </a:spcAft>
                      </a:pPr>
                      <a:r>
                        <a:rPr lang="en-US" sz="1400" b="1" kern="100" dirty="0">
                          <a:effectLst/>
                          <a:latin typeface="微软雅黑" panose="020B0503020204020204" pitchFamily="34" charset="-122"/>
                          <a:ea typeface="微软雅黑" panose="020B0503020204020204" pitchFamily="34" charset="-122"/>
                        </a:rPr>
                        <a:t>        </a:t>
                      </a:r>
                    </a:p>
                    <a:p>
                      <a:pPr marL="438785" indent="266700" algn="just">
                        <a:spcAft>
                          <a:spcPts val="0"/>
                        </a:spcAft>
                      </a:pPr>
                      <a:r>
                        <a:rPr lang="en-US" sz="1400" b="1" kern="100" dirty="0">
                          <a:effectLst/>
                          <a:latin typeface="微软雅黑" panose="020B0503020204020204" pitchFamily="34" charset="-122"/>
                          <a:ea typeface="微软雅黑" panose="020B0503020204020204" pitchFamily="34" charset="-122"/>
                        </a:rPr>
                        <a:t>   op</a:t>
                      </a:r>
                      <a:endParaRPr lang="zh-CN" sz="1400" b="1" kern="100" dirty="0">
                        <a:effectLst/>
                        <a:latin typeface="微软雅黑" panose="020B0503020204020204" pitchFamily="34" charset="-122"/>
                        <a:ea typeface="微软雅黑" panose="020B0503020204020204" pitchFamily="34" charset="-122"/>
                      </a:endParaRPr>
                    </a:p>
                    <a:p>
                      <a:pPr indent="3810" algn="ctr">
                        <a:spcAft>
                          <a:spcPts val="0"/>
                        </a:spcAft>
                      </a:pPr>
                      <a:r>
                        <a:rPr lang="en-US" sz="1400" b="1" kern="100" dirty="0">
                          <a:effectLst/>
                          <a:latin typeface="微软雅黑" panose="020B0503020204020204" pitchFamily="34" charset="-122"/>
                          <a:ea typeface="微软雅黑" panose="020B0503020204020204" pitchFamily="34" charset="-122"/>
                        </a:rPr>
                        <a:t> </a:t>
                      </a:r>
                      <a:endParaRPr lang="zh-CN" sz="1400" b="1" kern="100" dirty="0">
                        <a:effectLst/>
                        <a:latin typeface="微软雅黑" panose="020B0503020204020204" pitchFamily="34" charset="-122"/>
                        <a:ea typeface="微软雅黑" panose="020B0503020204020204" pitchFamily="34" charset="-122"/>
                      </a:endParaRPr>
                    </a:p>
                    <a:p>
                      <a:pPr indent="3810" algn="just">
                        <a:spcAft>
                          <a:spcPts val="0"/>
                        </a:spcAft>
                      </a:pPr>
                      <a:r>
                        <a:rPr lang="zh-CN" sz="1400" b="1" kern="100" dirty="0">
                          <a:effectLst/>
                          <a:latin typeface="微软雅黑" panose="020B0503020204020204" pitchFamily="34" charset="-122"/>
                          <a:ea typeface="微软雅黑" panose="020B0503020204020204" pitchFamily="34" charset="-122"/>
                        </a:rPr>
                        <a:t>控制信号</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000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dirty="0">
                          <a:effectLst/>
                          <a:latin typeface="微软雅黑" panose="020B0503020204020204" pitchFamily="34" charset="-122"/>
                          <a:ea typeface="微软雅黑" panose="020B0503020204020204" pitchFamily="34" charset="-122"/>
                        </a:rPr>
                        <a:t>010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011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无关</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无关</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4840">
                <a:tc vMerge="1">
                  <a:txBody>
                    <a:bodyPr/>
                    <a:lstStyle/>
                    <a:p>
                      <a:endParaRPr lang="zh-CN"/>
                    </a:p>
                  </a:txBody>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0010011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0110111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0000011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0100011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1100011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1101111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6919">
                <a:tc vMerge="1">
                  <a:txBody>
                    <a:bodyPr/>
                    <a:lstStyle/>
                    <a:p>
                      <a:endParaRPr lang="zh-CN"/>
                    </a:p>
                  </a:txBody>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add</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sltu</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ori</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lui</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lw</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sw</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beq</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jal</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2727">
                <a:tc>
                  <a:txBody>
                    <a:bodyPr/>
                    <a:lstStyle/>
                    <a:p>
                      <a:pPr indent="3810" algn="ctr">
                        <a:spcAft>
                          <a:spcPts val="0"/>
                        </a:spcAft>
                      </a:pPr>
                      <a:r>
                        <a:rPr lang="en-US" sz="1400" b="1" kern="100">
                          <a:effectLst/>
                          <a:latin typeface="微软雅黑" panose="020B0503020204020204" pitchFamily="34" charset="-122"/>
                          <a:ea typeface="微软雅黑" panose="020B0503020204020204" pitchFamily="34" charset="-122"/>
                        </a:rPr>
                        <a:t>Branch</a:t>
                      </a:r>
                      <a:endParaRPr lang="zh-CN" sz="14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2727">
                <a:tc>
                  <a:txBody>
                    <a:bodyPr/>
                    <a:lstStyle/>
                    <a:p>
                      <a:pPr indent="3810" algn="ctr">
                        <a:spcAft>
                          <a:spcPts val="0"/>
                        </a:spcAft>
                      </a:pPr>
                      <a:r>
                        <a:rPr lang="en-US" sz="1400" b="1" kern="100" dirty="0">
                          <a:effectLst/>
                          <a:latin typeface="微软雅黑" panose="020B0503020204020204" pitchFamily="34" charset="-122"/>
                          <a:ea typeface="微软雅黑" panose="020B0503020204020204" pitchFamily="34" charset="-122"/>
                        </a:rPr>
                        <a:t>Jump</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2727">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ALUASrc</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5360">
                <a:tc>
                  <a:txBody>
                    <a:bodyPr/>
                    <a:lstStyle/>
                    <a:p>
                      <a:pPr indent="3810" algn="ctr">
                        <a:spcAft>
                          <a:spcPts val="0"/>
                        </a:spcAft>
                      </a:pPr>
                      <a:r>
                        <a:rPr lang="en-US" sz="1300" b="1" kern="100" dirty="0" err="1">
                          <a:effectLst/>
                          <a:latin typeface="微软雅黑" panose="020B0503020204020204" pitchFamily="34" charset="-122"/>
                          <a:ea typeface="微软雅黑" panose="020B0503020204020204" pitchFamily="34" charset="-122"/>
                        </a:rPr>
                        <a:t>ALUBSrc</a:t>
                      </a:r>
                      <a:r>
                        <a:rPr lang="en-US" sz="1300" b="1" kern="100" dirty="0">
                          <a:effectLst/>
                          <a:latin typeface="微软雅黑" panose="020B0503020204020204" pitchFamily="34" charset="-122"/>
                          <a:ea typeface="微软雅黑" panose="020B0503020204020204" pitchFamily="34" charset="-122"/>
                        </a:rPr>
                        <a:t>&lt;1:0&gt;</a:t>
                      </a:r>
                      <a:endParaRPr lang="zh-CN" sz="13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37045">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ALUctr</a:t>
                      </a:r>
                      <a:r>
                        <a:rPr lang="en-US" sz="1400" b="1" kern="100" dirty="0">
                          <a:effectLst/>
                          <a:latin typeface="微软雅黑" panose="020B0503020204020204" pitchFamily="34" charset="-122"/>
                          <a:ea typeface="微软雅黑" panose="020B0503020204020204" pitchFamily="34" charset="-122"/>
                        </a:rPr>
                        <a:t>&lt;3:0&gt;</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0010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0011</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sltu</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0110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or</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1111</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srcB</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0000</a:t>
                      </a:r>
                      <a:r>
                        <a:rPr lang="zh-CN" altLang="en-US" sz="1600" b="1" kern="100">
                          <a:solidFill>
                            <a:schemeClr val="tx1"/>
                          </a:solidFill>
                          <a:effectLst/>
                          <a:latin typeface="微软雅黑" panose="020B0503020204020204" pitchFamily="34" charset="-122"/>
                          <a:ea typeface="微软雅黑" panose="020B0503020204020204" pitchFamily="34" charset="-122"/>
                          <a:cs typeface="+mn-cs"/>
                        </a:rPr>
                        <a:t>（</a:t>
                      </a:r>
                      <a:r>
                        <a:rPr lang="en-US" sz="1600" b="1" kern="10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1000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sub</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2727">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MemtoReg</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52727">
                <a:tc>
                  <a:txBody>
                    <a:bodyPr/>
                    <a:lstStyle/>
                    <a:p>
                      <a:pPr indent="3810" algn="ctr">
                        <a:spcAft>
                          <a:spcPts val="0"/>
                        </a:spcAft>
                      </a:pPr>
                      <a:r>
                        <a:rPr lang="en-US" sz="1400" b="1" kern="100">
                          <a:effectLst/>
                          <a:latin typeface="微软雅黑" panose="020B0503020204020204" pitchFamily="34" charset="-122"/>
                          <a:ea typeface="微软雅黑" panose="020B0503020204020204" pitchFamily="34" charset="-122"/>
                        </a:rPr>
                        <a:t>RegWr</a:t>
                      </a:r>
                      <a:endParaRPr lang="zh-CN" sz="14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1</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52727">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MemWr</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693117">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ExtOp</a:t>
                      </a:r>
                      <a:r>
                        <a:rPr lang="en-US" sz="1400" b="1" kern="100" dirty="0">
                          <a:effectLst/>
                          <a:latin typeface="微软雅黑" panose="020B0503020204020204" pitchFamily="34" charset="-122"/>
                          <a:ea typeface="微软雅黑" panose="020B0503020204020204" pitchFamily="34" charset="-122"/>
                        </a:rPr>
                        <a:t>&lt;2:0&gt;</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immI</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immU</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000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immI</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immS</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immB</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immJ</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86" name="Text Box 178">
            <a:extLst>
              <a:ext uri="{FF2B5EF4-FFF2-40B4-BE49-F238E27FC236}">
                <a16:creationId xmlns:a16="http://schemas.microsoft.com/office/drawing/2014/main" id="{BD856450-585A-97ED-CF6D-2473F435DC85}"/>
              </a:ext>
            </a:extLst>
          </p:cNvPr>
          <p:cNvSpPr txBox="1">
            <a:spLocks noChangeArrowheads="1"/>
          </p:cNvSpPr>
          <p:nvPr/>
        </p:nvSpPr>
        <p:spPr bwMode="auto">
          <a:xfrm>
            <a:off x="1416050" y="1614488"/>
            <a:ext cx="7615238" cy="401637"/>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87" name="Text Box 178">
            <a:extLst>
              <a:ext uri="{FF2B5EF4-FFF2-40B4-BE49-F238E27FC236}">
                <a16:creationId xmlns:a16="http://schemas.microsoft.com/office/drawing/2014/main" id="{4B38B652-D19C-F114-0A73-35511540282C}"/>
              </a:ext>
            </a:extLst>
          </p:cNvPr>
          <p:cNvSpPr txBox="1">
            <a:spLocks noChangeArrowheads="1"/>
          </p:cNvSpPr>
          <p:nvPr/>
        </p:nvSpPr>
        <p:spPr bwMode="auto">
          <a:xfrm>
            <a:off x="112713" y="2813050"/>
            <a:ext cx="8918575" cy="992188"/>
          </a:xfrm>
          <a:prstGeom prst="rect">
            <a:avLst/>
          </a:prstGeom>
          <a:solidFill>
            <a:srgbClr val="0A10F4">
              <a:alpha val="2862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88" name="Text Box 178">
            <a:extLst>
              <a:ext uri="{FF2B5EF4-FFF2-40B4-BE49-F238E27FC236}">
                <a16:creationId xmlns:a16="http://schemas.microsoft.com/office/drawing/2014/main" id="{C841CE1F-570E-12A5-FA5C-3FB2378A0043}"/>
              </a:ext>
            </a:extLst>
          </p:cNvPr>
          <p:cNvSpPr txBox="1">
            <a:spLocks noChangeArrowheads="1"/>
          </p:cNvSpPr>
          <p:nvPr/>
        </p:nvSpPr>
        <p:spPr bwMode="auto">
          <a:xfrm>
            <a:off x="112713" y="4535488"/>
            <a:ext cx="8918575" cy="685800"/>
          </a:xfrm>
          <a:prstGeom prst="rect">
            <a:avLst/>
          </a:prstGeom>
          <a:solidFill>
            <a:srgbClr val="0A10F4">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28149" name="Rectangle 3">
            <a:extLst>
              <a:ext uri="{FF2B5EF4-FFF2-40B4-BE49-F238E27FC236}">
                <a16:creationId xmlns:a16="http://schemas.microsoft.com/office/drawing/2014/main" id="{C1550507-7881-0589-4DA6-4347525AECF9}"/>
              </a:ext>
            </a:extLst>
          </p:cNvPr>
          <p:cNvSpPr txBox="1">
            <a:spLocks noChangeArrowheads="1"/>
          </p:cNvSpPr>
          <p:nvPr/>
        </p:nvSpPr>
        <p:spPr bwMode="auto">
          <a:xfrm>
            <a:off x="112713" y="5456238"/>
            <a:ext cx="8785225"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zh-CN" altLang="en-US">
                <a:solidFill>
                  <a:srgbClr val="0A10F4"/>
                </a:solidFill>
                <a:latin typeface="微软雅黑" panose="020B0503020204020204" pitchFamily="34" charset="-122"/>
                <a:ea typeface="微软雅黑" panose="020B0503020204020204" pitchFamily="34" charset="-122"/>
                <a:sym typeface="Wingdings" panose="05000000000000000000" pitchFamily="2" charset="2"/>
              </a:rPr>
              <a:t>单值控制信号的逻辑表达式较易。例：</a:t>
            </a:r>
            <a:endParaRPr lang="en-US" altLang="zh-CN">
              <a:solidFill>
                <a:srgbClr val="0A10F4"/>
              </a:solidFill>
              <a:latin typeface="微软雅黑" panose="020B0503020204020204" pitchFamily="34" charset="-122"/>
              <a:ea typeface="微软雅黑" panose="020B0503020204020204" pitchFamily="34" charset="-122"/>
              <a:sym typeface="Wingdings" panose="05000000000000000000" pitchFamily="2" charset="2"/>
            </a:endParaRPr>
          </a:p>
          <a:p>
            <a:pPr eaLnBrk="0" hangingPunct="0">
              <a:lnSpc>
                <a:spcPct val="110000"/>
              </a:lnSpc>
              <a:spcBef>
                <a:spcPct val="10000"/>
              </a:spcBef>
              <a:buClr>
                <a:schemeClr val="accent1"/>
              </a:buClr>
            </a:pPr>
            <a:r>
              <a:rPr lang="nl-NL" altLang="zh-CN">
                <a:solidFill>
                  <a:srgbClr val="0A10F4"/>
                </a:solidFill>
                <a:latin typeface="微软雅黑" panose="020B0503020204020204" pitchFamily="34" charset="-122"/>
                <a:ea typeface="微软雅黑" panose="020B0503020204020204" pitchFamily="34" charset="-122"/>
                <a:sym typeface="Wingdings" panose="05000000000000000000" pitchFamily="2" charset="2"/>
              </a:rPr>
              <a:t>Branch=op&lt;6&gt;&amp;op&lt;5&gt;&amp;~op&lt;4&gt;&amp;~op&lt;3&gt;&amp;~op&lt;2&gt;&amp;op&lt;1&gt;&amp;op&lt;0&gt;    (B-type)</a:t>
            </a:r>
          </a:p>
          <a:p>
            <a:pPr eaLnBrk="0" hangingPunct="0">
              <a:lnSpc>
                <a:spcPct val="110000"/>
              </a:lnSpc>
              <a:spcBef>
                <a:spcPct val="10000"/>
              </a:spcBef>
              <a:buClr>
                <a:schemeClr val="accent1"/>
              </a:buClr>
            </a:pPr>
            <a:r>
              <a:rPr lang="nl-NL" altLang="zh-CN">
                <a:solidFill>
                  <a:srgbClr val="0A10F4"/>
                </a:solidFill>
                <a:latin typeface="微软雅黑" panose="020B0503020204020204" pitchFamily="34" charset="-122"/>
                <a:ea typeface="微软雅黑" panose="020B0503020204020204" pitchFamily="34" charset="-122"/>
                <a:sym typeface="Wingdings" panose="05000000000000000000" pitchFamily="2" charset="2"/>
              </a:rPr>
              <a:t>Jump=op&lt;6&gt;&amp;op&lt;5&gt;&amp;~op&lt;4&gt;&amp;op&lt;3&gt;&amp;op&lt;2&gt;&amp;op&lt;1&gt;&amp;op&lt;0&gt;           (J-type)</a:t>
            </a:r>
          </a:p>
          <a:p>
            <a:pPr eaLnBrk="0" hangingPunct="0">
              <a:lnSpc>
                <a:spcPct val="110000"/>
              </a:lnSpc>
              <a:spcBef>
                <a:spcPct val="10000"/>
              </a:spcBef>
              <a:buClr>
                <a:schemeClr val="accent1"/>
              </a:buClr>
            </a:pPr>
            <a:r>
              <a:rPr lang="zh-CN" altLang="en-US">
                <a:solidFill>
                  <a:srgbClr val="FF0000"/>
                </a:solidFill>
                <a:latin typeface="微软雅黑" panose="020B0503020204020204" pitchFamily="34" charset="-122"/>
                <a:ea typeface="微软雅黑" panose="020B0503020204020204" pitchFamily="34" charset="-122"/>
                <a:sym typeface="Wingdings" panose="05000000000000000000" pitchFamily="2" charset="2"/>
              </a:rPr>
              <a:t>有</a:t>
            </a:r>
            <a:r>
              <a:rPr lang="en-US" altLang="zh-CN">
                <a:solidFill>
                  <a:srgbClr val="FF0000"/>
                </a:solidFill>
                <a:latin typeface="微软雅黑" panose="020B0503020204020204" pitchFamily="34" charset="-122"/>
                <a:ea typeface="微软雅黑" panose="020B0503020204020204" pitchFamily="34" charset="-122"/>
                <a:sym typeface="Wingdings" panose="05000000000000000000" pitchFamily="2" charset="2"/>
              </a:rPr>
              <a:t>3</a:t>
            </a:r>
            <a:r>
              <a:rPr lang="zh-CN" altLang="en-US">
                <a:solidFill>
                  <a:srgbClr val="FF0000"/>
                </a:solidFill>
                <a:latin typeface="微软雅黑" panose="020B0503020204020204" pitchFamily="34" charset="-122"/>
                <a:ea typeface="微软雅黑" panose="020B0503020204020204" pitchFamily="34" charset="-122"/>
                <a:sym typeface="Wingdings" panose="05000000000000000000" pitchFamily="2" charset="2"/>
              </a:rPr>
              <a:t>个多值控制信号：</a:t>
            </a:r>
            <a:r>
              <a:rPr lang="en-US" altLang="zh-CN">
                <a:solidFill>
                  <a:srgbClr val="FF0000"/>
                </a:solidFill>
                <a:latin typeface="微软雅黑" panose="020B0503020204020204" pitchFamily="34" charset="-122"/>
                <a:ea typeface="微软雅黑" panose="020B0503020204020204" pitchFamily="34" charset="-122"/>
                <a:sym typeface="Wingdings" panose="05000000000000000000" pitchFamily="2" charset="2"/>
              </a:rPr>
              <a:t>ALUBSrc</a:t>
            </a:r>
            <a:r>
              <a:rPr lang="zh-CN" altLang="en-US">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a:solidFill>
                  <a:srgbClr val="FF0000"/>
                </a:solidFill>
                <a:latin typeface="微软雅黑" panose="020B0503020204020204" pitchFamily="34" charset="-122"/>
                <a:ea typeface="微软雅黑" panose="020B0503020204020204" pitchFamily="34" charset="-122"/>
                <a:sym typeface="Wingdings" panose="05000000000000000000" pitchFamily="2" charset="2"/>
              </a:rPr>
              <a:t>ALUctr</a:t>
            </a:r>
            <a:r>
              <a:rPr lang="zh-CN" altLang="en-US">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a:solidFill>
                  <a:srgbClr val="FF0000"/>
                </a:solidFill>
                <a:latin typeface="微软雅黑" panose="020B0503020204020204" pitchFamily="34" charset="-122"/>
                <a:ea typeface="微软雅黑" panose="020B0503020204020204" pitchFamily="34" charset="-122"/>
                <a:sym typeface="Wingdings" panose="05000000000000000000" pitchFamily="2" charset="2"/>
              </a:rPr>
              <a:t>ExtOp</a:t>
            </a:r>
            <a:r>
              <a:rPr lang="zh-CN" altLang="en-US">
                <a:solidFill>
                  <a:srgbClr val="FF0000"/>
                </a:solidFill>
                <a:latin typeface="微软雅黑" panose="020B0503020204020204" pitchFamily="34" charset="-122"/>
                <a:ea typeface="微软雅黑" panose="020B0503020204020204" pitchFamily="34" charset="-122"/>
                <a:sym typeface="Wingdings" panose="05000000000000000000" pitchFamily="2" charset="2"/>
              </a:rPr>
              <a:t>，每一位都有逻辑表达式</a:t>
            </a:r>
            <a:endParaRPr lang="en-US" altLang="zh-CN">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randombar(horizontal)">
                                      <p:cBhvr>
                                        <p:cTn id="7" dur="500"/>
                                        <p:tgtEl>
                                          <p:spTgt spid="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randombar(horizontal)">
                                      <p:cBhvr>
                                        <p:cTn id="12" dur="500"/>
                                        <p:tgtEl>
                                          <p:spTgt spid="1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randombar(horizontal)">
                                      <p:cBhvr>
                                        <p:cTn id="1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P spid="18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D5DD95DE-9D41-A55D-B04E-92BA5A9A9D95}"/>
              </a:ext>
            </a:extLst>
          </p:cNvPr>
          <p:cNvSpPr>
            <a:spLocks noGrp="1" noChangeArrowheads="1"/>
          </p:cNvSpPr>
          <p:nvPr>
            <p:ph type="title"/>
          </p:nvPr>
        </p:nvSpPr>
        <p:spPr>
          <a:xfrm>
            <a:off x="371475" y="142875"/>
            <a:ext cx="8150225" cy="422275"/>
          </a:xfrm>
        </p:spPr>
        <p:txBody>
          <a:bodyPr/>
          <a:lstStyle/>
          <a:p>
            <a:r>
              <a:rPr lang="zh-CN" altLang="en-US">
                <a:ea typeface="宋体" panose="02010600030101010101" pitchFamily="2" charset="-122"/>
              </a:rPr>
              <a:t>综合分析结果，得到如下指令与控制信号的关系表</a:t>
            </a:r>
          </a:p>
        </p:txBody>
      </p:sp>
      <p:graphicFrame>
        <p:nvGraphicFramePr>
          <p:cNvPr id="3" name="表格 2">
            <a:extLst>
              <a:ext uri="{FF2B5EF4-FFF2-40B4-BE49-F238E27FC236}">
                <a16:creationId xmlns:a16="http://schemas.microsoft.com/office/drawing/2014/main" id="{58EA2D73-542F-E108-8BFD-8228327944AF}"/>
              </a:ext>
            </a:extLst>
          </p:cNvPr>
          <p:cNvGraphicFramePr>
            <a:graphicFrameLocks noGrp="1"/>
          </p:cNvGraphicFramePr>
          <p:nvPr/>
        </p:nvGraphicFramePr>
        <p:xfrm>
          <a:off x="112713" y="720725"/>
          <a:ext cx="8918575" cy="4332288"/>
        </p:xfrm>
        <a:graphic>
          <a:graphicData uri="http://schemas.openxmlformats.org/drawingml/2006/table">
            <a:tbl>
              <a:tblPr firstRow="1" firstCol="1" lastRow="1" lastCol="1" bandRow="1" bandCol="1"/>
              <a:tblGrid>
                <a:gridCol w="1287310">
                  <a:extLst>
                    <a:ext uri="{9D8B030D-6E8A-4147-A177-3AD203B41FA5}">
                      <a16:colId xmlns:a16="http://schemas.microsoft.com/office/drawing/2014/main" val="20000"/>
                    </a:ext>
                  </a:extLst>
                </a:gridCol>
                <a:gridCol w="800165">
                  <a:extLst>
                    <a:ext uri="{9D8B030D-6E8A-4147-A177-3AD203B41FA5}">
                      <a16:colId xmlns:a16="http://schemas.microsoft.com/office/drawing/2014/main" val="20001"/>
                    </a:ext>
                  </a:extLst>
                </a:gridCol>
                <a:gridCol w="825567">
                  <a:extLst>
                    <a:ext uri="{9D8B030D-6E8A-4147-A177-3AD203B41FA5}">
                      <a16:colId xmlns:a16="http://schemas.microsoft.com/office/drawing/2014/main" val="20002"/>
                    </a:ext>
                  </a:extLst>
                </a:gridCol>
                <a:gridCol w="946227">
                  <a:extLst>
                    <a:ext uri="{9D8B030D-6E8A-4147-A177-3AD203B41FA5}">
                      <a16:colId xmlns:a16="http://schemas.microsoft.com/office/drawing/2014/main" val="20003"/>
                    </a:ext>
                  </a:extLst>
                </a:gridCol>
                <a:gridCol w="863670">
                  <a:extLst>
                    <a:ext uri="{9D8B030D-6E8A-4147-A177-3AD203B41FA5}">
                      <a16:colId xmlns:a16="http://schemas.microsoft.com/office/drawing/2014/main" val="20004"/>
                    </a:ext>
                  </a:extLst>
                </a:gridCol>
                <a:gridCol w="850969">
                  <a:extLst>
                    <a:ext uri="{9D8B030D-6E8A-4147-A177-3AD203B41FA5}">
                      <a16:colId xmlns:a16="http://schemas.microsoft.com/office/drawing/2014/main" val="20005"/>
                    </a:ext>
                  </a:extLst>
                </a:gridCol>
                <a:gridCol w="1000305">
                  <a:extLst>
                    <a:ext uri="{9D8B030D-6E8A-4147-A177-3AD203B41FA5}">
                      <a16:colId xmlns:a16="http://schemas.microsoft.com/office/drawing/2014/main" val="20006"/>
                    </a:ext>
                  </a:extLst>
                </a:gridCol>
                <a:gridCol w="781454">
                  <a:extLst>
                    <a:ext uri="{9D8B030D-6E8A-4147-A177-3AD203B41FA5}">
                      <a16:colId xmlns:a16="http://schemas.microsoft.com/office/drawing/2014/main" val="20007"/>
                    </a:ext>
                  </a:extLst>
                </a:gridCol>
                <a:gridCol w="781454">
                  <a:extLst>
                    <a:ext uri="{9D8B030D-6E8A-4147-A177-3AD203B41FA5}">
                      <a16:colId xmlns:a16="http://schemas.microsoft.com/office/drawing/2014/main" val="20008"/>
                    </a:ext>
                  </a:extLst>
                </a:gridCol>
                <a:gridCol w="781454">
                  <a:extLst>
                    <a:ext uri="{9D8B030D-6E8A-4147-A177-3AD203B41FA5}">
                      <a16:colId xmlns:a16="http://schemas.microsoft.com/office/drawing/2014/main" val="20009"/>
                    </a:ext>
                  </a:extLst>
                </a:gridCol>
              </a:tblGrid>
              <a:tr h="416812">
                <a:tc rowSpan="3">
                  <a:txBody>
                    <a:bodyPr/>
                    <a:lstStyle/>
                    <a:p>
                      <a:pPr marL="666750" indent="-666750" algn="ctr">
                        <a:lnSpc>
                          <a:spcPct val="150000"/>
                        </a:lnSpc>
                        <a:spcAft>
                          <a:spcPts val="0"/>
                        </a:spcAft>
                      </a:pPr>
                      <a:r>
                        <a:rPr lang="en-US" sz="1400" b="1" kern="100" dirty="0">
                          <a:effectLst/>
                          <a:latin typeface="微软雅黑" panose="020B0503020204020204" pitchFamily="34" charset="-122"/>
                          <a:ea typeface="微软雅黑" panose="020B0503020204020204" pitchFamily="34" charset="-122"/>
                        </a:rPr>
                        <a:t>      funct3</a:t>
                      </a:r>
                      <a:endParaRPr lang="zh-CN" sz="1400" b="1" kern="100" dirty="0">
                        <a:effectLst/>
                        <a:latin typeface="微软雅黑" panose="020B0503020204020204" pitchFamily="34" charset="-122"/>
                        <a:ea typeface="微软雅黑" panose="020B0503020204020204" pitchFamily="34" charset="-122"/>
                      </a:endParaRPr>
                    </a:p>
                    <a:p>
                      <a:pPr marL="438785" indent="266700" algn="just">
                        <a:spcAft>
                          <a:spcPts val="0"/>
                        </a:spcAft>
                      </a:pPr>
                      <a:r>
                        <a:rPr lang="en-US" sz="1400" b="1" kern="100" dirty="0">
                          <a:effectLst/>
                          <a:latin typeface="微软雅黑" panose="020B0503020204020204" pitchFamily="34" charset="-122"/>
                          <a:ea typeface="微软雅黑" panose="020B0503020204020204" pitchFamily="34" charset="-122"/>
                        </a:rPr>
                        <a:t>        </a:t>
                      </a:r>
                    </a:p>
                    <a:p>
                      <a:pPr marL="438785" indent="266700" algn="just">
                        <a:spcAft>
                          <a:spcPts val="0"/>
                        </a:spcAft>
                      </a:pPr>
                      <a:r>
                        <a:rPr lang="en-US" sz="1400" b="1" kern="100" dirty="0">
                          <a:effectLst/>
                          <a:latin typeface="微软雅黑" panose="020B0503020204020204" pitchFamily="34" charset="-122"/>
                          <a:ea typeface="微软雅黑" panose="020B0503020204020204" pitchFamily="34" charset="-122"/>
                        </a:rPr>
                        <a:t>   op</a:t>
                      </a:r>
                      <a:endParaRPr lang="zh-CN" sz="1400" b="1" kern="100" dirty="0">
                        <a:effectLst/>
                        <a:latin typeface="微软雅黑" panose="020B0503020204020204" pitchFamily="34" charset="-122"/>
                        <a:ea typeface="微软雅黑" panose="020B0503020204020204" pitchFamily="34" charset="-122"/>
                      </a:endParaRPr>
                    </a:p>
                    <a:p>
                      <a:pPr indent="3810" algn="ctr">
                        <a:spcAft>
                          <a:spcPts val="0"/>
                        </a:spcAft>
                      </a:pPr>
                      <a:r>
                        <a:rPr lang="en-US" sz="1400" b="1" kern="100" dirty="0">
                          <a:effectLst/>
                          <a:latin typeface="微软雅黑" panose="020B0503020204020204" pitchFamily="34" charset="-122"/>
                          <a:ea typeface="微软雅黑" panose="020B0503020204020204" pitchFamily="34" charset="-122"/>
                        </a:rPr>
                        <a:t> </a:t>
                      </a:r>
                      <a:endParaRPr lang="zh-CN" sz="1400" b="1" kern="100" dirty="0">
                        <a:effectLst/>
                        <a:latin typeface="微软雅黑" panose="020B0503020204020204" pitchFamily="34" charset="-122"/>
                        <a:ea typeface="微软雅黑" panose="020B0503020204020204" pitchFamily="34" charset="-122"/>
                      </a:endParaRPr>
                    </a:p>
                    <a:p>
                      <a:pPr indent="3810" algn="just">
                        <a:spcAft>
                          <a:spcPts val="0"/>
                        </a:spcAft>
                      </a:pPr>
                      <a:r>
                        <a:rPr lang="zh-CN" sz="1400" b="1" kern="100" dirty="0">
                          <a:effectLst/>
                          <a:latin typeface="微软雅黑" panose="020B0503020204020204" pitchFamily="34" charset="-122"/>
                          <a:ea typeface="微软雅黑" panose="020B0503020204020204" pitchFamily="34" charset="-122"/>
                        </a:rPr>
                        <a:t>控制信号</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000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dirty="0">
                          <a:effectLst/>
                          <a:latin typeface="微软雅黑" panose="020B0503020204020204" pitchFamily="34" charset="-122"/>
                          <a:ea typeface="微软雅黑" panose="020B0503020204020204" pitchFamily="34" charset="-122"/>
                        </a:rPr>
                        <a:t>010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011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无关</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无关</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4721">
                <a:tc vMerge="1">
                  <a:txBody>
                    <a:bodyPr/>
                    <a:lstStyle/>
                    <a:p>
                      <a:endParaRPr lang="zh-CN"/>
                    </a:p>
                  </a:txBody>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0010011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0110111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0000011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0100011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1100011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1101111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6812">
                <a:tc vMerge="1">
                  <a:txBody>
                    <a:bodyPr/>
                    <a:lstStyle/>
                    <a:p>
                      <a:endParaRPr lang="zh-CN"/>
                    </a:p>
                  </a:txBody>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add</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sltu</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ori</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lui</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lw</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sw</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beq</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jal</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2663">
                <a:tc>
                  <a:txBody>
                    <a:bodyPr/>
                    <a:lstStyle/>
                    <a:p>
                      <a:pPr indent="3810" algn="ctr">
                        <a:spcAft>
                          <a:spcPts val="0"/>
                        </a:spcAft>
                      </a:pPr>
                      <a:r>
                        <a:rPr lang="en-US" sz="1400" b="1" kern="100">
                          <a:effectLst/>
                          <a:latin typeface="微软雅黑" panose="020B0503020204020204" pitchFamily="34" charset="-122"/>
                          <a:ea typeface="微软雅黑" panose="020B0503020204020204" pitchFamily="34" charset="-122"/>
                        </a:rPr>
                        <a:t>Branch</a:t>
                      </a:r>
                      <a:endParaRPr lang="zh-CN" sz="14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2663">
                <a:tc>
                  <a:txBody>
                    <a:bodyPr/>
                    <a:lstStyle/>
                    <a:p>
                      <a:pPr indent="3810" algn="ctr">
                        <a:spcAft>
                          <a:spcPts val="0"/>
                        </a:spcAft>
                      </a:pPr>
                      <a:r>
                        <a:rPr lang="en-US" sz="1400" b="1" kern="100" dirty="0">
                          <a:effectLst/>
                          <a:latin typeface="微软雅黑" panose="020B0503020204020204" pitchFamily="34" charset="-122"/>
                          <a:ea typeface="微软雅黑" panose="020B0503020204020204" pitchFamily="34" charset="-122"/>
                        </a:rPr>
                        <a:t>Jump</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2663">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ALUASrc</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5270">
                <a:tc>
                  <a:txBody>
                    <a:bodyPr/>
                    <a:lstStyle/>
                    <a:p>
                      <a:pPr indent="3810" algn="ctr">
                        <a:spcAft>
                          <a:spcPts val="0"/>
                        </a:spcAft>
                      </a:pPr>
                      <a:r>
                        <a:rPr lang="en-US" sz="1300" b="1" kern="100" dirty="0" err="1">
                          <a:effectLst/>
                          <a:latin typeface="微软雅黑" panose="020B0503020204020204" pitchFamily="34" charset="-122"/>
                          <a:ea typeface="微软雅黑" panose="020B0503020204020204" pitchFamily="34" charset="-122"/>
                        </a:rPr>
                        <a:t>ALUBSrc</a:t>
                      </a:r>
                      <a:r>
                        <a:rPr lang="en-US" sz="1300" b="1" kern="100" dirty="0">
                          <a:effectLst/>
                          <a:latin typeface="微软雅黑" panose="020B0503020204020204" pitchFamily="34" charset="-122"/>
                          <a:ea typeface="微软雅黑" panose="020B0503020204020204" pitchFamily="34" charset="-122"/>
                        </a:rPr>
                        <a:t>&lt;1:0&gt;</a:t>
                      </a:r>
                      <a:endParaRPr lang="zh-CN" sz="13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36883">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ALUctr</a:t>
                      </a:r>
                      <a:r>
                        <a:rPr lang="en-US" sz="1400" b="1" kern="100" dirty="0">
                          <a:effectLst/>
                          <a:latin typeface="微软雅黑" panose="020B0503020204020204" pitchFamily="34" charset="-122"/>
                          <a:ea typeface="微软雅黑" panose="020B0503020204020204" pitchFamily="34" charset="-122"/>
                        </a:rPr>
                        <a:t>&lt;3:0&gt;</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0010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0011</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sltu</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0110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or</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1111</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srcB</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0000</a:t>
                      </a:r>
                      <a:r>
                        <a:rPr lang="zh-CN" altLang="en-US" sz="1600" b="1" kern="100">
                          <a:solidFill>
                            <a:schemeClr val="tx1"/>
                          </a:solidFill>
                          <a:effectLst/>
                          <a:latin typeface="微软雅黑" panose="020B0503020204020204" pitchFamily="34" charset="-122"/>
                          <a:ea typeface="微软雅黑" panose="020B0503020204020204" pitchFamily="34" charset="-122"/>
                          <a:cs typeface="+mn-cs"/>
                        </a:rPr>
                        <a:t>（</a:t>
                      </a:r>
                      <a:r>
                        <a:rPr lang="en-US" sz="1600" b="1" kern="10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1000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sub</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2663">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MemtoReg</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1</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52663">
                <a:tc>
                  <a:txBody>
                    <a:bodyPr/>
                    <a:lstStyle/>
                    <a:p>
                      <a:pPr indent="3810" algn="ctr">
                        <a:spcAft>
                          <a:spcPts val="0"/>
                        </a:spcAft>
                      </a:pPr>
                      <a:r>
                        <a:rPr lang="en-US" sz="1400" b="1" kern="100">
                          <a:effectLst/>
                          <a:latin typeface="微软雅黑" panose="020B0503020204020204" pitchFamily="34" charset="-122"/>
                          <a:ea typeface="微软雅黑" panose="020B0503020204020204" pitchFamily="34" charset="-122"/>
                        </a:rPr>
                        <a:t>RegWr</a:t>
                      </a:r>
                      <a:endParaRPr lang="zh-CN" sz="14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1</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52663">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MemWr</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0</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25811">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ExtOp</a:t>
                      </a:r>
                      <a:r>
                        <a:rPr lang="en-US" sz="1400" b="1" kern="100" dirty="0">
                          <a:effectLst/>
                          <a:latin typeface="微软雅黑" panose="020B0503020204020204" pitchFamily="34" charset="-122"/>
                          <a:ea typeface="微软雅黑" panose="020B0503020204020204" pitchFamily="34" charset="-122"/>
                        </a:rPr>
                        <a:t>&lt;2:0&gt;</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immI</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immU</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000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immI</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immS</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immB</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immJ</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86" name="Text Box 178">
            <a:extLst>
              <a:ext uri="{FF2B5EF4-FFF2-40B4-BE49-F238E27FC236}">
                <a16:creationId xmlns:a16="http://schemas.microsoft.com/office/drawing/2014/main" id="{25A248DA-6B93-5F44-E0C8-A41548B43A7F}"/>
              </a:ext>
            </a:extLst>
          </p:cNvPr>
          <p:cNvSpPr txBox="1">
            <a:spLocks noChangeArrowheads="1"/>
          </p:cNvSpPr>
          <p:nvPr/>
        </p:nvSpPr>
        <p:spPr bwMode="auto">
          <a:xfrm>
            <a:off x="1385888" y="1563688"/>
            <a:ext cx="7615237" cy="469900"/>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87" name="Text Box 178">
            <a:extLst>
              <a:ext uri="{FF2B5EF4-FFF2-40B4-BE49-F238E27FC236}">
                <a16:creationId xmlns:a16="http://schemas.microsoft.com/office/drawing/2014/main" id="{86CA1CDB-D177-4270-32E8-BEFEBE63338A}"/>
              </a:ext>
            </a:extLst>
          </p:cNvPr>
          <p:cNvSpPr txBox="1">
            <a:spLocks noChangeArrowheads="1"/>
          </p:cNvSpPr>
          <p:nvPr/>
        </p:nvSpPr>
        <p:spPr bwMode="auto">
          <a:xfrm>
            <a:off x="112713" y="4041775"/>
            <a:ext cx="8918575" cy="234950"/>
          </a:xfrm>
          <a:prstGeom prst="rect">
            <a:avLst/>
          </a:prstGeom>
          <a:solidFill>
            <a:srgbClr val="0A10F4">
              <a:alpha val="2862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30196" name="Rectangle 3">
            <a:extLst>
              <a:ext uri="{FF2B5EF4-FFF2-40B4-BE49-F238E27FC236}">
                <a16:creationId xmlns:a16="http://schemas.microsoft.com/office/drawing/2014/main" id="{87A835D2-B018-202A-508F-C82D71B8A1FF}"/>
              </a:ext>
            </a:extLst>
          </p:cNvPr>
          <p:cNvSpPr txBox="1">
            <a:spLocks noChangeArrowheads="1"/>
          </p:cNvSpPr>
          <p:nvPr/>
        </p:nvSpPr>
        <p:spPr bwMode="auto">
          <a:xfrm>
            <a:off x="57150" y="5194300"/>
            <a:ext cx="90297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10000"/>
              </a:lnSpc>
              <a:spcBef>
                <a:spcPct val="10000"/>
              </a:spcBef>
              <a:buClr>
                <a:schemeClr val="accent1"/>
              </a:buClr>
            </a:pPr>
            <a:r>
              <a:rPr lang="en-US" altLang="zh-CN">
                <a:solidFill>
                  <a:srgbClr val="0A10F4"/>
                </a:solidFill>
                <a:latin typeface="微软雅黑" panose="020B0503020204020204" pitchFamily="34" charset="-122"/>
                <a:ea typeface="微软雅黑" panose="020B0503020204020204" pitchFamily="34" charset="-122"/>
                <a:sym typeface="Wingdings" panose="05000000000000000000" pitchFamily="2" charset="2"/>
              </a:rPr>
              <a:t>RegWr=(~op&lt;6&gt;&amp; op&lt;5&gt;&amp;op&lt;4&gt;&amp;~op&lt;3&gt;&amp;~op&lt;2&gt;&amp;op&lt;1&gt;&amp;op&lt;0&gt;)     (R-type)</a:t>
            </a:r>
          </a:p>
          <a:p>
            <a:pPr eaLnBrk="0" hangingPunct="0">
              <a:lnSpc>
                <a:spcPct val="110000"/>
              </a:lnSpc>
              <a:spcBef>
                <a:spcPct val="10000"/>
              </a:spcBef>
              <a:buClr>
                <a:schemeClr val="accent1"/>
              </a:buClr>
            </a:pPr>
            <a:r>
              <a:rPr lang="en-US" altLang="zh-CN">
                <a:solidFill>
                  <a:srgbClr val="0A10F4"/>
                </a:solidFill>
                <a:latin typeface="微软雅黑" panose="020B0503020204020204" pitchFamily="34" charset="-122"/>
                <a:ea typeface="微软雅黑" panose="020B0503020204020204" pitchFamily="34" charset="-122"/>
                <a:sym typeface="Wingdings" panose="05000000000000000000" pitchFamily="2" charset="2"/>
              </a:rPr>
              <a:t>      | (~op&lt;6&gt;&amp;~op&lt;5&gt;&amp;op&lt;4&gt;&amp;~op&lt;3&gt;&amp;~op&lt;2&gt;&amp;op&lt;1&gt;&amp;op&lt;0&gt;)     (I-type-ALU)</a:t>
            </a:r>
          </a:p>
          <a:p>
            <a:pPr eaLnBrk="0" hangingPunct="0">
              <a:lnSpc>
                <a:spcPct val="110000"/>
              </a:lnSpc>
              <a:spcBef>
                <a:spcPct val="10000"/>
              </a:spcBef>
              <a:buClr>
                <a:schemeClr val="accent1"/>
              </a:buClr>
            </a:pPr>
            <a:r>
              <a:rPr lang="en-US" altLang="zh-CN">
                <a:solidFill>
                  <a:srgbClr val="0A10F4"/>
                </a:solidFill>
                <a:latin typeface="微软雅黑" panose="020B0503020204020204" pitchFamily="34" charset="-122"/>
                <a:ea typeface="微软雅黑" panose="020B0503020204020204" pitchFamily="34" charset="-122"/>
                <a:sym typeface="Wingdings" panose="05000000000000000000" pitchFamily="2" charset="2"/>
              </a:rPr>
              <a:t>      | (~op&lt;6&gt;&amp;op&lt;5&gt;&amp;op&lt;4&gt;&amp;~op&lt;3&gt;&amp;op&lt;2&gt;&amp;op&lt;1&gt;&amp;op&lt;0&gt;)	      (lui)</a:t>
            </a:r>
          </a:p>
          <a:p>
            <a:pPr eaLnBrk="0" hangingPunct="0">
              <a:lnSpc>
                <a:spcPct val="110000"/>
              </a:lnSpc>
              <a:spcBef>
                <a:spcPct val="10000"/>
              </a:spcBef>
              <a:buClr>
                <a:schemeClr val="accent1"/>
              </a:buClr>
            </a:pPr>
            <a:r>
              <a:rPr lang="en-US" altLang="zh-CN">
                <a:solidFill>
                  <a:srgbClr val="0A10F4"/>
                </a:solidFill>
                <a:latin typeface="微软雅黑" panose="020B0503020204020204" pitchFamily="34" charset="-122"/>
                <a:ea typeface="微软雅黑" panose="020B0503020204020204" pitchFamily="34" charset="-122"/>
                <a:sym typeface="Wingdings" panose="05000000000000000000" pitchFamily="2" charset="2"/>
              </a:rPr>
              <a:t>      | (~op&lt;6&gt;&amp;~op&lt;5&gt;&amp;~op&lt;4&gt;&amp;~op&lt;3&gt;&amp;~op&lt;2&gt;&amp;op&lt;1&gt;&amp; op&lt;0&gt;)    (Load)</a:t>
            </a:r>
          </a:p>
          <a:p>
            <a:pPr eaLnBrk="0" hangingPunct="0">
              <a:lnSpc>
                <a:spcPct val="110000"/>
              </a:lnSpc>
              <a:spcBef>
                <a:spcPct val="10000"/>
              </a:spcBef>
              <a:buClr>
                <a:schemeClr val="accent1"/>
              </a:buClr>
            </a:pPr>
            <a:r>
              <a:rPr lang="en-US" altLang="zh-CN">
                <a:solidFill>
                  <a:srgbClr val="0A10F4"/>
                </a:solidFill>
                <a:latin typeface="微软雅黑" panose="020B0503020204020204" pitchFamily="34" charset="-122"/>
                <a:ea typeface="微软雅黑" panose="020B0503020204020204" pitchFamily="34" charset="-122"/>
                <a:sym typeface="Wingdings" panose="05000000000000000000" pitchFamily="2" charset="2"/>
              </a:rPr>
              <a:t>      | (op&lt;6&gt;&amp;op&lt;5&gt;&amp;~op&lt;4&gt;&amp;op&lt;3&gt;&amp;op&lt;2&gt;&amp;op&lt;1&gt;&amp;op&lt;0&gt;)	       (J-type)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randombar(horizontal)">
                                      <p:cBhvr>
                                        <p:cTn id="7" dur="500"/>
                                        <p:tgtEl>
                                          <p:spTgt spid="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randombar(horizontal)">
                                      <p:cBhvr>
                                        <p:cTn id="12"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FC6EF3E5-C487-2BD6-BB0F-E7D7B24C2F9A}"/>
              </a:ext>
            </a:extLst>
          </p:cNvPr>
          <p:cNvSpPr>
            <a:spLocks noGrp="1" noChangeArrowheads="1"/>
          </p:cNvSpPr>
          <p:nvPr>
            <p:ph type="title"/>
          </p:nvPr>
        </p:nvSpPr>
        <p:spPr>
          <a:xfrm>
            <a:off x="339725" y="142875"/>
            <a:ext cx="5518150" cy="427038"/>
          </a:xfrm>
        </p:spPr>
        <p:txBody>
          <a:bodyPr/>
          <a:lstStyle/>
          <a:p>
            <a:r>
              <a:rPr lang="zh-CN" altLang="en-US">
                <a:ea typeface="宋体" panose="02010600030101010101" pitchFamily="2" charset="-122"/>
              </a:rPr>
              <a:t>回顾：算术逻辑部件的设计</a:t>
            </a:r>
          </a:p>
        </p:txBody>
      </p:sp>
      <p:sp>
        <p:nvSpPr>
          <p:cNvPr id="132098" name="Text Box 178">
            <a:extLst>
              <a:ext uri="{FF2B5EF4-FFF2-40B4-BE49-F238E27FC236}">
                <a16:creationId xmlns:a16="http://schemas.microsoft.com/office/drawing/2014/main" id="{8BEF77A0-825D-843E-7F8B-58D681F4FE7B}"/>
              </a:ext>
            </a:extLst>
          </p:cNvPr>
          <p:cNvSpPr txBox="1">
            <a:spLocks noChangeArrowheads="1"/>
          </p:cNvSpPr>
          <p:nvPr/>
        </p:nvSpPr>
        <p:spPr bwMode="auto">
          <a:xfrm>
            <a:off x="152400" y="758825"/>
            <a:ext cx="5795963" cy="2778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eaLnBrk="0" hangingPunct="0"/>
            <a:r>
              <a:rPr lang="zh-CN" altLang="en-US" sz="1800">
                <a:solidFill>
                  <a:srgbClr val="FF0000"/>
                </a:solidFill>
                <a:latin typeface="微软雅黑" panose="020B0503020204020204" pitchFamily="34" charset="-122"/>
                <a:ea typeface="微软雅黑" panose="020B0503020204020204" pitchFamily="34" charset="-122"/>
              </a:rPr>
              <a:t>问题：</a:t>
            </a:r>
            <a:r>
              <a:rPr lang="en-US" altLang="zh-CN" sz="1800">
                <a:solidFill>
                  <a:srgbClr val="FF0000"/>
                </a:solidFill>
                <a:latin typeface="微软雅黑" panose="020B0503020204020204" pitchFamily="34" charset="-122"/>
                <a:ea typeface="微软雅黑" panose="020B0503020204020204" pitchFamily="34" charset="-122"/>
              </a:rPr>
              <a:t>ALUctr</a:t>
            </a:r>
            <a:r>
              <a:rPr lang="zh-CN" altLang="en-US" sz="1800">
                <a:solidFill>
                  <a:srgbClr val="FF0000"/>
                </a:solidFill>
                <a:latin typeface="微软雅黑" panose="020B0503020204020204" pitchFamily="34" charset="-122"/>
                <a:ea typeface="微软雅黑" panose="020B0503020204020204" pitchFamily="34" charset="-122"/>
              </a:rPr>
              <a:t>如何决定</a:t>
            </a:r>
            <a:r>
              <a:rPr lang="en-US" altLang="zh-CN" sz="1800">
                <a:solidFill>
                  <a:srgbClr val="FF0000"/>
                </a:solidFill>
                <a:latin typeface="微软雅黑" panose="020B0503020204020204" pitchFamily="34" charset="-122"/>
                <a:ea typeface="微软雅黑" panose="020B0503020204020204" pitchFamily="34" charset="-122"/>
              </a:rPr>
              <a:t>OPctr</a:t>
            </a:r>
            <a:r>
              <a:rPr lang="zh-CN" altLang="en-US" sz="1800">
                <a:solidFill>
                  <a:srgbClr val="FF0000"/>
                </a:solidFill>
                <a:latin typeface="微软雅黑" panose="020B0503020204020204" pitchFamily="34" charset="-122"/>
                <a:ea typeface="微软雅黑" panose="020B0503020204020204" pitchFamily="34" charset="-122"/>
              </a:rPr>
              <a:t>等？</a:t>
            </a:r>
          </a:p>
        </p:txBody>
      </p:sp>
      <p:sp>
        <p:nvSpPr>
          <p:cNvPr id="132099" name="Text Box 178">
            <a:extLst>
              <a:ext uri="{FF2B5EF4-FFF2-40B4-BE49-F238E27FC236}">
                <a16:creationId xmlns:a16="http://schemas.microsoft.com/office/drawing/2014/main" id="{D054097E-1587-FA7B-26EA-1F2F58C0C620}"/>
              </a:ext>
            </a:extLst>
          </p:cNvPr>
          <p:cNvSpPr txBox="1">
            <a:spLocks noChangeArrowheads="1"/>
          </p:cNvSpPr>
          <p:nvPr/>
        </p:nvSpPr>
        <p:spPr bwMode="auto">
          <a:xfrm>
            <a:off x="92075" y="3313113"/>
            <a:ext cx="3351213" cy="1200150"/>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ALUctr=add</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OPctr=00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ALUctr=or</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Opctr=01</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ALUctr=srcB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Opctr=10</a:t>
            </a: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Opctr=11</a:t>
            </a:r>
          </a:p>
        </p:txBody>
      </p:sp>
      <p:sp>
        <p:nvSpPr>
          <p:cNvPr id="132100" name="Text Box 178">
            <a:extLst>
              <a:ext uri="{FF2B5EF4-FFF2-40B4-BE49-F238E27FC236}">
                <a16:creationId xmlns:a16="http://schemas.microsoft.com/office/drawing/2014/main" id="{467D47CC-E1D3-A4F8-CFA3-2AD2AEC94641}"/>
              </a:ext>
            </a:extLst>
          </p:cNvPr>
          <p:cNvSpPr txBox="1">
            <a:spLocks noChangeArrowheads="1"/>
          </p:cNvSpPr>
          <p:nvPr/>
        </p:nvSpPr>
        <p:spPr bwMode="auto">
          <a:xfrm>
            <a:off x="123825" y="1530350"/>
            <a:ext cx="3289300" cy="646113"/>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ALUctr=slt/sltu/sub</a:t>
            </a:r>
            <a:r>
              <a:rPr lang="zh-CN" altLang="en-US" sz="1800">
                <a:solidFill>
                  <a:schemeClr val="accent2"/>
                </a:solidFill>
                <a:latin typeface="微软雅黑" panose="020B0503020204020204" pitchFamily="34" charset="-122"/>
                <a:ea typeface="微软雅黑" panose="020B0503020204020204" pitchFamily="34" charset="-122"/>
              </a:rPr>
              <a:t>时</a:t>
            </a:r>
            <a:r>
              <a:rPr lang="en-US" altLang="zh-CN" sz="1800">
                <a:solidFill>
                  <a:schemeClr val="accent2"/>
                </a:solidFill>
                <a:latin typeface="微软雅黑" panose="020B0503020204020204" pitchFamily="34" charset="-122"/>
                <a:ea typeface="微软雅黑" panose="020B0503020204020204" pitchFamily="34" charset="-122"/>
              </a:rPr>
              <a:t>, SUBctr=1</a:t>
            </a:r>
            <a:r>
              <a:rPr lang="zh-CN" altLang="en-US" sz="1800">
                <a:solidFill>
                  <a:schemeClr val="accent2"/>
                </a:solidFill>
                <a:latin typeface="微软雅黑" panose="020B0503020204020204" pitchFamily="34" charset="-122"/>
                <a:ea typeface="微软雅黑" panose="020B0503020204020204" pitchFamily="34" charset="-122"/>
              </a:rPr>
              <a:t>，其余</a:t>
            </a:r>
            <a:r>
              <a:rPr lang="en-US" altLang="zh-CN" sz="1800">
                <a:solidFill>
                  <a:schemeClr val="accent2"/>
                </a:solidFill>
                <a:latin typeface="微软雅黑" panose="020B0503020204020204" pitchFamily="34" charset="-122"/>
                <a:ea typeface="微软雅黑" panose="020B0503020204020204" pitchFamily="34" charset="-122"/>
              </a:rPr>
              <a:t> SUBctr=0</a:t>
            </a:r>
            <a:endParaRPr lang="en-US" altLang="zh-CN" sz="2000">
              <a:solidFill>
                <a:schemeClr val="accent2"/>
              </a:solidFill>
              <a:latin typeface="微软雅黑" panose="020B0503020204020204" pitchFamily="34" charset="-122"/>
              <a:ea typeface="微软雅黑" panose="020B0503020204020204" pitchFamily="34" charset="-122"/>
            </a:endParaRPr>
          </a:p>
        </p:txBody>
      </p:sp>
      <p:sp>
        <p:nvSpPr>
          <p:cNvPr id="132101" name="Text Box 178">
            <a:extLst>
              <a:ext uri="{FF2B5EF4-FFF2-40B4-BE49-F238E27FC236}">
                <a16:creationId xmlns:a16="http://schemas.microsoft.com/office/drawing/2014/main" id="{1C50CD47-4C84-1807-AC43-4B767F6F2B7E}"/>
              </a:ext>
            </a:extLst>
          </p:cNvPr>
          <p:cNvSpPr txBox="1">
            <a:spLocks noChangeArrowheads="1"/>
          </p:cNvSpPr>
          <p:nvPr/>
        </p:nvSpPr>
        <p:spPr bwMode="auto">
          <a:xfrm>
            <a:off x="152400" y="2292350"/>
            <a:ext cx="2633663" cy="923925"/>
          </a:xfrm>
          <a:prstGeom prst="rect">
            <a:avLst/>
          </a:prstGeom>
          <a:solidFill>
            <a:srgbClr val="FFFF00">
              <a:alpha val="2901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 SIGctr=1</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en-US" altLang="zh-CN" sz="1800">
                <a:solidFill>
                  <a:schemeClr val="accent2"/>
                </a:solidFill>
                <a:latin typeface="微软雅黑" panose="020B0503020204020204" pitchFamily="34" charset="-122"/>
                <a:ea typeface="微软雅黑" panose="020B0503020204020204" pitchFamily="34" charset="-122"/>
              </a:rPr>
              <a:t>ALUctr=sltu, SIGctr=0</a:t>
            </a:r>
            <a:endParaRPr lang="zh-CN" altLang="en-US" sz="1800">
              <a:solidFill>
                <a:schemeClr val="accent2"/>
              </a:solidFill>
              <a:latin typeface="微软雅黑" panose="020B0503020204020204" pitchFamily="34" charset="-122"/>
              <a:ea typeface="微软雅黑" panose="020B0503020204020204" pitchFamily="34" charset="-122"/>
            </a:endParaRPr>
          </a:p>
          <a:p>
            <a:pPr eaLnBrk="0" hangingPunct="0"/>
            <a:r>
              <a:rPr lang="zh-CN" altLang="en-US" sz="1800">
                <a:solidFill>
                  <a:schemeClr val="accent2"/>
                </a:solidFill>
                <a:latin typeface="微软雅黑" panose="020B0503020204020204" pitchFamily="34" charset="-122"/>
                <a:ea typeface="微软雅黑" panose="020B0503020204020204" pitchFamily="34" charset="-122"/>
              </a:rPr>
              <a:t>其余情况，任意</a:t>
            </a:r>
          </a:p>
        </p:txBody>
      </p:sp>
      <p:sp>
        <p:nvSpPr>
          <p:cNvPr id="132102" name="Text Box 178">
            <a:extLst>
              <a:ext uri="{FF2B5EF4-FFF2-40B4-BE49-F238E27FC236}">
                <a16:creationId xmlns:a16="http://schemas.microsoft.com/office/drawing/2014/main" id="{8F796A3B-AC34-0833-DB47-A502B1090E6F}"/>
              </a:ext>
            </a:extLst>
          </p:cNvPr>
          <p:cNvSpPr txBox="1">
            <a:spLocks noChangeArrowheads="1"/>
          </p:cNvSpPr>
          <p:nvPr/>
        </p:nvSpPr>
        <p:spPr bwMode="auto">
          <a:xfrm>
            <a:off x="92075" y="1171575"/>
            <a:ext cx="5287963" cy="2619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eaLnBrk="0" hangingPunct="0"/>
            <a:r>
              <a:rPr lang="zh-CN" altLang="en-US" sz="1700">
                <a:latin typeface="微软雅黑" panose="020B0503020204020204" pitchFamily="34" charset="-122"/>
                <a:ea typeface="微软雅黑" panose="020B0503020204020204" pitchFamily="34" charset="-122"/>
              </a:rPr>
              <a:t>看</a:t>
            </a:r>
            <a:r>
              <a:rPr lang="zh-CN" altLang="en-US" sz="1700">
                <a:solidFill>
                  <a:srgbClr val="A50021"/>
                </a:solidFill>
                <a:latin typeface="微软雅黑" panose="020B0503020204020204" pitchFamily="34" charset="-122"/>
                <a:ea typeface="微软雅黑" panose="020B0503020204020204" pitchFamily="34" charset="-122"/>
              </a:rPr>
              <a:t>操作和</a:t>
            </a:r>
            <a:r>
              <a:rPr lang="en-US" altLang="zh-CN" sz="1700">
                <a:solidFill>
                  <a:srgbClr val="A50021"/>
                </a:solidFill>
                <a:latin typeface="微软雅黑" panose="020B0503020204020204" pitchFamily="34" charset="-122"/>
                <a:ea typeface="微软雅黑" panose="020B0503020204020204" pitchFamily="34" charset="-122"/>
              </a:rPr>
              <a:t>SUBctr</a:t>
            </a:r>
            <a:r>
              <a:rPr lang="zh-CN" altLang="en-US" sz="1700">
                <a:solidFill>
                  <a:srgbClr val="A50021"/>
                </a:solidFill>
                <a:latin typeface="微软雅黑" panose="020B0503020204020204" pitchFamily="34" charset="-122"/>
                <a:ea typeface="微软雅黑" panose="020B0503020204020204" pitchFamily="34" charset="-122"/>
              </a:rPr>
              <a:t>、</a:t>
            </a:r>
            <a:r>
              <a:rPr lang="en-US" altLang="zh-CN" sz="1700">
                <a:solidFill>
                  <a:srgbClr val="A50021"/>
                </a:solidFill>
                <a:latin typeface="微软雅黑" panose="020B0503020204020204" pitchFamily="34" charset="-122"/>
                <a:ea typeface="微软雅黑" panose="020B0503020204020204" pitchFamily="34" charset="-122"/>
              </a:rPr>
              <a:t>OPctr</a:t>
            </a:r>
            <a:r>
              <a:rPr lang="zh-CN" altLang="en-US" sz="1700">
                <a:solidFill>
                  <a:srgbClr val="A50021"/>
                </a:solidFill>
                <a:latin typeface="微软雅黑" panose="020B0503020204020204" pitchFamily="34" charset="-122"/>
                <a:ea typeface="微软雅黑" panose="020B0503020204020204" pitchFamily="34" charset="-122"/>
              </a:rPr>
              <a:t>等的关系</a:t>
            </a:r>
          </a:p>
        </p:txBody>
      </p:sp>
      <p:pic>
        <p:nvPicPr>
          <p:cNvPr id="132103" name="图片 1">
            <a:extLst>
              <a:ext uri="{FF2B5EF4-FFF2-40B4-BE49-F238E27FC236}">
                <a16:creationId xmlns:a16="http://schemas.microsoft.com/office/drawing/2014/main" id="{DF1F5F57-A912-B077-A69A-2BC873F5F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25" y="63500"/>
            <a:ext cx="5514975" cy="477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4" name="图片 2">
            <a:extLst>
              <a:ext uri="{FF2B5EF4-FFF2-40B4-BE49-F238E27FC236}">
                <a16:creationId xmlns:a16="http://schemas.microsoft.com/office/drawing/2014/main" id="{A12C1DF7-7EC7-462E-48F1-1CD326281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837113"/>
            <a:ext cx="7458075" cy="1958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Text Box 178">
            <a:extLst>
              <a:ext uri="{FF2B5EF4-FFF2-40B4-BE49-F238E27FC236}">
                <a16:creationId xmlns:a16="http://schemas.microsoft.com/office/drawing/2014/main" id="{3340B057-779C-8CA5-4464-2ACF6BAF4D5E}"/>
              </a:ext>
            </a:extLst>
          </p:cNvPr>
          <p:cNvSpPr txBox="1">
            <a:spLocks noChangeArrowheads="1"/>
          </p:cNvSpPr>
          <p:nvPr/>
        </p:nvSpPr>
        <p:spPr bwMode="auto">
          <a:xfrm>
            <a:off x="6773863" y="4926013"/>
            <a:ext cx="2217737" cy="554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eaLnBrk="0" hangingPunct="0"/>
            <a:r>
              <a:rPr lang="zh-CN" altLang="en-US" sz="1800">
                <a:solidFill>
                  <a:srgbClr val="FF0000"/>
                </a:solidFill>
                <a:latin typeface="微软雅黑" panose="020B0503020204020204" pitchFamily="34" charset="-122"/>
                <a:ea typeface="微软雅黑" panose="020B0503020204020204" pitchFamily="34" charset="-122"/>
              </a:rPr>
              <a:t>问题：指令</a:t>
            </a:r>
            <a:r>
              <a:rPr lang="en-US" altLang="zh-CN" sz="1800">
                <a:solidFill>
                  <a:srgbClr val="FF0000"/>
                </a:solidFill>
                <a:latin typeface="微软雅黑" panose="020B0503020204020204" pitchFamily="34" charset="-122"/>
                <a:ea typeface="微软雅黑" panose="020B0503020204020204" pitchFamily="34" charset="-122"/>
              </a:rPr>
              <a:t>Instr</a:t>
            </a:r>
            <a:r>
              <a:rPr lang="zh-CN" altLang="en-US" sz="1800">
                <a:solidFill>
                  <a:srgbClr val="FF0000"/>
                </a:solidFill>
                <a:latin typeface="微软雅黑" panose="020B0503020204020204" pitchFamily="34" charset="-122"/>
                <a:ea typeface="微软雅黑" panose="020B0503020204020204" pitchFamily="34" charset="-122"/>
              </a:rPr>
              <a:t>如何决定</a:t>
            </a:r>
            <a:r>
              <a:rPr lang="en-US" altLang="zh-CN" sz="1800">
                <a:solidFill>
                  <a:srgbClr val="FF0000"/>
                </a:solidFill>
                <a:latin typeface="微软雅黑" panose="020B0503020204020204" pitchFamily="34" charset="-122"/>
                <a:ea typeface="微软雅黑" panose="020B0503020204020204" pitchFamily="34" charset="-122"/>
              </a:rPr>
              <a:t>ALUctr</a:t>
            </a:r>
            <a:r>
              <a:rPr lang="zh-CN" altLang="en-US" sz="1800">
                <a:solidFill>
                  <a:srgbClr val="FF0000"/>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a:extLst>
              <a:ext uri="{FF2B5EF4-FFF2-40B4-BE49-F238E27FC236}">
                <a16:creationId xmlns:a16="http://schemas.microsoft.com/office/drawing/2014/main" id="{D259900B-8EB1-0AD2-0988-102008A874A6}"/>
              </a:ext>
            </a:extLst>
          </p:cNvPr>
          <p:cNvSpPr>
            <a:spLocks noGrp="1" noChangeArrowheads="1"/>
          </p:cNvSpPr>
          <p:nvPr>
            <p:ph type="title"/>
          </p:nvPr>
        </p:nvSpPr>
        <p:spPr>
          <a:xfrm>
            <a:off x="371475" y="142875"/>
            <a:ext cx="8150225" cy="422275"/>
          </a:xfrm>
        </p:spPr>
        <p:txBody>
          <a:bodyPr/>
          <a:lstStyle/>
          <a:p>
            <a:r>
              <a:rPr lang="zh-CN" altLang="en-US">
                <a:ea typeface="宋体" panose="02010600030101010101" pitchFamily="2" charset="-122"/>
              </a:rPr>
              <a:t>多值控制信号逻辑表达式的生成</a:t>
            </a:r>
          </a:p>
        </p:txBody>
      </p:sp>
      <p:graphicFrame>
        <p:nvGraphicFramePr>
          <p:cNvPr id="3" name="表格 2">
            <a:extLst>
              <a:ext uri="{FF2B5EF4-FFF2-40B4-BE49-F238E27FC236}">
                <a16:creationId xmlns:a16="http://schemas.microsoft.com/office/drawing/2014/main" id="{0D4BACB4-BCCA-836B-1D0F-41A6F78B3424}"/>
              </a:ext>
            </a:extLst>
          </p:cNvPr>
          <p:cNvGraphicFramePr>
            <a:graphicFrameLocks noGrp="1"/>
          </p:cNvGraphicFramePr>
          <p:nvPr/>
        </p:nvGraphicFramePr>
        <p:xfrm>
          <a:off x="112713" y="720725"/>
          <a:ext cx="8918575" cy="2816225"/>
        </p:xfrm>
        <a:graphic>
          <a:graphicData uri="http://schemas.openxmlformats.org/drawingml/2006/table">
            <a:tbl>
              <a:tblPr firstRow="1" firstCol="1" lastRow="1" lastCol="1" bandRow="1" bandCol="1"/>
              <a:tblGrid>
                <a:gridCol w="1287310">
                  <a:extLst>
                    <a:ext uri="{9D8B030D-6E8A-4147-A177-3AD203B41FA5}">
                      <a16:colId xmlns:a16="http://schemas.microsoft.com/office/drawing/2014/main" val="20000"/>
                    </a:ext>
                  </a:extLst>
                </a:gridCol>
                <a:gridCol w="800165">
                  <a:extLst>
                    <a:ext uri="{9D8B030D-6E8A-4147-A177-3AD203B41FA5}">
                      <a16:colId xmlns:a16="http://schemas.microsoft.com/office/drawing/2014/main" val="20001"/>
                    </a:ext>
                  </a:extLst>
                </a:gridCol>
                <a:gridCol w="825567">
                  <a:extLst>
                    <a:ext uri="{9D8B030D-6E8A-4147-A177-3AD203B41FA5}">
                      <a16:colId xmlns:a16="http://schemas.microsoft.com/office/drawing/2014/main" val="20002"/>
                    </a:ext>
                  </a:extLst>
                </a:gridCol>
                <a:gridCol w="946227">
                  <a:extLst>
                    <a:ext uri="{9D8B030D-6E8A-4147-A177-3AD203B41FA5}">
                      <a16:colId xmlns:a16="http://schemas.microsoft.com/office/drawing/2014/main" val="20003"/>
                    </a:ext>
                  </a:extLst>
                </a:gridCol>
                <a:gridCol w="863670">
                  <a:extLst>
                    <a:ext uri="{9D8B030D-6E8A-4147-A177-3AD203B41FA5}">
                      <a16:colId xmlns:a16="http://schemas.microsoft.com/office/drawing/2014/main" val="20004"/>
                    </a:ext>
                  </a:extLst>
                </a:gridCol>
                <a:gridCol w="850969">
                  <a:extLst>
                    <a:ext uri="{9D8B030D-6E8A-4147-A177-3AD203B41FA5}">
                      <a16:colId xmlns:a16="http://schemas.microsoft.com/office/drawing/2014/main" val="20005"/>
                    </a:ext>
                  </a:extLst>
                </a:gridCol>
                <a:gridCol w="1000305">
                  <a:extLst>
                    <a:ext uri="{9D8B030D-6E8A-4147-A177-3AD203B41FA5}">
                      <a16:colId xmlns:a16="http://schemas.microsoft.com/office/drawing/2014/main" val="20006"/>
                    </a:ext>
                  </a:extLst>
                </a:gridCol>
                <a:gridCol w="781454">
                  <a:extLst>
                    <a:ext uri="{9D8B030D-6E8A-4147-A177-3AD203B41FA5}">
                      <a16:colId xmlns:a16="http://schemas.microsoft.com/office/drawing/2014/main" val="20007"/>
                    </a:ext>
                  </a:extLst>
                </a:gridCol>
                <a:gridCol w="781454">
                  <a:extLst>
                    <a:ext uri="{9D8B030D-6E8A-4147-A177-3AD203B41FA5}">
                      <a16:colId xmlns:a16="http://schemas.microsoft.com/office/drawing/2014/main" val="20008"/>
                    </a:ext>
                  </a:extLst>
                </a:gridCol>
                <a:gridCol w="781454">
                  <a:extLst>
                    <a:ext uri="{9D8B030D-6E8A-4147-A177-3AD203B41FA5}">
                      <a16:colId xmlns:a16="http://schemas.microsoft.com/office/drawing/2014/main" val="20009"/>
                    </a:ext>
                  </a:extLst>
                </a:gridCol>
              </a:tblGrid>
              <a:tr h="416800">
                <a:tc rowSpan="3">
                  <a:txBody>
                    <a:bodyPr/>
                    <a:lstStyle/>
                    <a:p>
                      <a:pPr marL="666750" indent="-666750" algn="ctr">
                        <a:lnSpc>
                          <a:spcPct val="150000"/>
                        </a:lnSpc>
                        <a:spcAft>
                          <a:spcPts val="0"/>
                        </a:spcAft>
                      </a:pPr>
                      <a:r>
                        <a:rPr lang="en-US" sz="1400" b="1" kern="100" dirty="0">
                          <a:effectLst/>
                          <a:latin typeface="微软雅黑" panose="020B0503020204020204" pitchFamily="34" charset="-122"/>
                          <a:ea typeface="微软雅黑" panose="020B0503020204020204" pitchFamily="34" charset="-122"/>
                        </a:rPr>
                        <a:t>      funct3</a:t>
                      </a:r>
                      <a:endParaRPr lang="zh-CN" sz="1400" b="1" kern="100" dirty="0">
                        <a:effectLst/>
                        <a:latin typeface="微软雅黑" panose="020B0503020204020204" pitchFamily="34" charset="-122"/>
                        <a:ea typeface="微软雅黑" panose="020B0503020204020204" pitchFamily="34" charset="-122"/>
                      </a:endParaRPr>
                    </a:p>
                    <a:p>
                      <a:pPr marL="438785" indent="266700" algn="just">
                        <a:spcAft>
                          <a:spcPts val="0"/>
                        </a:spcAft>
                      </a:pPr>
                      <a:r>
                        <a:rPr lang="en-US" sz="1400" b="1" kern="100" dirty="0">
                          <a:effectLst/>
                          <a:latin typeface="微软雅黑" panose="020B0503020204020204" pitchFamily="34" charset="-122"/>
                          <a:ea typeface="微软雅黑" panose="020B0503020204020204" pitchFamily="34" charset="-122"/>
                        </a:rPr>
                        <a:t>        </a:t>
                      </a:r>
                    </a:p>
                    <a:p>
                      <a:pPr marL="438785" indent="266700" algn="just">
                        <a:spcAft>
                          <a:spcPts val="0"/>
                        </a:spcAft>
                      </a:pPr>
                      <a:r>
                        <a:rPr lang="en-US" sz="1400" b="1" kern="100" dirty="0">
                          <a:effectLst/>
                          <a:latin typeface="微软雅黑" panose="020B0503020204020204" pitchFamily="34" charset="-122"/>
                          <a:ea typeface="微软雅黑" panose="020B0503020204020204" pitchFamily="34" charset="-122"/>
                        </a:rPr>
                        <a:t>   op</a:t>
                      </a:r>
                      <a:endParaRPr lang="zh-CN" sz="1400" b="1" kern="100" dirty="0">
                        <a:effectLst/>
                        <a:latin typeface="微软雅黑" panose="020B0503020204020204" pitchFamily="34" charset="-122"/>
                        <a:ea typeface="微软雅黑" panose="020B0503020204020204" pitchFamily="34" charset="-122"/>
                      </a:endParaRPr>
                    </a:p>
                    <a:p>
                      <a:pPr indent="3810" algn="ctr">
                        <a:spcAft>
                          <a:spcPts val="0"/>
                        </a:spcAft>
                      </a:pPr>
                      <a:r>
                        <a:rPr lang="en-US" sz="1400" b="1" kern="100" dirty="0">
                          <a:effectLst/>
                          <a:latin typeface="微软雅黑" panose="020B0503020204020204" pitchFamily="34" charset="-122"/>
                          <a:ea typeface="微软雅黑" panose="020B0503020204020204" pitchFamily="34" charset="-122"/>
                        </a:rPr>
                        <a:t> </a:t>
                      </a:r>
                      <a:endParaRPr lang="zh-CN" sz="1400" b="1" kern="100" dirty="0">
                        <a:effectLst/>
                        <a:latin typeface="微软雅黑" panose="020B0503020204020204" pitchFamily="34" charset="-122"/>
                        <a:ea typeface="微软雅黑" panose="020B0503020204020204" pitchFamily="34" charset="-122"/>
                      </a:endParaRPr>
                    </a:p>
                    <a:p>
                      <a:pPr indent="3810" algn="just">
                        <a:spcAft>
                          <a:spcPts val="0"/>
                        </a:spcAft>
                      </a:pPr>
                      <a:r>
                        <a:rPr lang="zh-CN" sz="1400" b="1" kern="100" dirty="0">
                          <a:effectLst/>
                          <a:latin typeface="微软雅黑" panose="020B0503020204020204" pitchFamily="34" charset="-122"/>
                          <a:ea typeface="微软雅黑" panose="020B0503020204020204" pitchFamily="34" charset="-122"/>
                        </a:rPr>
                        <a:t>控制信号</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000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dirty="0">
                          <a:effectLst/>
                          <a:latin typeface="微软雅黑" panose="020B0503020204020204" pitchFamily="34" charset="-122"/>
                          <a:ea typeface="微软雅黑" panose="020B0503020204020204" pitchFamily="34" charset="-122"/>
                        </a:rPr>
                        <a:t>010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1600" b="1" kern="100">
                          <a:effectLst/>
                          <a:latin typeface="微软雅黑" panose="020B0503020204020204" pitchFamily="34" charset="-122"/>
                          <a:ea typeface="微软雅黑" panose="020B0503020204020204" pitchFamily="34" charset="-122"/>
                        </a:rPr>
                        <a:t>011</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无关</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无关</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4707">
                <a:tc vMerge="1">
                  <a:txBody>
                    <a:bodyPr/>
                    <a:lstStyle/>
                    <a:p>
                      <a:endParaRPr lang="zh-CN"/>
                    </a:p>
                  </a:txBody>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0010011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0110111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0000011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0100011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1100011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1101111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6800">
                <a:tc vMerge="1">
                  <a:txBody>
                    <a:bodyPr/>
                    <a:lstStyle/>
                    <a:p>
                      <a:endParaRPr lang="zh-CN"/>
                    </a:p>
                  </a:txBody>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add</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sltu</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ori</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lui</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lw</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sw</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beq</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jal</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5259">
                <a:tc>
                  <a:txBody>
                    <a:bodyPr/>
                    <a:lstStyle/>
                    <a:p>
                      <a:pPr indent="3810" algn="ctr">
                        <a:spcAft>
                          <a:spcPts val="0"/>
                        </a:spcAft>
                      </a:pPr>
                      <a:r>
                        <a:rPr lang="en-US" sz="1300" b="1" kern="100" dirty="0" err="1">
                          <a:effectLst/>
                          <a:latin typeface="微软雅黑" panose="020B0503020204020204" pitchFamily="34" charset="-122"/>
                          <a:ea typeface="微软雅黑" panose="020B0503020204020204" pitchFamily="34" charset="-122"/>
                        </a:rPr>
                        <a:t>ALUBSrc</a:t>
                      </a:r>
                      <a:r>
                        <a:rPr lang="en-US" sz="1300" b="1" kern="100" dirty="0">
                          <a:effectLst/>
                          <a:latin typeface="微软雅黑" panose="020B0503020204020204" pitchFamily="34" charset="-122"/>
                          <a:ea typeface="微软雅黑" panose="020B0503020204020204" pitchFamily="34" charset="-122"/>
                        </a:rPr>
                        <a:t>&lt;1:0&gt;</a:t>
                      </a:r>
                      <a:endParaRPr lang="zh-CN" sz="13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00</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36864">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ALUctr</a:t>
                      </a:r>
                      <a:r>
                        <a:rPr lang="en-US" sz="1400" b="1" kern="100" dirty="0">
                          <a:effectLst/>
                          <a:latin typeface="微软雅黑" panose="020B0503020204020204" pitchFamily="34" charset="-122"/>
                          <a:ea typeface="微软雅黑" panose="020B0503020204020204" pitchFamily="34" charset="-122"/>
                        </a:rPr>
                        <a:t>&lt;3:0&gt;</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0010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0011</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sltu</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0110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or</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1111</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srcB</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1000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sub</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add</a:t>
                      </a:r>
                      <a:r>
                        <a:rPr lang="zh-CN" altLang="en-US" sz="1600" b="1" kern="1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5795">
                <a:tc>
                  <a:txBody>
                    <a:bodyPr/>
                    <a:lstStyle/>
                    <a:p>
                      <a:pPr indent="3810" algn="ctr">
                        <a:spcAft>
                          <a:spcPts val="0"/>
                        </a:spcAft>
                      </a:pPr>
                      <a:r>
                        <a:rPr lang="en-US" sz="1400" b="1" kern="100" dirty="0" err="1">
                          <a:effectLst/>
                          <a:latin typeface="微软雅黑" panose="020B0503020204020204" pitchFamily="34" charset="-122"/>
                          <a:ea typeface="微软雅黑" panose="020B0503020204020204" pitchFamily="34" charset="-122"/>
                        </a:rPr>
                        <a:t>ExtOp</a:t>
                      </a:r>
                      <a:r>
                        <a:rPr lang="en-US" sz="1400" b="1" kern="100" dirty="0">
                          <a:effectLst/>
                          <a:latin typeface="微软雅黑" panose="020B0503020204020204" pitchFamily="34" charset="-122"/>
                          <a:ea typeface="微软雅黑" panose="020B0503020204020204" pitchFamily="34" charset="-122"/>
                        </a:rPr>
                        <a:t>&lt;2:0&gt;</a:t>
                      </a:r>
                      <a:endParaRPr lang="zh-CN" sz="14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dirty="0">
                          <a:effectLst/>
                          <a:latin typeface="微软雅黑" panose="020B0503020204020204" pitchFamily="34" charset="-122"/>
                          <a:ea typeface="微软雅黑" panose="020B0503020204020204" pitchFamily="34" charset="-122"/>
                        </a:rPr>
                        <a:t>×</a:t>
                      </a:r>
                      <a:endParaRPr lang="zh-CN" sz="1600" b="1" kern="100" dirty="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10" algn="ctr">
                        <a:spcAft>
                          <a:spcPts val="0"/>
                        </a:spcAft>
                      </a:pPr>
                      <a:r>
                        <a:rPr lang="en-US" sz="1600" b="1" kern="100">
                          <a:effectLst/>
                          <a:latin typeface="微软雅黑" panose="020B0503020204020204" pitchFamily="34" charset="-122"/>
                          <a:ea typeface="微软雅黑" panose="020B0503020204020204" pitchFamily="34" charset="-122"/>
                        </a:rPr>
                        <a:t>×</a:t>
                      </a:r>
                      <a:endParaRPr lang="zh-CN" sz="1600" b="1" kern="100">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immI</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immU</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000</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immI</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immS</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011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immB</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81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p>
                      <a:pPr marL="0" indent="381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immJ</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33200" name="Text Box 178">
            <a:extLst>
              <a:ext uri="{FF2B5EF4-FFF2-40B4-BE49-F238E27FC236}">
                <a16:creationId xmlns:a16="http://schemas.microsoft.com/office/drawing/2014/main" id="{9FF9D91E-2037-20B0-A1EB-905AD329E7B0}"/>
              </a:ext>
            </a:extLst>
          </p:cNvPr>
          <p:cNvSpPr txBox="1">
            <a:spLocks noChangeArrowheads="1"/>
          </p:cNvSpPr>
          <p:nvPr/>
        </p:nvSpPr>
        <p:spPr bwMode="auto">
          <a:xfrm>
            <a:off x="1385888" y="1563688"/>
            <a:ext cx="7615237" cy="469900"/>
          </a:xfrm>
          <a:prstGeom prst="rect">
            <a:avLst/>
          </a:prstGeom>
          <a:solidFill>
            <a:schemeClr val="accent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7" name="Text Box 178">
            <a:extLst>
              <a:ext uri="{FF2B5EF4-FFF2-40B4-BE49-F238E27FC236}">
                <a16:creationId xmlns:a16="http://schemas.microsoft.com/office/drawing/2014/main" id="{A8B7C373-083A-E487-54CD-D2418D3E3F94}"/>
              </a:ext>
            </a:extLst>
          </p:cNvPr>
          <p:cNvSpPr txBox="1">
            <a:spLocks noChangeArrowheads="1"/>
          </p:cNvSpPr>
          <p:nvPr/>
        </p:nvSpPr>
        <p:spPr bwMode="auto">
          <a:xfrm>
            <a:off x="1709738" y="2425700"/>
            <a:ext cx="398462" cy="285750"/>
          </a:xfrm>
          <a:prstGeom prst="rect">
            <a:avLst/>
          </a:prstGeom>
          <a:solidFill>
            <a:srgbClr val="0A10F4">
              <a:alpha val="2862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33202" name="矩形 1">
            <a:extLst>
              <a:ext uri="{FF2B5EF4-FFF2-40B4-BE49-F238E27FC236}">
                <a16:creationId xmlns:a16="http://schemas.microsoft.com/office/drawing/2014/main" id="{DEF88CC3-A9BE-AC38-3D3C-2D9CFB06C41B}"/>
              </a:ext>
            </a:extLst>
          </p:cNvPr>
          <p:cNvSpPr>
            <a:spLocks noChangeArrowheads="1"/>
          </p:cNvSpPr>
          <p:nvPr/>
        </p:nvSpPr>
        <p:spPr bwMode="auto">
          <a:xfrm>
            <a:off x="150813" y="3692525"/>
            <a:ext cx="8685212"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ts val="2600"/>
              </a:lnSpc>
              <a:spcBef>
                <a:spcPts val="600"/>
              </a:spcBef>
            </a:pPr>
            <a:r>
              <a:rPr lang="zh-CN" altLang="en-US" sz="1800">
                <a:solidFill>
                  <a:srgbClr val="FF0000"/>
                </a:solidFill>
                <a:latin typeface="微软雅黑" panose="020B0503020204020204" pitchFamily="34" charset="-122"/>
                <a:ea typeface="微软雅黑" panose="020B0503020204020204" pitchFamily="34" charset="-122"/>
              </a:rPr>
              <a:t>以</a:t>
            </a:r>
            <a:r>
              <a:rPr lang="en-US" altLang="zh-CN" sz="1800">
                <a:solidFill>
                  <a:srgbClr val="FF0000"/>
                </a:solidFill>
                <a:latin typeface="微软雅黑" panose="020B0503020204020204" pitchFamily="34" charset="-122"/>
                <a:ea typeface="微软雅黑" panose="020B0503020204020204" pitchFamily="34" charset="-122"/>
              </a:rPr>
              <a:t>ALUctr</a:t>
            </a:r>
            <a:r>
              <a:rPr lang="zh-CN" altLang="en-US" sz="1800">
                <a:solidFill>
                  <a:srgbClr val="FF0000"/>
                </a:solidFill>
                <a:latin typeface="微软雅黑" panose="020B0503020204020204" pitchFamily="34" charset="-122"/>
                <a:ea typeface="微软雅黑" panose="020B0503020204020204" pitchFamily="34" charset="-122"/>
              </a:rPr>
              <a:t>为例介绍多值控制信号逻辑表达式生成。</a:t>
            </a:r>
            <a:endParaRPr lang="en-US" altLang="zh-CN" sz="1800">
              <a:solidFill>
                <a:srgbClr val="FF0000"/>
              </a:solidFill>
              <a:latin typeface="微软雅黑" panose="020B0503020204020204" pitchFamily="34" charset="-122"/>
              <a:ea typeface="微软雅黑" panose="020B0503020204020204" pitchFamily="34" charset="-122"/>
            </a:endParaRPr>
          </a:p>
          <a:p>
            <a:pPr eaLnBrk="0" hangingPunct="0">
              <a:lnSpc>
                <a:spcPts val="2600"/>
              </a:lnSpc>
              <a:spcBef>
                <a:spcPts val="600"/>
              </a:spcBef>
            </a:pPr>
            <a:r>
              <a:rPr lang="zh-CN" altLang="en-US" sz="1800">
                <a:latin typeface="微软雅黑" panose="020B0503020204020204" pitchFamily="34" charset="-122"/>
                <a:ea typeface="微软雅黑" panose="020B0503020204020204" pitchFamily="34" charset="-122"/>
              </a:rPr>
              <a:t>从上表中观察到：</a:t>
            </a:r>
            <a:r>
              <a:rPr lang="en-US" altLang="zh-CN" sz="1800">
                <a:latin typeface="微软雅黑" panose="020B0503020204020204" pitchFamily="34" charset="-122"/>
                <a:ea typeface="微软雅黑" panose="020B0503020204020204" pitchFamily="34" charset="-122"/>
              </a:rPr>
              <a:t>R-</a:t>
            </a:r>
            <a:r>
              <a:rPr lang="zh-CN" altLang="en-US" sz="1800">
                <a:latin typeface="微软雅黑" panose="020B0503020204020204" pitchFamily="34" charset="-122"/>
                <a:ea typeface="微软雅黑" panose="020B0503020204020204" pitchFamily="34" charset="-122"/>
              </a:rPr>
              <a:t>型和</a:t>
            </a:r>
            <a:r>
              <a:rPr lang="en-US" altLang="zh-CN" sz="1800">
                <a:latin typeface="微软雅黑" panose="020B0503020204020204" pitchFamily="34" charset="-122"/>
                <a:ea typeface="微软雅黑" panose="020B0503020204020204" pitchFamily="34" charset="-122"/>
              </a:rPr>
              <a:t>I-</a:t>
            </a:r>
            <a:r>
              <a:rPr lang="zh-CN" altLang="en-US" sz="1800">
                <a:latin typeface="微软雅黑" panose="020B0503020204020204" pitchFamily="34" charset="-122"/>
                <a:ea typeface="微软雅黑" panose="020B0503020204020204" pitchFamily="34" charset="-122"/>
              </a:rPr>
              <a:t>型运算类指令的</a:t>
            </a:r>
            <a:r>
              <a:rPr lang="en-US" altLang="zh-CN" sz="1800">
                <a:latin typeface="微软雅黑" panose="020B0503020204020204" pitchFamily="34" charset="-122"/>
                <a:ea typeface="微软雅黑" panose="020B0503020204020204" pitchFamily="34" charset="-122"/>
              </a:rPr>
              <a:t>funct3</a:t>
            </a:r>
            <a:r>
              <a:rPr lang="zh-CN" altLang="en-US" sz="1800">
                <a:latin typeface="微软雅黑" panose="020B0503020204020204" pitchFamily="34" charset="-122"/>
                <a:ea typeface="微软雅黑" panose="020B0503020204020204" pitchFamily="34" charset="-122"/>
              </a:rPr>
              <a:t>与</a:t>
            </a:r>
            <a:r>
              <a:rPr lang="en-US" altLang="zh-CN" sz="1800">
                <a:latin typeface="微软雅黑" panose="020B0503020204020204" pitchFamily="34" charset="-122"/>
                <a:ea typeface="微软雅黑" panose="020B0503020204020204" pitchFamily="34" charset="-122"/>
              </a:rPr>
              <a:t>ALUctr</a:t>
            </a:r>
            <a:r>
              <a:rPr lang="zh-CN" altLang="en-US" sz="1800">
                <a:latin typeface="微软雅黑" panose="020B0503020204020204" pitchFamily="34" charset="-122"/>
                <a:ea typeface="微软雅黑" panose="020B0503020204020204" pitchFamily="34" charset="-122"/>
              </a:rPr>
              <a:t>后</a:t>
            </a:r>
            <a:r>
              <a:rPr lang="en-US" altLang="zh-CN" sz="1800">
                <a:latin typeface="微软雅黑" panose="020B0503020204020204" pitchFamily="34" charset="-122"/>
                <a:ea typeface="微软雅黑" panose="020B0503020204020204" pitchFamily="34" charset="-122"/>
              </a:rPr>
              <a:t>3</a:t>
            </a:r>
            <a:r>
              <a:rPr lang="zh-CN" altLang="en-US" sz="1800">
                <a:latin typeface="微软雅黑" panose="020B0503020204020204" pitchFamily="34" charset="-122"/>
                <a:ea typeface="微软雅黑" panose="020B0503020204020204" pitchFamily="34" charset="-122"/>
              </a:rPr>
              <a:t>位编码相同，而第</a:t>
            </a:r>
            <a:r>
              <a:rPr lang="en-US" altLang="zh-CN" sz="1800">
                <a:latin typeface="微软雅黑" panose="020B0503020204020204" pitchFamily="34" charset="-122"/>
                <a:ea typeface="微软雅黑" panose="020B0503020204020204" pitchFamily="34" charset="-122"/>
              </a:rPr>
              <a:t>1</a:t>
            </a:r>
            <a:r>
              <a:rPr lang="zh-CN" altLang="en-US" sz="1800">
                <a:latin typeface="微软雅黑" panose="020B0503020204020204" pitchFamily="34" charset="-122"/>
                <a:ea typeface="微软雅黑" panose="020B0503020204020204" pitchFamily="34" charset="-122"/>
              </a:rPr>
              <a:t>位为</a:t>
            </a:r>
            <a:r>
              <a:rPr lang="en-US" altLang="zh-CN" sz="1800">
                <a:latin typeface="微软雅黑" panose="020B0503020204020204" pitchFamily="34" charset="-122"/>
                <a:ea typeface="微软雅黑" panose="020B0503020204020204" pitchFamily="34" charset="-122"/>
              </a:rPr>
              <a:t>0</a:t>
            </a:r>
            <a:r>
              <a:rPr lang="zh-CN" altLang="en-US" sz="1800">
                <a:latin typeface="微软雅黑" panose="020B0503020204020204" pitchFamily="34" charset="-122"/>
                <a:ea typeface="微软雅黑" panose="020B0503020204020204" pitchFamily="34" charset="-122"/>
              </a:rPr>
              <a:t>，即</a:t>
            </a:r>
            <a:r>
              <a:rPr lang="en-US" altLang="zh-CN" sz="1800">
                <a:latin typeface="微软雅黑" panose="020B0503020204020204" pitchFamily="34" charset="-122"/>
                <a:ea typeface="微软雅黑" panose="020B0503020204020204" pitchFamily="34" charset="-122"/>
              </a:rPr>
              <a:t>ALUctr=0||funct3</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lw</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sw</a:t>
            </a:r>
            <a:r>
              <a:rPr lang="zh-CN" altLang="en-US" sz="1800">
                <a:latin typeface="微软雅黑" panose="020B0503020204020204" pitchFamily="34" charset="-122"/>
                <a:ea typeface="微软雅黑" panose="020B0503020204020204" pitchFamily="34" charset="-122"/>
              </a:rPr>
              <a:t>和</a:t>
            </a:r>
            <a:r>
              <a:rPr lang="en-US" altLang="zh-CN" sz="1800">
                <a:latin typeface="微软雅黑" panose="020B0503020204020204" pitchFamily="34" charset="-122"/>
                <a:ea typeface="微软雅黑" panose="020B0503020204020204" pitchFamily="34" charset="-122"/>
              </a:rPr>
              <a:t>jal</a:t>
            </a:r>
            <a:r>
              <a:rPr lang="zh-CN" altLang="en-US" sz="1800">
                <a:latin typeface="微软雅黑" panose="020B0503020204020204" pitchFamily="34" charset="-122"/>
                <a:ea typeface="微软雅黑" panose="020B0503020204020204" pitchFamily="34" charset="-122"/>
              </a:rPr>
              <a:t>都是对应</a:t>
            </a:r>
            <a:r>
              <a:rPr lang="en-US" altLang="zh-CN" sz="1800">
                <a:latin typeface="微软雅黑" panose="020B0503020204020204" pitchFamily="34" charset="-122"/>
                <a:ea typeface="微软雅黑" panose="020B0503020204020204" pitchFamily="34" charset="-122"/>
              </a:rPr>
              <a:t>add</a:t>
            </a:r>
            <a:r>
              <a:rPr lang="zh-CN" altLang="en-US" sz="1800">
                <a:latin typeface="微软雅黑" panose="020B0503020204020204" pitchFamily="34" charset="-122"/>
                <a:ea typeface="微软雅黑" panose="020B0503020204020204" pitchFamily="34" charset="-122"/>
              </a:rPr>
              <a:t>操作，即</a:t>
            </a:r>
            <a:r>
              <a:rPr lang="en-US" altLang="zh-CN" sz="1800">
                <a:latin typeface="微软雅黑" panose="020B0503020204020204" pitchFamily="34" charset="-122"/>
                <a:ea typeface="微软雅黑" panose="020B0503020204020204" pitchFamily="34" charset="-122"/>
              </a:rPr>
              <a:t>ALUctr=0000</a:t>
            </a:r>
            <a:r>
              <a:rPr lang="zh-CN" altLang="en-US" sz="1800">
                <a:latin typeface="微软雅黑" panose="020B0503020204020204" pitchFamily="34" charset="-122"/>
                <a:ea typeface="微软雅黑" panose="020B0503020204020204" pitchFamily="34" charset="-122"/>
              </a:rPr>
              <a:t>，综上得到</a:t>
            </a:r>
            <a:r>
              <a:rPr lang="en-US" altLang="zh-CN" sz="1800">
                <a:latin typeface="微软雅黑" panose="020B0503020204020204" pitchFamily="34" charset="-122"/>
                <a:ea typeface="微软雅黑" panose="020B0503020204020204" pitchFamily="34" charset="-122"/>
              </a:rPr>
              <a:t>ALUctr</a:t>
            </a:r>
            <a:r>
              <a:rPr lang="zh-CN" altLang="en-US" sz="1800">
                <a:latin typeface="微软雅黑" panose="020B0503020204020204" pitchFamily="34" charset="-122"/>
                <a:ea typeface="微软雅黑" panose="020B0503020204020204" pitchFamily="34" charset="-122"/>
              </a:rPr>
              <a:t>编码分配表如下：</a:t>
            </a:r>
          </a:p>
        </p:txBody>
      </p:sp>
      <p:sp>
        <p:nvSpPr>
          <p:cNvPr id="9" name="Text Box 178">
            <a:extLst>
              <a:ext uri="{FF2B5EF4-FFF2-40B4-BE49-F238E27FC236}">
                <a16:creationId xmlns:a16="http://schemas.microsoft.com/office/drawing/2014/main" id="{C08DFDBE-A244-44F5-151D-984E7C83497C}"/>
              </a:ext>
            </a:extLst>
          </p:cNvPr>
          <p:cNvSpPr txBox="1">
            <a:spLocks noChangeArrowheads="1"/>
          </p:cNvSpPr>
          <p:nvPr/>
        </p:nvSpPr>
        <p:spPr bwMode="auto">
          <a:xfrm>
            <a:off x="2465388" y="2425700"/>
            <a:ext cx="398462" cy="285750"/>
          </a:xfrm>
          <a:prstGeom prst="rect">
            <a:avLst/>
          </a:prstGeom>
          <a:solidFill>
            <a:srgbClr val="0A10F4">
              <a:alpha val="2862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0" name="Text Box 178">
            <a:extLst>
              <a:ext uri="{FF2B5EF4-FFF2-40B4-BE49-F238E27FC236}">
                <a16:creationId xmlns:a16="http://schemas.microsoft.com/office/drawing/2014/main" id="{2E543463-CAF5-CE8F-38D0-EB591925557E}"/>
              </a:ext>
            </a:extLst>
          </p:cNvPr>
          <p:cNvSpPr txBox="1">
            <a:spLocks noChangeArrowheads="1"/>
          </p:cNvSpPr>
          <p:nvPr/>
        </p:nvSpPr>
        <p:spPr bwMode="auto">
          <a:xfrm>
            <a:off x="3344863" y="2425700"/>
            <a:ext cx="398462" cy="285750"/>
          </a:xfrm>
          <a:prstGeom prst="rect">
            <a:avLst/>
          </a:prstGeom>
          <a:solidFill>
            <a:srgbClr val="0A10F4">
              <a:alpha val="2862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1" name="Text Box 178">
            <a:extLst>
              <a:ext uri="{FF2B5EF4-FFF2-40B4-BE49-F238E27FC236}">
                <a16:creationId xmlns:a16="http://schemas.microsoft.com/office/drawing/2014/main" id="{CB5568E2-C14F-B6B9-401E-1575907E3E1F}"/>
              </a:ext>
            </a:extLst>
          </p:cNvPr>
          <p:cNvSpPr txBox="1">
            <a:spLocks noChangeArrowheads="1"/>
          </p:cNvSpPr>
          <p:nvPr/>
        </p:nvSpPr>
        <p:spPr bwMode="auto">
          <a:xfrm>
            <a:off x="4294188" y="2425700"/>
            <a:ext cx="398462" cy="285750"/>
          </a:xfrm>
          <a:prstGeom prst="rect">
            <a:avLst/>
          </a:prstGeom>
          <a:solidFill>
            <a:srgbClr val="0A10F4">
              <a:alpha val="2862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2" name="Text Box 178">
            <a:extLst>
              <a:ext uri="{FF2B5EF4-FFF2-40B4-BE49-F238E27FC236}">
                <a16:creationId xmlns:a16="http://schemas.microsoft.com/office/drawing/2014/main" id="{86676147-6E1F-94C7-5DD6-2A958B9A2F7E}"/>
              </a:ext>
            </a:extLst>
          </p:cNvPr>
          <p:cNvSpPr txBox="1">
            <a:spLocks noChangeArrowheads="1"/>
          </p:cNvSpPr>
          <p:nvPr/>
        </p:nvSpPr>
        <p:spPr bwMode="auto">
          <a:xfrm>
            <a:off x="1614488" y="795338"/>
            <a:ext cx="398462" cy="285750"/>
          </a:xfrm>
          <a:prstGeom prst="rect">
            <a:avLst/>
          </a:prstGeom>
          <a:solidFill>
            <a:srgbClr val="0A10F4">
              <a:alpha val="2862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3" name="Text Box 178">
            <a:extLst>
              <a:ext uri="{FF2B5EF4-FFF2-40B4-BE49-F238E27FC236}">
                <a16:creationId xmlns:a16="http://schemas.microsoft.com/office/drawing/2014/main" id="{45BBD2BB-F879-F267-46E4-3206828F195A}"/>
              </a:ext>
            </a:extLst>
          </p:cNvPr>
          <p:cNvSpPr txBox="1">
            <a:spLocks noChangeArrowheads="1"/>
          </p:cNvSpPr>
          <p:nvPr/>
        </p:nvSpPr>
        <p:spPr bwMode="auto">
          <a:xfrm>
            <a:off x="2541588" y="782638"/>
            <a:ext cx="398462" cy="285750"/>
          </a:xfrm>
          <a:prstGeom prst="rect">
            <a:avLst/>
          </a:prstGeom>
          <a:solidFill>
            <a:srgbClr val="0A10F4">
              <a:alpha val="2862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4" name="Text Box 178">
            <a:extLst>
              <a:ext uri="{FF2B5EF4-FFF2-40B4-BE49-F238E27FC236}">
                <a16:creationId xmlns:a16="http://schemas.microsoft.com/office/drawing/2014/main" id="{C03158AC-BA04-16D7-4E9B-EA4E4022865B}"/>
              </a:ext>
            </a:extLst>
          </p:cNvPr>
          <p:cNvSpPr txBox="1">
            <a:spLocks noChangeArrowheads="1"/>
          </p:cNvSpPr>
          <p:nvPr/>
        </p:nvSpPr>
        <p:spPr bwMode="auto">
          <a:xfrm>
            <a:off x="3417888" y="782638"/>
            <a:ext cx="398462" cy="285750"/>
          </a:xfrm>
          <a:prstGeom prst="rect">
            <a:avLst/>
          </a:prstGeom>
          <a:solidFill>
            <a:srgbClr val="0A10F4">
              <a:alpha val="2862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15" name="Text Box 178">
            <a:extLst>
              <a:ext uri="{FF2B5EF4-FFF2-40B4-BE49-F238E27FC236}">
                <a16:creationId xmlns:a16="http://schemas.microsoft.com/office/drawing/2014/main" id="{6B22D19B-56BC-3293-B0EB-212CC57F0FB0}"/>
              </a:ext>
            </a:extLst>
          </p:cNvPr>
          <p:cNvSpPr txBox="1">
            <a:spLocks noChangeArrowheads="1"/>
          </p:cNvSpPr>
          <p:nvPr/>
        </p:nvSpPr>
        <p:spPr bwMode="auto">
          <a:xfrm>
            <a:off x="4222750" y="769938"/>
            <a:ext cx="396875" cy="285750"/>
          </a:xfrm>
          <a:prstGeom prst="rect">
            <a:avLst/>
          </a:prstGeom>
          <a:solidFill>
            <a:srgbClr val="0A10F4">
              <a:alpha val="2862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8E1E6B56-2FCE-5F60-14B5-5D9740362322}"/>
              </a:ext>
            </a:extLst>
          </p:cNvPr>
          <p:cNvGraphicFramePr>
            <a:graphicFrameLocks noGrp="1"/>
          </p:cNvGraphicFramePr>
          <p:nvPr/>
        </p:nvGraphicFramePr>
        <p:xfrm>
          <a:off x="273050" y="5410200"/>
          <a:ext cx="8488363" cy="879475"/>
        </p:xfrm>
        <a:graphic>
          <a:graphicData uri="http://schemas.openxmlformats.org/drawingml/2006/table">
            <a:tbl>
              <a:tblPr firstRow="1" firstCol="1" lastRow="1" lastCol="1" bandRow="1" bandCol="1"/>
              <a:tblGrid>
                <a:gridCol w="1574702">
                  <a:extLst>
                    <a:ext uri="{9D8B030D-6E8A-4147-A177-3AD203B41FA5}">
                      <a16:colId xmlns:a16="http://schemas.microsoft.com/office/drawing/2014/main" val="20000"/>
                    </a:ext>
                  </a:extLst>
                </a:gridCol>
                <a:gridCol w="1197116">
                  <a:extLst>
                    <a:ext uri="{9D8B030D-6E8A-4147-A177-3AD203B41FA5}">
                      <a16:colId xmlns:a16="http://schemas.microsoft.com/office/drawing/2014/main" val="20001"/>
                    </a:ext>
                  </a:extLst>
                </a:gridCol>
                <a:gridCol w="1643500">
                  <a:extLst>
                    <a:ext uri="{9D8B030D-6E8A-4147-A177-3AD203B41FA5}">
                      <a16:colId xmlns:a16="http://schemas.microsoft.com/office/drawing/2014/main" val="20002"/>
                    </a:ext>
                  </a:extLst>
                </a:gridCol>
                <a:gridCol w="892766">
                  <a:extLst>
                    <a:ext uri="{9D8B030D-6E8A-4147-A177-3AD203B41FA5}">
                      <a16:colId xmlns:a16="http://schemas.microsoft.com/office/drawing/2014/main" val="20003"/>
                    </a:ext>
                  </a:extLst>
                </a:gridCol>
                <a:gridCol w="1358588">
                  <a:extLst>
                    <a:ext uri="{9D8B030D-6E8A-4147-A177-3AD203B41FA5}">
                      <a16:colId xmlns:a16="http://schemas.microsoft.com/office/drawing/2014/main" val="20004"/>
                    </a:ext>
                  </a:extLst>
                </a:gridCol>
                <a:gridCol w="930591">
                  <a:extLst>
                    <a:ext uri="{9D8B030D-6E8A-4147-A177-3AD203B41FA5}">
                      <a16:colId xmlns:a16="http://schemas.microsoft.com/office/drawing/2014/main" val="20005"/>
                    </a:ext>
                  </a:extLst>
                </a:gridCol>
                <a:gridCol w="797114">
                  <a:extLst>
                    <a:ext uri="{9D8B030D-6E8A-4147-A177-3AD203B41FA5}">
                      <a16:colId xmlns:a16="http://schemas.microsoft.com/office/drawing/2014/main" val="20006"/>
                    </a:ext>
                  </a:extLst>
                </a:gridCol>
                <a:gridCol w="93986">
                  <a:extLst>
                    <a:ext uri="{9D8B030D-6E8A-4147-A177-3AD203B41FA5}">
                      <a16:colId xmlns:a16="http://schemas.microsoft.com/office/drawing/2014/main" val="20007"/>
                    </a:ext>
                  </a:extLst>
                </a:gridCol>
              </a:tblGrid>
              <a:tr h="520147">
                <a:tc>
                  <a:txBody>
                    <a:bodyPr/>
                    <a:lstStyle/>
                    <a:p>
                      <a:pPr marL="104140" indent="-104140" algn="ctr">
                        <a:spcAft>
                          <a:spcPts val="0"/>
                        </a:spcAft>
                      </a:pPr>
                      <a:r>
                        <a:rPr lang="en-US" sz="1000" kern="100" dirty="0">
                          <a:effectLst/>
                          <a:latin typeface="Times New Roman" panose="02020603050405020304" pitchFamily="18" charset="0"/>
                          <a:ea typeface="宋体" panose="02010600030101010101" pitchFamily="2" charset="-122"/>
                        </a:rPr>
                        <a:t> </a:t>
                      </a:r>
                      <a:endParaRPr lang="zh-CN" sz="1000" kern="100" dirty="0">
                        <a:effectLst/>
                        <a:latin typeface="Times New Roman" panose="02020603050405020304" pitchFamily="18" charset="0"/>
                        <a:ea typeface="宋体" panose="02010600030101010101" pitchFamily="2" charset="-122"/>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a:spcAft>
                          <a:spcPts val="0"/>
                        </a:spcAft>
                      </a:pPr>
                      <a:r>
                        <a:rPr lang="en-US" sz="1600" b="1" kern="100" dirty="0">
                          <a:effectLst/>
                          <a:latin typeface="微软雅黑" panose="020B0503020204020204" pitchFamily="34" charset="-122"/>
                          <a:ea typeface="微软雅黑" panose="020B0503020204020204" pitchFamily="34" charset="-122"/>
                        </a:rPr>
                        <a:t>R-type</a:t>
                      </a:r>
                      <a:endParaRPr lang="zh-CN" sz="1600" b="1" kern="100" dirty="0">
                        <a:effectLst/>
                        <a:latin typeface="微软雅黑" panose="020B0503020204020204" pitchFamily="34" charset="-122"/>
                        <a:ea typeface="微软雅黑" panose="020B0503020204020204" pitchFamily="34" charset="-122"/>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a:spcAft>
                          <a:spcPts val="0"/>
                        </a:spcAft>
                      </a:pPr>
                      <a:r>
                        <a:rPr lang="en-US" sz="1600" b="1" kern="100" dirty="0">
                          <a:effectLst/>
                          <a:latin typeface="微软雅黑" panose="020B0503020204020204" pitchFamily="34" charset="-122"/>
                          <a:ea typeface="微软雅黑" panose="020B0503020204020204" pitchFamily="34" charset="-122"/>
                        </a:rPr>
                        <a:t>I-type-ALU</a:t>
                      </a:r>
                      <a:endParaRPr lang="zh-CN" sz="1600" b="1" kern="100" dirty="0">
                        <a:effectLst/>
                        <a:latin typeface="微软雅黑" panose="020B0503020204020204" pitchFamily="34" charset="-122"/>
                        <a:ea typeface="微软雅黑" panose="020B0503020204020204" pitchFamily="34" charset="-122"/>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lui</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Load/Store</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B-type</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88900" indent="-8890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J-type</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0"/>
                  </a:ext>
                </a:extLst>
              </a:tr>
              <a:tr h="359328">
                <a:tc>
                  <a:txBody>
                    <a:bodyPr/>
                    <a:lstStyle/>
                    <a:p>
                      <a:pPr marL="88900" indent="-8890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ALUctr</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&lt;3:0&gt;</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88900" indent="-88900" algn="ctr">
                        <a:spcAft>
                          <a:spcPts val="0"/>
                        </a:spcAft>
                      </a:pPr>
                      <a:r>
                        <a:rPr lang="en-US" sz="1600" b="1" kern="100" dirty="0">
                          <a:effectLst/>
                          <a:latin typeface="微软雅黑" panose="020B0503020204020204" pitchFamily="34" charset="-122"/>
                          <a:ea typeface="微软雅黑" panose="020B0503020204020204" pitchFamily="34" charset="-122"/>
                        </a:rPr>
                        <a:t>0 || funct3</a:t>
                      </a:r>
                      <a:r>
                        <a:rPr lang="zh-CN" sz="1600" b="1" kern="100" dirty="0">
                          <a:effectLst/>
                          <a:latin typeface="微软雅黑" panose="020B0503020204020204" pitchFamily="34" charset="-122"/>
                          <a:ea typeface="微软雅黑" panose="020B0503020204020204" pitchFamily="34" charset="-122"/>
                        </a:rPr>
                        <a:t>（</a:t>
                      </a:r>
                      <a:r>
                        <a:rPr lang="en-US" sz="1600" b="1" kern="100" dirty="0">
                          <a:effectLst/>
                          <a:latin typeface="微软雅黑" panose="020B0503020204020204" pitchFamily="34" charset="-122"/>
                          <a:ea typeface="微软雅黑" panose="020B0503020204020204" pitchFamily="34" charset="-122"/>
                        </a:rPr>
                        <a:t>||</a:t>
                      </a:r>
                      <a:r>
                        <a:rPr lang="zh-CN" sz="1600" b="1" kern="100" dirty="0">
                          <a:effectLst/>
                          <a:latin typeface="微软雅黑" panose="020B0503020204020204" pitchFamily="34" charset="-122"/>
                          <a:ea typeface="微软雅黑" panose="020B0503020204020204" pitchFamily="34" charset="-122"/>
                        </a:rPr>
                        <a:t>为串接操作）</a:t>
                      </a: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a:txBody>
                    <a:bodyPr/>
                    <a:lstStyle/>
                    <a:p>
                      <a:pPr marL="88900" indent="-8890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1111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 </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00" kern="100" dirty="0">
                          <a:effectLst/>
                          <a:latin typeface="Times New Roman" panose="02020603050405020304" pitchFamily="18" charset="0"/>
                          <a:ea typeface="宋体" panose="02010600030101010101" pitchFamily="2" charset="-122"/>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bl>
          </a:graphicData>
        </a:graphic>
      </p:graphicFrame>
      <p:sp>
        <p:nvSpPr>
          <p:cNvPr id="19" name="Text Box 178">
            <a:extLst>
              <a:ext uri="{FF2B5EF4-FFF2-40B4-BE49-F238E27FC236}">
                <a16:creationId xmlns:a16="http://schemas.microsoft.com/office/drawing/2014/main" id="{696F9CB4-A253-18C0-15D5-568ED5595291}"/>
              </a:ext>
            </a:extLst>
          </p:cNvPr>
          <p:cNvSpPr txBox="1">
            <a:spLocks noChangeArrowheads="1"/>
          </p:cNvSpPr>
          <p:nvPr/>
        </p:nvSpPr>
        <p:spPr bwMode="auto">
          <a:xfrm>
            <a:off x="5811838" y="2425700"/>
            <a:ext cx="1622425" cy="520700"/>
          </a:xfrm>
          <a:prstGeom prst="rect">
            <a:avLst/>
          </a:prstGeom>
          <a:solidFill>
            <a:schemeClr val="accent4">
              <a:lumMod val="65000"/>
              <a:lumOff val="35000"/>
              <a:alpha val="28235"/>
            </a:schemeClr>
          </a:solidFill>
          <a:ln>
            <a:noFill/>
          </a:ln>
        </p:spPr>
        <p:txBody>
          <a:bodyPr lIns="0" rIns="0"/>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0" hangingPunct="0">
              <a:defRPr/>
            </a:pPr>
            <a:endParaRPr lang="zh-CN" altLang="en-US" sz="1800">
              <a:solidFill>
                <a:schemeClr val="accent2"/>
              </a:solidFill>
              <a:latin typeface="微软雅黑" panose="020B0503020204020204" pitchFamily="34" charset="-122"/>
              <a:ea typeface="微软雅黑" panose="020B0503020204020204" pitchFamily="34" charset="-122"/>
            </a:endParaRPr>
          </a:p>
        </p:txBody>
      </p:sp>
      <p:sp>
        <p:nvSpPr>
          <p:cNvPr id="20" name="Text Box 178">
            <a:extLst>
              <a:ext uri="{FF2B5EF4-FFF2-40B4-BE49-F238E27FC236}">
                <a16:creationId xmlns:a16="http://schemas.microsoft.com/office/drawing/2014/main" id="{9370374E-0E06-26BD-23CB-E23DAD44C008}"/>
              </a:ext>
            </a:extLst>
          </p:cNvPr>
          <p:cNvSpPr txBox="1">
            <a:spLocks noChangeArrowheads="1"/>
          </p:cNvSpPr>
          <p:nvPr/>
        </p:nvSpPr>
        <p:spPr bwMode="auto">
          <a:xfrm>
            <a:off x="8248650" y="2425700"/>
            <a:ext cx="752475" cy="520700"/>
          </a:xfrm>
          <a:prstGeom prst="rect">
            <a:avLst/>
          </a:prstGeom>
          <a:solidFill>
            <a:schemeClr val="accent4">
              <a:lumMod val="65000"/>
              <a:lumOff val="35000"/>
              <a:alpha val="28235"/>
            </a:schemeClr>
          </a:solidFill>
          <a:ln>
            <a:noFill/>
          </a:ln>
        </p:spPr>
        <p:txBody>
          <a:bodyPr lIns="0" rIns="0"/>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0" hangingPunct="0">
              <a:defRPr/>
            </a:pPr>
            <a:endParaRPr lang="zh-CN" altLang="en-US"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randombar(horizontal)">
                                      <p:cBhvr>
                                        <p:cTn id="42" dur="5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randombar(horizontal)">
                                      <p:cBhvr>
                                        <p:cTn id="47" dur="500"/>
                                        <p:tgtEl>
                                          <p:spTgt spid="1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randombar(horizontal)">
                                      <p:cBhvr>
                                        <p:cTn id="52" dur="500"/>
                                        <p:tgtEl>
                                          <p:spTgt spid="2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4" presetClass="entr" presetSubtype="1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randombar(horizontal)">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9" grpId="0" animBg="1"/>
      <p:bldP spid="2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a:extLst>
              <a:ext uri="{FF2B5EF4-FFF2-40B4-BE49-F238E27FC236}">
                <a16:creationId xmlns:a16="http://schemas.microsoft.com/office/drawing/2014/main" id="{D3A73B84-F27E-F2FE-1D9C-49DA7CA70ADC}"/>
              </a:ext>
            </a:extLst>
          </p:cNvPr>
          <p:cNvSpPr>
            <a:spLocks noGrp="1" noChangeArrowheads="1"/>
          </p:cNvSpPr>
          <p:nvPr>
            <p:ph type="title"/>
          </p:nvPr>
        </p:nvSpPr>
        <p:spPr>
          <a:xfrm>
            <a:off x="371475" y="142875"/>
            <a:ext cx="8150225" cy="422275"/>
          </a:xfrm>
        </p:spPr>
        <p:txBody>
          <a:bodyPr/>
          <a:lstStyle/>
          <a:p>
            <a:r>
              <a:rPr lang="zh-CN" altLang="en-US">
                <a:ea typeface="宋体" panose="02010600030101010101" pitchFamily="2" charset="-122"/>
              </a:rPr>
              <a:t>多值控制信号逻辑表达式的生成</a:t>
            </a:r>
          </a:p>
        </p:txBody>
      </p:sp>
      <p:sp>
        <p:nvSpPr>
          <p:cNvPr id="4" name="矩形 3">
            <a:extLst>
              <a:ext uri="{FF2B5EF4-FFF2-40B4-BE49-F238E27FC236}">
                <a16:creationId xmlns:a16="http://schemas.microsoft.com/office/drawing/2014/main" id="{96A6CC5B-C675-5773-8458-1EAB90226979}"/>
              </a:ext>
            </a:extLst>
          </p:cNvPr>
          <p:cNvSpPr/>
          <p:nvPr/>
        </p:nvSpPr>
        <p:spPr>
          <a:xfrm>
            <a:off x="371475" y="1839913"/>
            <a:ext cx="8488363" cy="338137"/>
          </a:xfrm>
          <a:prstGeom prst="rect">
            <a:avLst/>
          </a:prstGeom>
        </p:spPr>
        <p:txBody>
          <a:bodyPr>
            <a:spAutoFit/>
          </a:bodyPr>
          <a:lstStyle/>
          <a:p>
            <a:pPr eaLnBrk="0" hangingPunct="0">
              <a:defRPr/>
            </a:pPr>
            <a:r>
              <a:rPr lang="zh-CN" altLang="en-US" kern="100" dirty="0">
                <a:solidFill>
                  <a:srgbClr val="0A10F4"/>
                </a:solidFill>
                <a:latin typeface="微软雅黑" panose="020B0503020204020204" pitchFamily="34" charset="-122"/>
                <a:ea typeface="微软雅黑" panose="020B0503020204020204" pitchFamily="34" charset="-122"/>
                <a:cs typeface="Times New Roman" panose="02020603050405020304" pitchFamily="18" charset="0"/>
              </a:rPr>
              <a:t>设</a:t>
            </a:r>
            <a:r>
              <a:rPr lang="en-US" altLang="zh-CN" kern="100" dirty="0">
                <a:solidFill>
                  <a:srgbClr val="0A10F4"/>
                </a:solidFill>
                <a:latin typeface="微软雅黑" panose="020B0503020204020204" pitchFamily="34" charset="-122"/>
                <a:ea typeface="微软雅黑" panose="020B0503020204020204" pitchFamily="34" charset="-122"/>
              </a:rPr>
              <a:t>funct3</a:t>
            </a:r>
            <a:r>
              <a:rPr lang="zh-CN" altLang="zh-CN" kern="100" dirty="0">
                <a:solidFill>
                  <a:srgbClr val="0A10F4"/>
                </a:solidFill>
                <a:latin typeface="微软雅黑" panose="020B0503020204020204" pitchFamily="34" charset="-122"/>
                <a:ea typeface="微软雅黑" panose="020B0503020204020204" pitchFamily="34" charset="-122"/>
                <a:cs typeface="Times New Roman" panose="02020603050405020304" pitchFamily="18" charset="0"/>
              </a:rPr>
              <a:t>各位分别表示为</a:t>
            </a:r>
            <a:r>
              <a:rPr lang="en-US" altLang="zh-CN" kern="100" dirty="0" err="1">
                <a:solidFill>
                  <a:srgbClr val="0A10F4"/>
                </a:solidFill>
                <a:latin typeface="微软雅黑" panose="020B0503020204020204" pitchFamily="34" charset="-122"/>
                <a:ea typeface="微软雅黑" panose="020B0503020204020204" pitchFamily="34" charset="-122"/>
              </a:rPr>
              <a:t>fn</a:t>
            </a:r>
            <a:r>
              <a:rPr lang="en-US" altLang="zh-CN" kern="100" dirty="0">
                <a:solidFill>
                  <a:srgbClr val="0A10F4"/>
                </a:solidFill>
                <a:latin typeface="微软雅黑" panose="020B0503020204020204" pitchFamily="34" charset="-122"/>
                <a:ea typeface="微软雅黑" panose="020B0503020204020204" pitchFamily="34" charset="-122"/>
              </a:rPr>
              <a:t>&lt;2&gt; </a:t>
            </a:r>
            <a:r>
              <a:rPr lang="en-US" altLang="zh-CN" kern="100" dirty="0" err="1">
                <a:solidFill>
                  <a:srgbClr val="0A10F4"/>
                </a:solidFill>
                <a:latin typeface="微软雅黑" panose="020B0503020204020204" pitchFamily="34" charset="-122"/>
                <a:ea typeface="微软雅黑" panose="020B0503020204020204" pitchFamily="34" charset="-122"/>
              </a:rPr>
              <a:t>fn</a:t>
            </a:r>
            <a:r>
              <a:rPr lang="en-US" altLang="zh-CN" kern="100" dirty="0">
                <a:solidFill>
                  <a:srgbClr val="0A10F4"/>
                </a:solidFill>
                <a:latin typeface="微软雅黑" panose="020B0503020204020204" pitchFamily="34" charset="-122"/>
                <a:ea typeface="微软雅黑" panose="020B0503020204020204" pitchFamily="34" charset="-122"/>
              </a:rPr>
              <a:t>&lt;1&gt; </a:t>
            </a:r>
            <a:r>
              <a:rPr lang="en-US" altLang="zh-CN" kern="100" dirty="0" err="1">
                <a:solidFill>
                  <a:srgbClr val="0A10F4"/>
                </a:solidFill>
                <a:latin typeface="微软雅黑" panose="020B0503020204020204" pitchFamily="34" charset="-122"/>
                <a:ea typeface="微软雅黑" panose="020B0503020204020204" pitchFamily="34" charset="-122"/>
              </a:rPr>
              <a:t>fn</a:t>
            </a:r>
            <a:r>
              <a:rPr lang="en-US" altLang="zh-CN" kern="100" dirty="0">
                <a:solidFill>
                  <a:srgbClr val="0A10F4"/>
                </a:solidFill>
                <a:latin typeface="微软雅黑" panose="020B0503020204020204" pitchFamily="34" charset="-122"/>
                <a:ea typeface="微软雅黑" panose="020B0503020204020204" pitchFamily="34" charset="-122"/>
              </a:rPr>
              <a:t>&lt;0&gt;</a:t>
            </a:r>
            <a:r>
              <a:rPr lang="zh-CN" altLang="en-US" kern="100" dirty="0">
                <a:solidFill>
                  <a:srgbClr val="0A10F4"/>
                </a:solidFill>
                <a:latin typeface="微软雅黑" panose="020B0503020204020204" pitchFamily="34" charset="-122"/>
                <a:ea typeface="微软雅黑" panose="020B0503020204020204" pitchFamily="34" charset="-122"/>
              </a:rPr>
              <a:t>，</a:t>
            </a:r>
            <a:r>
              <a:rPr lang="en-US" altLang="zh-CN" kern="100" dirty="0" err="1">
                <a:solidFill>
                  <a:srgbClr val="0A10F4"/>
                </a:solidFill>
                <a:latin typeface="微软雅黑" panose="020B0503020204020204" pitchFamily="34" charset="-122"/>
                <a:ea typeface="微软雅黑" panose="020B0503020204020204" pitchFamily="34" charset="-122"/>
              </a:rPr>
              <a:t>ALUctr</a:t>
            </a:r>
            <a:r>
              <a:rPr lang="zh-CN" altLang="en-US" kern="100" dirty="0">
                <a:solidFill>
                  <a:srgbClr val="0A10F4"/>
                </a:solidFill>
                <a:latin typeface="微软雅黑" panose="020B0503020204020204" pitchFamily="34" charset="-122"/>
                <a:ea typeface="微软雅黑" panose="020B0503020204020204" pitchFamily="34" charset="-122"/>
              </a:rPr>
              <a:t>各位逻辑表达式如下：</a:t>
            </a:r>
            <a:endParaRPr lang="zh-CN" altLang="en-US" dirty="0">
              <a:solidFill>
                <a:srgbClr val="0A10F4"/>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14686A77-4E2B-D9EF-5FE1-4413263138EA}"/>
              </a:ext>
            </a:extLst>
          </p:cNvPr>
          <p:cNvGraphicFramePr>
            <a:graphicFrameLocks noGrp="1"/>
          </p:cNvGraphicFramePr>
          <p:nvPr/>
        </p:nvGraphicFramePr>
        <p:xfrm>
          <a:off x="371475" y="847725"/>
          <a:ext cx="8488363" cy="879475"/>
        </p:xfrm>
        <a:graphic>
          <a:graphicData uri="http://schemas.openxmlformats.org/drawingml/2006/table">
            <a:tbl>
              <a:tblPr firstRow="1" firstCol="1" lastRow="1" lastCol="1" bandRow="1" bandCol="1"/>
              <a:tblGrid>
                <a:gridCol w="1574702">
                  <a:extLst>
                    <a:ext uri="{9D8B030D-6E8A-4147-A177-3AD203B41FA5}">
                      <a16:colId xmlns:a16="http://schemas.microsoft.com/office/drawing/2014/main" val="20000"/>
                    </a:ext>
                  </a:extLst>
                </a:gridCol>
                <a:gridCol w="1197116">
                  <a:extLst>
                    <a:ext uri="{9D8B030D-6E8A-4147-A177-3AD203B41FA5}">
                      <a16:colId xmlns:a16="http://schemas.microsoft.com/office/drawing/2014/main" val="20001"/>
                    </a:ext>
                  </a:extLst>
                </a:gridCol>
                <a:gridCol w="1643500">
                  <a:extLst>
                    <a:ext uri="{9D8B030D-6E8A-4147-A177-3AD203B41FA5}">
                      <a16:colId xmlns:a16="http://schemas.microsoft.com/office/drawing/2014/main" val="20002"/>
                    </a:ext>
                  </a:extLst>
                </a:gridCol>
                <a:gridCol w="892766">
                  <a:extLst>
                    <a:ext uri="{9D8B030D-6E8A-4147-A177-3AD203B41FA5}">
                      <a16:colId xmlns:a16="http://schemas.microsoft.com/office/drawing/2014/main" val="20003"/>
                    </a:ext>
                  </a:extLst>
                </a:gridCol>
                <a:gridCol w="1358588">
                  <a:extLst>
                    <a:ext uri="{9D8B030D-6E8A-4147-A177-3AD203B41FA5}">
                      <a16:colId xmlns:a16="http://schemas.microsoft.com/office/drawing/2014/main" val="20004"/>
                    </a:ext>
                  </a:extLst>
                </a:gridCol>
                <a:gridCol w="930591">
                  <a:extLst>
                    <a:ext uri="{9D8B030D-6E8A-4147-A177-3AD203B41FA5}">
                      <a16:colId xmlns:a16="http://schemas.microsoft.com/office/drawing/2014/main" val="20005"/>
                    </a:ext>
                  </a:extLst>
                </a:gridCol>
                <a:gridCol w="797114">
                  <a:extLst>
                    <a:ext uri="{9D8B030D-6E8A-4147-A177-3AD203B41FA5}">
                      <a16:colId xmlns:a16="http://schemas.microsoft.com/office/drawing/2014/main" val="20006"/>
                    </a:ext>
                  </a:extLst>
                </a:gridCol>
                <a:gridCol w="93986">
                  <a:extLst>
                    <a:ext uri="{9D8B030D-6E8A-4147-A177-3AD203B41FA5}">
                      <a16:colId xmlns:a16="http://schemas.microsoft.com/office/drawing/2014/main" val="20007"/>
                    </a:ext>
                  </a:extLst>
                </a:gridCol>
              </a:tblGrid>
              <a:tr h="520147">
                <a:tc>
                  <a:txBody>
                    <a:bodyPr/>
                    <a:lstStyle/>
                    <a:p>
                      <a:pPr marL="104140" indent="-104140" algn="ctr">
                        <a:spcAft>
                          <a:spcPts val="0"/>
                        </a:spcAft>
                      </a:pPr>
                      <a:r>
                        <a:rPr lang="en-US" sz="1000" kern="100">
                          <a:effectLst/>
                          <a:latin typeface="Times New Roman" panose="02020603050405020304" pitchFamily="18" charset="0"/>
                          <a:ea typeface="宋体" panose="02010600030101010101" pitchFamily="2" charset="-122"/>
                        </a:rPr>
                        <a:t> </a:t>
                      </a:r>
                      <a:endParaRPr lang="zh-CN" sz="1000" kern="100">
                        <a:effectLst/>
                        <a:latin typeface="Times New Roman" panose="02020603050405020304" pitchFamily="18" charset="0"/>
                        <a:ea typeface="宋体" panose="02010600030101010101" pitchFamily="2" charset="-122"/>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a:spcAft>
                          <a:spcPts val="0"/>
                        </a:spcAft>
                      </a:pPr>
                      <a:r>
                        <a:rPr lang="en-US" sz="1600" b="1" kern="100" dirty="0">
                          <a:effectLst/>
                          <a:latin typeface="微软雅黑" panose="020B0503020204020204" pitchFamily="34" charset="-122"/>
                          <a:ea typeface="微软雅黑" panose="020B0503020204020204" pitchFamily="34" charset="-122"/>
                        </a:rPr>
                        <a:t>R-type</a:t>
                      </a:r>
                      <a:endParaRPr lang="zh-CN" sz="1600" b="1" kern="100" dirty="0">
                        <a:effectLst/>
                        <a:latin typeface="微软雅黑" panose="020B0503020204020204" pitchFamily="34" charset="-122"/>
                        <a:ea typeface="微软雅黑" panose="020B0503020204020204" pitchFamily="34" charset="-122"/>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a:spcAft>
                          <a:spcPts val="0"/>
                        </a:spcAft>
                      </a:pPr>
                      <a:r>
                        <a:rPr lang="en-US" sz="1600" b="1" kern="100" dirty="0">
                          <a:effectLst/>
                          <a:latin typeface="微软雅黑" panose="020B0503020204020204" pitchFamily="34" charset="-122"/>
                          <a:ea typeface="微软雅黑" panose="020B0503020204020204" pitchFamily="34" charset="-122"/>
                        </a:rPr>
                        <a:t>I-type-ALU</a:t>
                      </a:r>
                      <a:endParaRPr lang="zh-CN" sz="1600" b="1" kern="100" dirty="0">
                        <a:effectLst/>
                        <a:latin typeface="微软雅黑" panose="020B0503020204020204" pitchFamily="34" charset="-122"/>
                        <a:ea typeface="微软雅黑" panose="020B0503020204020204" pitchFamily="34" charset="-122"/>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lui</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Load/Store</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a:solidFill>
                            <a:schemeClr val="tx1"/>
                          </a:solidFill>
                          <a:effectLst/>
                          <a:latin typeface="微软雅黑" panose="020B0503020204020204" pitchFamily="34" charset="-122"/>
                          <a:ea typeface="微软雅黑" panose="020B0503020204020204" pitchFamily="34" charset="-122"/>
                          <a:cs typeface="+mn-cs"/>
                        </a:rPr>
                        <a:t>B-type</a:t>
                      </a:r>
                      <a:endParaRPr lang="zh-CN" altLang="en-US" sz="1600" b="1" kern="10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88900" indent="-8890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J-type</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0"/>
                  </a:ext>
                </a:extLst>
              </a:tr>
              <a:tr h="359328">
                <a:tc>
                  <a:txBody>
                    <a:bodyPr/>
                    <a:lstStyle/>
                    <a:p>
                      <a:pPr marL="88900" indent="-88900" algn="ctr" defTabSz="914400" rtl="0" eaLnBrk="1" latinLnBrk="0" hangingPunct="1">
                        <a:spcAft>
                          <a:spcPts val="0"/>
                        </a:spcAft>
                      </a:pPr>
                      <a:r>
                        <a:rPr lang="en-US" sz="1600" b="1" kern="100" dirty="0" err="1">
                          <a:solidFill>
                            <a:schemeClr val="tx1"/>
                          </a:solidFill>
                          <a:effectLst/>
                          <a:latin typeface="微软雅黑" panose="020B0503020204020204" pitchFamily="34" charset="-122"/>
                          <a:ea typeface="微软雅黑" panose="020B0503020204020204" pitchFamily="34" charset="-122"/>
                          <a:cs typeface="+mn-cs"/>
                        </a:rPr>
                        <a:t>ALUctr</a:t>
                      </a:r>
                      <a:r>
                        <a:rPr lang="en-US" sz="1600" b="1" kern="100" dirty="0">
                          <a:solidFill>
                            <a:schemeClr val="tx1"/>
                          </a:solidFill>
                          <a:effectLst/>
                          <a:latin typeface="微软雅黑" panose="020B0503020204020204" pitchFamily="34" charset="-122"/>
                          <a:ea typeface="微软雅黑" panose="020B0503020204020204" pitchFamily="34" charset="-122"/>
                          <a:cs typeface="+mn-cs"/>
                        </a:rPr>
                        <a:t>&lt;3:0&gt;</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88900" indent="-88900" algn="ctr">
                        <a:spcAft>
                          <a:spcPts val="0"/>
                        </a:spcAft>
                      </a:pPr>
                      <a:r>
                        <a:rPr lang="en-US" sz="1600" b="1" kern="100" dirty="0">
                          <a:effectLst/>
                          <a:latin typeface="微软雅黑" panose="020B0503020204020204" pitchFamily="34" charset="-122"/>
                          <a:ea typeface="微软雅黑" panose="020B0503020204020204" pitchFamily="34" charset="-122"/>
                        </a:rPr>
                        <a:t>0 || funct3</a:t>
                      </a:r>
                      <a:r>
                        <a:rPr lang="zh-CN" sz="1600" b="1" kern="100" dirty="0">
                          <a:effectLst/>
                          <a:latin typeface="微软雅黑" panose="020B0503020204020204" pitchFamily="34" charset="-122"/>
                          <a:ea typeface="微软雅黑" panose="020B0503020204020204" pitchFamily="34" charset="-122"/>
                        </a:rPr>
                        <a:t>（</a:t>
                      </a:r>
                      <a:r>
                        <a:rPr lang="en-US" sz="1600" b="1" kern="100" dirty="0">
                          <a:effectLst/>
                          <a:latin typeface="微软雅黑" panose="020B0503020204020204" pitchFamily="34" charset="-122"/>
                          <a:ea typeface="微软雅黑" panose="020B0503020204020204" pitchFamily="34" charset="-122"/>
                        </a:rPr>
                        <a:t>||</a:t>
                      </a:r>
                      <a:r>
                        <a:rPr lang="zh-CN" sz="1600" b="1" kern="100" dirty="0">
                          <a:effectLst/>
                          <a:latin typeface="微软雅黑" panose="020B0503020204020204" pitchFamily="34" charset="-122"/>
                          <a:ea typeface="微软雅黑" panose="020B0503020204020204" pitchFamily="34" charset="-122"/>
                        </a:rPr>
                        <a:t>为串接操作）</a:t>
                      </a: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a:txBody>
                    <a:bodyPr/>
                    <a:lstStyle/>
                    <a:p>
                      <a:pPr marL="88900" indent="-8890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1111</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1000</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8900" indent="-88900" algn="ctr" defTabSz="914400" rtl="0" eaLnBrk="1" latinLnBrk="0" hangingPunct="1">
                        <a:spcAft>
                          <a:spcPts val="0"/>
                        </a:spcAft>
                      </a:pPr>
                      <a:r>
                        <a:rPr lang="en-US" sz="1600" b="1" kern="100" dirty="0">
                          <a:solidFill>
                            <a:schemeClr val="tx1"/>
                          </a:solidFill>
                          <a:effectLst/>
                          <a:latin typeface="微软雅黑" panose="020B0503020204020204" pitchFamily="34" charset="-122"/>
                          <a:ea typeface="微软雅黑" panose="020B0503020204020204" pitchFamily="34" charset="-122"/>
                          <a:cs typeface="+mn-cs"/>
                        </a:rPr>
                        <a:t>0000 </a:t>
                      </a:r>
                      <a:endParaRPr lang="zh-CN" altLang="en-US"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00" kern="100" dirty="0">
                          <a:effectLst/>
                          <a:latin typeface="Times New Roman" panose="02020603050405020304" pitchFamily="18" charset="0"/>
                          <a:ea typeface="宋体" panose="02010600030101010101" pitchFamily="2" charset="-122"/>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bl>
          </a:graphicData>
        </a:graphic>
      </p:graphicFrame>
      <p:sp>
        <p:nvSpPr>
          <p:cNvPr id="135200" name="矩形 5">
            <a:extLst>
              <a:ext uri="{FF2B5EF4-FFF2-40B4-BE49-F238E27FC236}">
                <a16:creationId xmlns:a16="http://schemas.microsoft.com/office/drawing/2014/main" id="{49CD0DE3-4F91-55B3-1B5D-CF68A3C3101C}"/>
              </a:ext>
            </a:extLst>
          </p:cNvPr>
          <p:cNvSpPr>
            <a:spLocks noChangeArrowheads="1"/>
          </p:cNvSpPr>
          <p:nvPr/>
        </p:nvSpPr>
        <p:spPr bwMode="auto">
          <a:xfrm>
            <a:off x="96838" y="2266950"/>
            <a:ext cx="8950325"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ts val="2500"/>
              </a:lnSpc>
            </a:pPr>
            <a:r>
              <a:rPr lang="en-US" altLang="zh-CN">
                <a:ea typeface="宋体" panose="02010600030101010101" pitchFamily="2" charset="-122"/>
              </a:rPr>
              <a:t>ALUctr&lt;3&gt; = (~op&lt;6&gt; &amp; op&lt;5&gt; &amp; op&lt;4&gt; &amp; ~op&lt;3&gt; &amp; op&lt;2&gt; &amp; op&lt;1&gt; &amp; op&lt;0&gt;)   </a:t>
            </a:r>
            <a:r>
              <a:rPr lang="en-US" altLang="zh-CN">
                <a:solidFill>
                  <a:schemeClr val="accent1"/>
                </a:solidFill>
                <a:ea typeface="宋体" panose="02010600030101010101" pitchFamily="2" charset="-122"/>
              </a:rPr>
              <a:t>(lui)</a:t>
            </a:r>
          </a:p>
          <a:p>
            <a:pPr eaLnBrk="0" hangingPunct="0">
              <a:lnSpc>
                <a:spcPts val="2500"/>
              </a:lnSpc>
            </a:pPr>
            <a:r>
              <a:rPr lang="en-US" altLang="zh-CN">
                <a:ea typeface="宋体" panose="02010600030101010101" pitchFamily="2" charset="-122"/>
              </a:rPr>
              <a:t>                  | (op&lt;6&gt; &amp; op&lt;5&gt; &amp; ~op&lt;4&gt; &amp; ~op&lt;3&gt; &amp; ~op&lt;2&gt; &amp; op&lt;1&gt; &amp; op&lt;0&gt;)  </a:t>
            </a:r>
            <a:r>
              <a:rPr lang="en-US" altLang="zh-CN">
                <a:solidFill>
                  <a:schemeClr val="accent1"/>
                </a:solidFill>
                <a:ea typeface="宋体" panose="02010600030101010101" pitchFamily="2" charset="-122"/>
              </a:rPr>
              <a:t>(B-type)</a:t>
            </a:r>
          </a:p>
          <a:p>
            <a:pPr eaLnBrk="0" hangingPunct="0">
              <a:lnSpc>
                <a:spcPts val="2500"/>
              </a:lnSpc>
            </a:pPr>
            <a:r>
              <a:rPr lang="en-US" altLang="zh-CN">
                <a:ea typeface="宋体" panose="02010600030101010101" pitchFamily="2" charset="-122"/>
              </a:rPr>
              <a:t>ALUctr&lt;2&gt; = ((~op&lt;6&gt; &amp; op&lt;5&gt; &amp; op&lt;4&gt; &amp; ~op&lt;3&gt; &amp; ~op&lt;2&gt; &amp; op&lt;1&gt; &amp; op&lt;0&gt;) </a:t>
            </a:r>
          </a:p>
          <a:p>
            <a:pPr eaLnBrk="0" hangingPunct="0">
              <a:lnSpc>
                <a:spcPts val="2500"/>
              </a:lnSpc>
            </a:pPr>
            <a:r>
              <a:rPr lang="en-US" altLang="zh-CN">
                <a:ea typeface="宋体" panose="02010600030101010101" pitchFamily="2" charset="-122"/>
              </a:rPr>
              <a:t>                     | (~op&lt;6&gt; &amp; ~op&lt;5&gt; &amp; op&lt;4&gt; &amp; ~op&lt;3&gt; &amp; ~op&lt;2&gt; &amp; op&lt;1&gt; &amp; op&lt;0&gt;)) &amp; fn&lt;2&gt;</a:t>
            </a:r>
          </a:p>
          <a:p>
            <a:pPr eaLnBrk="0" hangingPunct="0">
              <a:lnSpc>
                <a:spcPts val="2500"/>
              </a:lnSpc>
            </a:pPr>
            <a:r>
              <a:rPr lang="en-US" altLang="zh-CN">
                <a:ea typeface="宋体" panose="02010600030101010101" pitchFamily="2" charset="-122"/>
              </a:rPr>
              <a:t>	  | (~op&lt;6&gt; &amp; op&lt;5&gt; &amp; op&lt;4&gt; &amp; ~op&lt;3&gt; &amp; op&lt;2&gt; &amp; op&lt;1&gt; &amp; op&lt;0&gt;)</a:t>
            </a:r>
          </a:p>
          <a:p>
            <a:pPr eaLnBrk="0" hangingPunct="0">
              <a:lnSpc>
                <a:spcPts val="2500"/>
              </a:lnSpc>
            </a:pPr>
            <a:r>
              <a:rPr lang="en-US" altLang="zh-CN">
                <a:ea typeface="宋体" panose="02010600030101010101" pitchFamily="2" charset="-122"/>
              </a:rPr>
              <a:t>                                                                                             </a:t>
            </a:r>
            <a:r>
              <a:rPr lang="en-US" altLang="zh-CN">
                <a:solidFill>
                  <a:schemeClr val="accent1"/>
                </a:solidFill>
                <a:ea typeface="宋体" panose="02010600030101010101" pitchFamily="2" charset="-122"/>
              </a:rPr>
              <a:t>(R-type + I-type-ALU) &amp;fn&lt;2&gt; +(lui)</a:t>
            </a:r>
          </a:p>
          <a:p>
            <a:pPr eaLnBrk="0" hangingPunct="0">
              <a:lnSpc>
                <a:spcPts val="2500"/>
              </a:lnSpc>
            </a:pPr>
            <a:r>
              <a:rPr lang="en-US" altLang="zh-CN">
                <a:ea typeface="宋体" panose="02010600030101010101" pitchFamily="2" charset="-122"/>
              </a:rPr>
              <a:t>ALUctr&lt;1&gt; = ((~op&lt;6&gt; &amp; op&lt;5&gt; &amp; op&lt;4&gt; &amp; ~op&lt;3&gt; &amp; ~op&lt;2&gt; &amp; op&lt;1&gt; &amp; op&lt;0&gt;)</a:t>
            </a:r>
          </a:p>
          <a:p>
            <a:pPr eaLnBrk="0" hangingPunct="0">
              <a:lnSpc>
                <a:spcPts val="2500"/>
              </a:lnSpc>
            </a:pPr>
            <a:r>
              <a:rPr lang="en-US" altLang="zh-CN">
                <a:ea typeface="宋体" panose="02010600030101010101" pitchFamily="2" charset="-122"/>
              </a:rPr>
              <a:t>                     | (~op&lt;6&gt; &amp; ~op&lt;5&gt; &amp; op&lt;4&gt; &amp; ~op&lt;3&gt; &amp; ~op&lt;2&gt; &amp; op&lt;1&gt; &amp; op&lt;0&gt;)) &amp; fn&lt;1&gt;</a:t>
            </a:r>
          </a:p>
          <a:p>
            <a:pPr eaLnBrk="0" hangingPunct="0">
              <a:lnSpc>
                <a:spcPts val="2500"/>
              </a:lnSpc>
            </a:pPr>
            <a:r>
              <a:rPr lang="en-US" altLang="zh-CN">
                <a:ea typeface="宋体" panose="02010600030101010101" pitchFamily="2" charset="-122"/>
              </a:rPr>
              <a:t>	 | (~op&lt;6&gt; &amp; op&lt;5&gt; &amp; op&lt;4&gt; &amp; ~op&lt;3&gt; &amp; op&lt;2&gt; &amp; op&lt;1&gt; &amp; op&lt;0&gt;)</a:t>
            </a:r>
          </a:p>
          <a:p>
            <a:pPr eaLnBrk="0" hangingPunct="0">
              <a:lnSpc>
                <a:spcPts val="2500"/>
              </a:lnSpc>
            </a:pPr>
            <a:r>
              <a:rPr lang="en-US" altLang="zh-CN">
                <a:ea typeface="宋体" panose="02010600030101010101" pitchFamily="2" charset="-122"/>
              </a:rPr>
              <a:t>					</a:t>
            </a:r>
            <a:r>
              <a:rPr lang="en-US" altLang="zh-CN">
                <a:solidFill>
                  <a:schemeClr val="accent1"/>
                </a:solidFill>
                <a:ea typeface="宋体" panose="02010600030101010101" pitchFamily="2" charset="-122"/>
              </a:rPr>
              <a:t>             (R-type + I-type-ALU) &amp;fn&lt;1&gt; +(lui)</a:t>
            </a:r>
          </a:p>
          <a:p>
            <a:pPr eaLnBrk="0" hangingPunct="0">
              <a:lnSpc>
                <a:spcPts val="2500"/>
              </a:lnSpc>
            </a:pPr>
            <a:r>
              <a:rPr lang="en-US" altLang="zh-CN">
                <a:ea typeface="宋体" panose="02010600030101010101" pitchFamily="2" charset="-122"/>
              </a:rPr>
              <a:t>ALUctr&lt;0&gt; = ((~op&lt;6&gt; &amp; op&lt;5&gt; &amp; op&lt;4&gt; &amp; ~op&lt;3&gt; &amp; ~op&lt;2&gt; &amp; op&lt;1&gt; &amp; op&lt;0&gt;)</a:t>
            </a:r>
          </a:p>
          <a:p>
            <a:pPr eaLnBrk="0" hangingPunct="0">
              <a:lnSpc>
                <a:spcPts val="2500"/>
              </a:lnSpc>
            </a:pPr>
            <a:r>
              <a:rPr lang="en-US" altLang="zh-CN">
                <a:ea typeface="宋体" panose="02010600030101010101" pitchFamily="2" charset="-122"/>
              </a:rPr>
              <a:t>                      | (~op&lt;6&gt; &amp; ~op&lt;5&gt; &amp; op&lt;4&gt; &amp; ~op&lt;3&gt; &amp; ~op&lt;2&gt; &amp; op&lt;1&gt; &amp; op&lt;0&gt;)) &amp; fn&lt;0&gt;</a:t>
            </a:r>
          </a:p>
          <a:p>
            <a:pPr eaLnBrk="0" hangingPunct="0">
              <a:lnSpc>
                <a:spcPts val="2500"/>
              </a:lnSpc>
            </a:pPr>
            <a:r>
              <a:rPr lang="en-US" altLang="zh-CN">
                <a:ea typeface="宋体" panose="02010600030101010101" pitchFamily="2" charset="-122"/>
              </a:rPr>
              <a:t>	 | (~op&lt;6&gt; &amp; op&lt;5&gt; &amp; op&lt;4&gt; &amp; ~op&lt;3&gt; &amp; op&lt;2&gt; &amp; op&lt;1&gt; &amp; op&lt;0&gt;)</a:t>
            </a:r>
          </a:p>
          <a:p>
            <a:pPr eaLnBrk="0" hangingPunct="0">
              <a:lnSpc>
                <a:spcPts val="2500"/>
              </a:lnSpc>
            </a:pPr>
            <a:r>
              <a:rPr lang="en-US" altLang="zh-CN">
                <a:ea typeface="宋体" panose="02010600030101010101" pitchFamily="2" charset="-122"/>
              </a:rPr>
              <a:t>			                                            </a:t>
            </a:r>
            <a:r>
              <a:rPr lang="en-US" altLang="zh-CN">
                <a:solidFill>
                  <a:schemeClr val="accent1"/>
                </a:solidFill>
                <a:ea typeface="宋体" panose="02010600030101010101" pitchFamily="2" charset="-122"/>
              </a:rPr>
              <a:t>(R-type + I-type-ALU) &amp;fn&lt;0&gt; +(lui)</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Picture 2">
            <a:extLst>
              <a:ext uri="{FF2B5EF4-FFF2-40B4-BE49-F238E27FC236}">
                <a16:creationId xmlns:a16="http://schemas.microsoft.com/office/drawing/2014/main" id="{12C4E568-2C24-FCB1-868B-0AEA63542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350" y="57150"/>
            <a:ext cx="5634038"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8" name="Rectangle 2">
            <a:extLst>
              <a:ext uri="{FF2B5EF4-FFF2-40B4-BE49-F238E27FC236}">
                <a16:creationId xmlns:a16="http://schemas.microsoft.com/office/drawing/2014/main" id="{616F33F3-D7B7-BC28-F946-7F95014E4745}"/>
              </a:ext>
            </a:extLst>
          </p:cNvPr>
          <p:cNvSpPr>
            <a:spLocks noGrp="1" noChangeArrowheads="1"/>
          </p:cNvSpPr>
          <p:nvPr>
            <p:ph type="title"/>
          </p:nvPr>
        </p:nvSpPr>
        <p:spPr>
          <a:xfrm>
            <a:off x="152400" y="160338"/>
            <a:ext cx="5518150" cy="427037"/>
          </a:xfrm>
        </p:spPr>
        <p:txBody>
          <a:bodyPr/>
          <a:lstStyle/>
          <a:p>
            <a:r>
              <a:rPr lang="zh-CN" altLang="en-US">
                <a:ea typeface="宋体" panose="02010600030101010101" pitchFamily="2" charset="-122"/>
              </a:rPr>
              <a:t>回顾：扩展器部件的设计</a:t>
            </a:r>
          </a:p>
        </p:txBody>
      </p:sp>
      <p:sp>
        <p:nvSpPr>
          <p:cNvPr id="9" name="Rectangle 5">
            <a:extLst>
              <a:ext uri="{FF2B5EF4-FFF2-40B4-BE49-F238E27FC236}">
                <a16:creationId xmlns:a16="http://schemas.microsoft.com/office/drawing/2014/main" id="{470B48E3-DA23-1FEC-9EB3-8C18AB516100}"/>
              </a:ext>
            </a:extLst>
          </p:cNvPr>
          <p:cNvSpPr>
            <a:spLocks noChangeArrowheads="1"/>
          </p:cNvSpPr>
          <p:nvPr/>
        </p:nvSpPr>
        <p:spPr bwMode="auto">
          <a:xfrm>
            <a:off x="6145213" y="3644900"/>
            <a:ext cx="270351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1"/>
                </a:solidFill>
                <a:latin typeface="微软雅黑" panose="020B0503020204020204" pitchFamily="34" charset="-122"/>
                <a:ea typeface="微软雅黑" panose="020B0503020204020204" pitchFamily="34" charset="-122"/>
              </a:rPr>
              <a:t>问题：各指令的</a:t>
            </a:r>
            <a:r>
              <a:rPr lang="en-US" altLang="zh-CN" sz="1800">
                <a:solidFill>
                  <a:schemeClr val="accent1"/>
                </a:solidFill>
                <a:latin typeface="微软雅黑" panose="020B0503020204020204" pitchFamily="34" charset="-122"/>
                <a:ea typeface="微软雅黑" panose="020B0503020204020204" pitchFamily="34" charset="-122"/>
              </a:rPr>
              <a:t>ExtOp</a:t>
            </a:r>
            <a:r>
              <a:rPr lang="zh-CN" altLang="en-US" sz="1800">
                <a:solidFill>
                  <a:schemeClr val="accent1"/>
                </a:solidFill>
                <a:latin typeface="微软雅黑" panose="020B0503020204020204" pitchFamily="34" charset="-122"/>
                <a:ea typeface="微软雅黑" panose="020B0503020204020204" pitchFamily="34" charset="-122"/>
              </a:rPr>
              <a:t>取值如何？占几位？</a:t>
            </a:r>
            <a:endParaRPr lang="en-US" altLang="zh-CN" sz="1800">
              <a:solidFill>
                <a:schemeClr val="accent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8916B15-F09E-46F0-97D8-3DF001CCE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3" y="558800"/>
            <a:ext cx="58547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a:extLst>
              <a:ext uri="{FF2B5EF4-FFF2-40B4-BE49-F238E27FC236}">
                <a16:creationId xmlns:a16="http://schemas.microsoft.com/office/drawing/2014/main" id="{1B2C4DED-5C32-64E0-B420-07B2C609C34B}"/>
              </a:ext>
            </a:extLst>
          </p:cNvPr>
          <p:cNvSpPr>
            <a:spLocks noChangeArrowheads="1"/>
          </p:cNvSpPr>
          <p:nvPr/>
        </p:nvSpPr>
        <p:spPr bwMode="auto">
          <a:xfrm>
            <a:off x="6096000" y="4443413"/>
            <a:ext cx="2841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有</a:t>
            </a:r>
            <a:r>
              <a:rPr lang="en-US" altLang="zh-CN" sz="1800">
                <a:solidFill>
                  <a:schemeClr val="accent2"/>
                </a:solidFill>
                <a:latin typeface="微软雅黑" panose="020B0503020204020204" pitchFamily="34" charset="-122"/>
                <a:ea typeface="微软雅黑" panose="020B0503020204020204" pitchFamily="34" charset="-122"/>
              </a:rPr>
              <a:t>5</a:t>
            </a:r>
            <a:r>
              <a:rPr lang="zh-CN" altLang="en-US" sz="1800">
                <a:solidFill>
                  <a:schemeClr val="accent2"/>
                </a:solidFill>
                <a:latin typeface="微软雅黑" panose="020B0503020204020204" pitchFamily="34" charset="-122"/>
                <a:ea typeface="微软雅黑" panose="020B0503020204020204" pitchFamily="34" charset="-122"/>
              </a:rPr>
              <a:t>种情况，至少占</a:t>
            </a:r>
            <a:r>
              <a:rPr lang="en-US" altLang="zh-CN" sz="1800">
                <a:solidFill>
                  <a:schemeClr val="accent2"/>
                </a:solidFill>
                <a:latin typeface="微软雅黑" panose="020B0503020204020204" pitchFamily="34" charset="-122"/>
                <a:ea typeface="微软雅黑" panose="020B0503020204020204" pitchFamily="34" charset="-122"/>
              </a:rPr>
              <a:t>3</a:t>
            </a:r>
            <a:r>
              <a:rPr lang="zh-CN" altLang="en-US" sz="1800">
                <a:solidFill>
                  <a:schemeClr val="accent2"/>
                </a:solidFill>
                <a:latin typeface="微软雅黑" panose="020B0503020204020204" pitchFamily="34" charset="-122"/>
                <a:ea typeface="微软雅黑" panose="020B0503020204020204" pitchFamily="34" charset="-122"/>
              </a:rPr>
              <a:t>位！</a:t>
            </a:r>
            <a:endParaRPr lang="en-US" altLang="zh-CN" sz="1800">
              <a:solidFill>
                <a:schemeClr val="accent2"/>
              </a:solidFill>
              <a:latin typeface="微软雅黑" panose="020B0503020204020204" pitchFamily="34" charset="-122"/>
              <a:ea typeface="微软雅黑" panose="020B0503020204020204" pitchFamily="34" charset="-122"/>
            </a:endParaRPr>
          </a:p>
        </p:txBody>
      </p:sp>
      <p:sp>
        <p:nvSpPr>
          <p:cNvPr id="12" name="Rectangle 5">
            <a:extLst>
              <a:ext uri="{FF2B5EF4-FFF2-40B4-BE49-F238E27FC236}">
                <a16:creationId xmlns:a16="http://schemas.microsoft.com/office/drawing/2014/main" id="{9E3AF239-4960-6860-28D8-14DF6FB30B6E}"/>
              </a:ext>
            </a:extLst>
          </p:cNvPr>
          <p:cNvSpPr>
            <a:spLocks noChangeArrowheads="1"/>
          </p:cNvSpPr>
          <p:nvPr/>
        </p:nvSpPr>
        <p:spPr bwMode="auto">
          <a:xfrm>
            <a:off x="6175375" y="5018088"/>
            <a:ext cx="270351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1"/>
                </a:solidFill>
                <a:latin typeface="微软雅黑" panose="020B0503020204020204" pitchFamily="34" charset="-122"/>
                <a:ea typeface="微软雅黑" panose="020B0503020204020204" pitchFamily="34" charset="-122"/>
              </a:rPr>
              <a:t>问题：如何根据指令编码</a:t>
            </a:r>
            <a:r>
              <a:rPr lang="en-US" altLang="zh-CN" sz="1800">
                <a:solidFill>
                  <a:schemeClr val="accent1"/>
                </a:solidFill>
                <a:latin typeface="微软雅黑" panose="020B0503020204020204" pitchFamily="34" charset="-122"/>
                <a:ea typeface="微软雅黑" panose="020B0503020204020204" pitchFamily="34" charset="-122"/>
              </a:rPr>
              <a:t>Instr</a:t>
            </a:r>
            <a:r>
              <a:rPr lang="zh-CN" altLang="en-US" sz="1800">
                <a:solidFill>
                  <a:schemeClr val="accent1"/>
                </a:solidFill>
                <a:latin typeface="微软雅黑" panose="020B0503020204020204" pitchFamily="34" charset="-122"/>
                <a:ea typeface="微软雅黑" panose="020B0503020204020204" pitchFamily="34" charset="-122"/>
              </a:rPr>
              <a:t>得到</a:t>
            </a:r>
            <a:r>
              <a:rPr lang="en-US" altLang="zh-CN" sz="1800">
                <a:solidFill>
                  <a:schemeClr val="accent1"/>
                </a:solidFill>
                <a:latin typeface="微软雅黑" panose="020B0503020204020204" pitchFamily="34" charset="-122"/>
                <a:ea typeface="微软雅黑" panose="020B0503020204020204" pitchFamily="34" charset="-122"/>
              </a:rPr>
              <a:t>ExtOp</a:t>
            </a:r>
            <a:r>
              <a:rPr lang="zh-CN" altLang="en-US" sz="1800">
                <a:solidFill>
                  <a:schemeClr val="accent1"/>
                </a:solidFill>
                <a:latin typeface="微软雅黑" panose="020B0503020204020204" pitchFamily="34" charset="-122"/>
                <a:ea typeface="微软雅黑" panose="020B0503020204020204" pitchFamily="34" charset="-122"/>
              </a:rPr>
              <a:t>？</a:t>
            </a:r>
            <a:endParaRPr lang="en-US" altLang="zh-CN" sz="1800">
              <a:solidFill>
                <a:schemeClr val="accent1"/>
              </a:solidFill>
              <a:latin typeface="微软雅黑" panose="020B0503020204020204" pitchFamily="34" charset="-122"/>
              <a:ea typeface="微软雅黑" panose="020B0503020204020204" pitchFamily="34" charset="-122"/>
            </a:endParaRPr>
          </a:p>
        </p:txBody>
      </p:sp>
      <p:sp>
        <p:nvSpPr>
          <p:cNvPr id="13" name="Rectangle 5">
            <a:extLst>
              <a:ext uri="{FF2B5EF4-FFF2-40B4-BE49-F238E27FC236}">
                <a16:creationId xmlns:a16="http://schemas.microsoft.com/office/drawing/2014/main" id="{5AB9EA55-19B8-8C40-C4C1-7DF420E73AC2}"/>
              </a:ext>
            </a:extLst>
          </p:cNvPr>
          <p:cNvSpPr>
            <a:spLocks noChangeArrowheads="1"/>
          </p:cNvSpPr>
          <p:nvPr/>
        </p:nvSpPr>
        <p:spPr bwMode="auto">
          <a:xfrm>
            <a:off x="6145213" y="5821363"/>
            <a:ext cx="2998787"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lnSpc>
                <a:spcPct val="125000"/>
              </a:lnSpc>
              <a:spcBef>
                <a:spcPct val="30000"/>
              </a:spcBef>
              <a:buSzPct val="75000"/>
            </a:pPr>
            <a:r>
              <a:rPr lang="zh-CN" altLang="en-US" sz="1800">
                <a:solidFill>
                  <a:schemeClr val="accent2"/>
                </a:solidFill>
                <a:latin typeface="微软雅黑" panose="020B0503020204020204" pitchFamily="34" charset="-122"/>
                <a:ea typeface="微软雅黑" panose="020B0503020204020204" pitchFamily="34" charset="-122"/>
              </a:rPr>
              <a:t>请参照多值控制信号</a:t>
            </a:r>
            <a:r>
              <a:rPr lang="en-US" altLang="zh-CN" sz="1800">
                <a:solidFill>
                  <a:schemeClr val="accent2"/>
                </a:solidFill>
                <a:latin typeface="微软雅黑" panose="020B0503020204020204" pitchFamily="34" charset="-122"/>
                <a:ea typeface="微软雅黑" panose="020B0503020204020204" pitchFamily="34" charset="-122"/>
              </a:rPr>
              <a:t>ALUctr</a:t>
            </a:r>
            <a:r>
              <a:rPr lang="zh-CN" altLang="en-US" sz="1800">
                <a:solidFill>
                  <a:schemeClr val="accent2"/>
                </a:solidFill>
                <a:latin typeface="微软雅黑" panose="020B0503020204020204" pitchFamily="34" charset="-122"/>
                <a:ea typeface="微软雅黑" panose="020B0503020204020204" pitchFamily="34" charset="-122"/>
              </a:rPr>
              <a:t>进行分析。</a:t>
            </a:r>
            <a:endParaRPr lang="en-US" altLang="zh-CN"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linds(horizontal)">
                                      <p:cBhvr>
                                        <p:cTn id="12" dur="500"/>
                                        <p:tgtEl>
                                          <p:spTgt spid="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blinds(horizontal)">
                                      <p:cBhvr>
                                        <p:cTn id="22" dur="500"/>
                                        <p:tgtEl>
                                          <p:spTgt spid="1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blinds(horizontal)">
                                      <p:cBhvr>
                                        <p:cTn id="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a:extLst>
              <a:ext uri="{FF2B5EF4-FFF2-40B4-BE49-F238E27FC236}">
                <a16:creationId xmlns:a16="http://schemas.microsoft.com/office/drawing/2014/main" id="{45F215E7-CBEB-B99D-AA75-0C4413233D19}"/>
              </a:ext>
            </a:extLst>
          </p:cNvPr>
          <p:cNvSpPr>
            <a:spLocks noGrp="1" noChangeArrowheads="1"/>
          </p:cNvSpPr>
          <p:nvPr>
            <p:ph type="title"/>
          </p:nvPr>
        </p:nvSpPr>
        <p:spPr>
          <a:xfrm>
            <a:off x="698500" y="179388"/>
            <a:ext cx="6257925" cy="425450"/>
          </a:xfrm>
        </p:spPr>
        <p:txBody>
          <a:bodyPr wrap="none"/>
          <a:lstStyle/>
          <a:p>
            <a:r>
              <a:rPr lang="zh-CN" altLang="en-US">
                <a:ea typeface="宋体" panose="02010600030101010101" pitchFamily="2" charset="-122"/>
              </a:rPr>
              <a:t>根据逻辑表达式实现控制器的</a:t>
            </a:r>
            <a:r>
              <a:rPr lang="en-US" altLang="zh-CN">
                <a:ea typeface="宋体" panose="02010600030101010101" pitchFamily="2" charset="-122"/>
              </a:rPr>
              <a:t>PLA</a:t>
            </a:r>
            <a:r>
              <a:rPr lang="zh-CN" altLang="en-US">
                <a:ea typeface="宋体" panose="02010600030101010101" pitchFamily="2" charset="-122"/>
              </a:rPr>
              <a:t>电路</a:t>
            </a:r>
          </a:p>
        </p:txBody>
      </p:sp>
      <p:pic>
        <p:nvPicPr>
          <p:cNvPr id="138242" name="图片 1">
            <a:extLst>
              <a:ext uri="{FF2B5EF4-FFF2-40B4-BE49-F238E27FC236}">
                <a16:creationId xmlns:a16="http://schemas.microsoft.com/office/drawing/2014/main" id="{B5E7BDCC-C547-506A-D263-9360AF8E3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600075"/>
            <a:ext cx="8869363"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3AA04338-5BB2-3CD6-AD8C-5C7720827FDE}"/>
              </a:ext>
            </a:extLst>
          </p:cNvPr>
          <p:cNvSpPr>
            <a:spLocks noGrp="1" noChangeArrowheads="1"/>
          </p:cNvSpPr>
          <p:nvPr>
            <p:ph type="title"/>
          </p:nvPr>
        </p:nvSpPr>
        <p:spPr>
          <a:xfrm>
            <a:off x="939800" y="165100"/>
            <a:ext cx="6557963" cy="422275"/>
          </a:xfrm>
        </p:spPr>
        <p:txBody>
          <a:bodyPr/>
          <a:lstStyle/>
          <a:p>
            <a:r>
              <a:rPr lang="zh-CN" altLang="en-US">
                <a:ea typeface="宋体" panose="02010600030101010101" pitchFamily="2" charset="-122"/>
              </a:rPr>
              <a:t>状态元件：时序逻辑电路</a:t>
            </a:r>
          </a:p>
        </p:txBody>
      </p:sp>
      <p:sp>
        <p:nvSpPr>
          <p:cNvPr id="301059" name="Rectangle 3">
            <a:extLst>
              <a:ext uri="{FF2B5EF4-FFF2-40B4-BE49-F238E27FC236}">
                <a16:creationId xmlns:a16="http://schemas.microsoft.com/office/drawing/2014/main" id="{8D4074C6-1D3E-628C-5187-9C927E602D4B}"/>
              </a:ext>
            </a:extLst>
          </p:cNvPr>
          <p:cNvSpPr>
            <a:spLocks noGrp="1" noChangeArrowheads="1"/>
          </p:cNvSpPr>
          <p:nvPr>
            <p:ph idx="1"/>
          </p:nvPr>
        </p:nvSpPr>
        <p:spPr>
          <a:xfrm>
            <a:off x="223838" y="673100"/>
            <a:ext cx="8567737" cy="5691188"/>
          </a:xfrm>
        </p:spPr>
        <p:txBody>
          <a:bodyPr/>
          <a:lstStyle/>
          <a:p>
            <a:r>
              <a:rPr lang="zh-CN" altLang="en-US" sz="2000">
                <a:latin typeface="微软雅黑" panose="020B0503020204020204" pitchFamily="34" charset="-122"/>
                <a:ea typeface="微软雅黑" panose="020B0503020204020204" pitchFamily="34" charset="-122"/>
              </a:rPr>
              <a:t>状态（存储）元件的特点：</a:t>
            </a:r>
          </a:p>
          <a:p>
            <a:pPr lvl="1"/>
            <a:r>
              <a:rPr lang="zh-CN" altLang="en-US" sz="2000">
                <a:latin typeface="微软雅黑" panose="020B0503020204020204" pitchFamily="34" charset="-122"/>
                <a:ea typeface="微软雅黑" panose="020B0503020204020204" pitchFamily="34" charset="-122"/>
              </a:rPr>
              <a:t>具有存储功能，在</a:t>
            </a:r>
            <a:r>
              <a:rPr lang="zh-CN" altLang="en-US" sz="2000">
                <a:solidFill>
                  <a:schemeClr val="accent1"/>
                </a:solidFill>
                <a:latin typeface="微软雅黑" panose="020B0503020204020204" pitchFamily="34" charset="-122"/>
                <a:ea typeface="微软雅黑" panose="020B0503020204020204" pitchFamily="34" charset="-122"/>
              </a:rPr>
              <a:t>时钟控制下</a:t>
            </a:r>
            <a:r>
              <a:rPr lang="zh-CN" altLang="en-US" sz="2000">
                <a:latin typeface="微软雅黑" panose="020B0503020204020204" pitchFamily="34" charset="-122"/>
                <a:ea typeface="微软雅黑" panose="020B0503020204020204" pitchFamily="34" charset="-122"/>
              </a:rPr>
              <a:t>输入被写到电路中，直到下个时钟到达</a:t>
            </a:r>
          </a:p>
          <a:p>
            <a:pPr lvl="1"/>
            <a:r>
              <a:rPr lang="zh-CN" altLang="en-US" sz="2000">
                <a:latin typeface="微软雅黑" panose="020B0503020204020204" pitchFamily="34" charset="-122"/>
                <a:ea typeface="微软雅黑" panose="020B0503020204020204" pitchFamily="34" charset="-122"/>
              </a:rPr>
              <a:t>输入端状态由时钟决定何时被写入，输出端状态随时可以读出</a:t>
            </a:r>
          </a:p>
          <a:p>
            <a:r>
              <a:rPr lang="zh-CN" altLang="en-US" sz="2000">
                <a:latin typeface="微软雅黑" panose="020B0503020204020204" pitchFamily="34" charset="-122"/>
                <a:ea typeface="微软雅黑" panose="020B0503020204020204" pitchFamily="34" charset="-122"/>
              </a:rPr>
              <a:t>定时方式：规定信号何时写入状态元件或何时从状态元件读出</a:t>
            </a:r>
          </a:p>
          <a:p>
            <a:pPr lvl="1"/>
            <a:r>
              <a:rPr lang="zh-CN" altLang="en-US" sz="2000">
                <a:latin typeface="微软雅黑" panose="020B0503020204020204" pitchFamily="34" charset="-122"/>
                <a:ea typeface="微软雅黑" panose="020B0503020204020204" pitchFamily="34" charset="-122"/>
              </a:rPr>
              <a:t>边沿触发（</a:t>
            </a:r>
            <a:r>
              <a:rPr lang="en-US" altLang="zh-CN" sz="2000">
                <a:latin typeface="微软雅黑" panose="020B0503020204020204" pitchFamily="34" charset="-122"/>
                <a:ea typeface="微软雅黑" panose="020B0503020204020204" pitchFamily="34" charset="-122"/>
              </a:rPr>
              <a:t>edge-triggered</a:t>
            </a:r>
            <a:r>
              <a:rPr lang="zh-CN" altLang="en-US" sz="2000">
                <a:latin typeface="微软雅黑" panose="020B0503020204020204" pitchFamily="34" charset="-122"/>
                <a:ea typeface="微软雅黑" panose="020B0503020204020204" pitchFamily="34" charset="-122"/>
              </a:rPr>
              <a:t>）方式：</a:t>
            </a:r>
          </a:p>
          <a:p>
            <a:pPr lvl="2"/>
            <a:r>
              <a:rPr lang="zh-CN" altLang="en-US" sz="2000">
                <a:latin typeface="微软雅黑" panose="020B0503020204020204" pitchFamily="34" charset="-122"/>
                <a:ea typeface="微软雅黑" panose="020B0503020204020204" pitchFamily="34" charset="-122"/>
              </a:rPr>
              <a:t>状态单元中的值只在时钟边沿改变。每个时钟周期改变一次。</a:t>
            </a:r>
            <a:endParaRPr lang="en-US" altLang="zh-CN" sz="2000">
              <a:latin typeface="微软雅黑" panose="020B0503020204020204" pitchFamily="34" charset="-122"/>
              <a:ea typeface="微软雅黑" panose="020B0503020204020204" pitchFamily="34" charset="-122"/>
            </a:endParaRPr>
          </a:p>
          <a:p>
            <a:pPr lvl="3">
              <a:buFontTx/>
              <a:buChar char="•"/>
            </a:pPr>
            <a:r>
              <a:rPr lang="zh-CN" altLang="en-US" b="1">
                <a:solidFill>
                  <a:srgbClr val="339933"/>
                </a:solidFill>
                <a:latin typeface="微软雅黑" panose="020B0503020204020204" pitchFamily="34" charset="-122"/>
                <a:ea typeface="微软雅黑" panose="020B0503020204020204" pitchFamily="34" charset="-122"/>
              </a:rPr>
              <a:t>上升沿（</a:t>
            </a:r>
            <a:r>
              <a:rPr lang="en-US" altLang="zh-CN" b="1">
                <a:solidFill>
                  <a:srgbClr val="339933"/>
                </a:solidFill>
                <a:latin typeface="微软雅黑" panose="020B0503020204020204" pitchFamily="34" charset="-122"/>
                <a:ea typeface="微软雅黑" panose="020B0503020204020204" pitchFamily="34" charset="-122"/>
              </a:rPr>
              <a:t>rising edge</a:t>
            </a:r>
            <a:r>
              <a:rPr lang="zh-CN" altLang="en-US" b="1">
                <a:solidFill>
                  <a:srgbClr val="339933"/>
                </a:solidFill>
                <a:latin typeface="微软雅黑" panose="020B0503020204020204" pitchFamily="34" charset="-122"/>
                <a:ea typeface="微软雅黑" panose="020B0503020204020204" pitchFamily="34" charset="-122"/>
              </a:rPr>
              <a:t>） 触发：在时钟正跳变时进行读</a:t>
            </a:r>
            <a:r>
              <a:rPr lang="en-US" altLang="zh-CN" b="1">
                <a:solidFill>
                  <a:srgbClr val="339933"/>
                </a:solidFill>
                <a:latin typeface="微软雅黑" panose="020B0503020204020204" pitchFamily="34" charset="-122"/>
                <a:ea typeface="微软雅黑" panose="020B0503020204020204" pitchFamily="34" charset="-122"/>
              </a:rPr>
              <a:t>/</a:t>
            </a:r>
            <a:r>
              <a:rPr lang="zh-CN" altLang="en-US" b="1">
                <a:solidFill>
                  <a:srgbClr val="339933"/>
                </a:solidFill>
                <a:latin typeface="微软雅黑" panose="020B0503020204020204" pitchFamily="34" charset="-122"/>
                <a:ea typeface="微软雅黑" panose="020B0503020204020204" pitchFamily="34" charset="-122"/>
              </a:rPr>
              <a:t>写。</a:t>
            </a:r>
          </a:p>
          <a:p>
            <a:pPr lvl="3">
              <a:buFontTx/>
              <a:buChar char="•"/>
            </a:pPr>
            <a:r>
              <a:rPr lang="zh-CN" altLang="en-US" b="1">
                <a:solidFill>
                  <a:srgbClr val="339933"/>
                </a:solidFill>
                <a:latin typeface="微软雅黑" panose="020B0503020204020204" pitchFamily="34" charset="-122"/>
                <a:ea typeface="微软雅黑" panose="020B0503020204020204" pitchFamily="34" charset="-122"/>
              </a:rPr>
              <a:t>下降沿（</a:t>
            </a:r>
            <a:r>
              <a:rPr lang="en-US" altLang="zh-CN" b="1">
                <a:solidFill>
                  <a:srgbClr val="339933"/>
                </a:solidFill>
                <a:latin typeface="微软雅黑" panose="020B0503020204020204" pitchFamily="34" charset="-122"/>
                <a:ea typeface="微软雅黑" panose="020B0503020204020204" pitchFamily="34" charset="-122"/>
              </a:rPr>
              <a:t>falling edge</a:t>
            </a:r>
            <a:r>
              <a:rPr lang="zh-CN" altLang="en-US" b="1">
                <a:solidFill>
                  <a:srgbClr val="339933"/>
                </a:solidFill>
                <a:latin typeface="微软雅黑" panose="020B0503020204020204" pitchFamily="34" charset="-122"/>
                <a:ea typeface="微软雅黑" panose="020B0503020204020204" pitchFamily="34" charset="-122"/>
              </a:rPr>
              <a:t>）触发：在时钟负跳变时进行读</a:t>
            </a:r>
            <a:r>
              <a:rPr lang="en-US" altLang="zh-CN" b="1">
                <a:solidFill>
                  <a:srgbClr val="339933"/>
                </a:solidFill>
                <a:latin typeface="微软雅黑" panose="020B0503020204020204" pitchFamily="34" charset="-122"/>
                <a:ea typeface="微软雅黑" panose="020B0503020204020204" pitchFamily="34" charset="-122"/>
              </a:rPr>
              <a:t>/</a:t>
            </a:r>
            <a:r>
              <a:rPr lang="zh-CN" altLang="en-US" b="1">
                <a:solidFill>
                  <a:srgbClr val="339933"/>
                </a:solidFill>
                <a:latin typeface="微软雅黑" panose="020B0503020204020204" pitchFamily="34" charset="-122"/>
                <a:ea typeface="微软雅黑" panose="020B0503020204020204" pitchFamily="34" charset="-122"/>
              </a:rPr>
              <a:t>写。</a:t>
            </a:r>
          </a:p>
          <a:p>
            <a:pPr lvl="3">
              <a:buFontTx/>
              <a:buChar char="•"/>
            </a:pPr>
            <a:endParaRPr lang="zh-CN" altLang="en-US" b="1">
              <a:solidFill>
                <a:srgbClr val="339933"/>
              </a:solidFill>
              <a:latin typeface="微软雅黑" panose="020B0503020204020204" pitchFamily="34" charset="-122"/>
              <a:ea typeface="微软雅黑" panose="020B0503020204020204" pitchFamily="34" charset="-122"/>
            </a:endParaRPr>
          </a:p>
          <a:p>
            <a:pPr lvl="3">
              <a:buFontTx/>
              <a:buChar char="•"/>
            </a:pPr>
            <a:endParaRPr lang="zh-CN" altLang="en-US" sz="1800" b="1">
              <a:solidFill>
                <a:srgbClr val="339933"/>
              </a:solidFill>
              <a:latin typeface="微软雅黑" panose="020B0503020204020204" pitchFamily="34" charset="-122"/>
              <a:ea typeface="微软雅黑" panose="020B0503020204020204" pitchFamily="34" charset="-122"/>
            </a:endParaRPr>
          </a:p>
          <a:p>
            <a:pPr lvl="3">
              <a:buFontTx/>
              <a:buChar char="•"/>
            </a:pPr>
            <a:endParaRPr lang="zh-CN" altLang="en-US" sz="1800" b="1">
              <a:solidFill>
                <a:srgbClr val="339933"/>
              </a:solidFill>
              <a:latin typeface="微软雅黑" panose="020B0503020204020204" pitchFamily="34" charset="-122"/>
              <a:ea typeface="微软雅黑" panose="020B0503020204020204" pitchFamily="34" charset="-122"/>
            </a:endParaRPr>
          </a:p>
          <a:p>
            <a:pPr lvl="3">
              <a:buFontTx/>
              <a:buChar char="•"/>
            </a:pPr>
            <a:endParaRPr lang="zh-CN" altLang="en-US" sz="1800" b="1">
              <a:solidFill>
                <a:srgbClr val="339933"/>
              </a:solidFill>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最简单的状态单元（回顾：数字逻辑电路课程内容）：</a:t>
            </a:r>
          </a:p>
          <a:p>
            <a:pPr lvl="1"/>
            <a:r>
              <a:rPr lang="en-US" altLang="zh-CN" sz="2000">
                <a:latin typeface="微软雅黑" panose="020B0503020204020204" pitchFamily="34" charset="-122"/>
                <a:ea typeface="微软雅黑" panose="020B0503020204020204" pitchFamily="34" charset="-122"/>
              </a:rPr>
              <a:t>D</a:t>
            </a:r>
            <a:r>
              <a:rPr lang="zh-CN" altLang="en-US" sz="2000">
                <a:latin typeface="微软雅黑" panose="020B0503020204020204" pitchFamily="34" charset="-122"/>
                <a:ea typeface="微软雅黑" panose="020B0503020204020204" pitchFamily="34" charset="-122"/>
              </a:rPr>
              <a:t>触发器：一个时钟输入、一个状态输入、一个状态输出</a:t>
            </a:r>
          </a:p>
        </p:txBody>
      </p:sp>
      <p:grpSp>
        <p:nvGrpSpPr>
          <p:cNvPr id="301086" name="Group 30">
            <a:extLst>
              <a:ext uri="{FF2B5EF4-FFF2-40B4-BE49-F238E27FC236}">
                <a16:creationId xmlns:a16="http://schemas.microsoft.com/office/drawing/2014/main" id="{B216C7CF-4A65-549D-548F-7B418CAE1518}"/>
              </a:ext>
            </a:extLst>
          </p:cNvPr>
          <p:cNvGrpSpPr>
            <a:grpSpLocks/>
          </p:cNvGrpSpPr>
          <p:nvPr/>
        </p:nvGrpSpPr>
        <p:grpSpPr bwMode="auto">
          <a:xfrm>
            <a:off x="1423988" y="3822700"/>
            <a:ext cx="6283325" cy="1577975"/>
            <a:chOff x="897" y="2384"/>
            <a:chExt cx="3958" cy="994"/>
          </a:xfrm>
        </p:grpSpPr>
        <p:sp>
          <p:nvSpPr>
            <p:cNvPr id="16388" name="Line 5">
              <a:extLst>
                <a:ext uri="{FF2B5EF4-FFF2-40B4-BE49-F238E27FC236}">
                  <a16:creationId xmlns:a16="http://schemas.microsoft.com/office/drawing/2014/main" id="{C4B93852-B339-8CE6-1E0E-12EFBF097B99}"/>
                </a:ext>
              </a:extLst>
            </p:cNvPr>
            <p:cNvSpPr>
              <a:spLocks noChangeShapeType="1"/>
            </p:cNvSpPr>
            <p:nvPr/>
          </p:nvSpPr>
          <p:spPr bwMode="auto">
            <a:xfrm flipV="1">
              <a:off x="1155" y="2717"/>
              <a:ext cx="0" cy="293"/>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9" name="Line 6">
              <a:extLst>
                <a:ext uri="{FF2B5EF4-FFF2-40B4-BE49-F238E27FC236}">
                  <a16:creationId xmlns:a16="http://schemas.microsoft.com/office/drawing/2014/main" id="{A19BBFC6-A84A-28CB-623E-5A9C07410520}"/>
                </a:ext>
              </a:extLst>
            </p:cNvPr>
            <p:cNvSpPr>
              <a:spLocks noChangeShapeType="1"/>
            </p:cNvSpPr>
            <p:nvPr/>
          </p:nvSpPr>
          <p:spPr bwMode="auto">
            <a:xfrm>
              <a:off x="1145" y="2730"/>
              <a:ext cx="660"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 name="Line 7">
              <a:extLst>
                <a:ext uri="{FF2B5EF4-FFF2-40B4-BE49-F238E27FC236}">
                  <a16:creationId xmlns:a16="http://schemas.microsoft.com/office/drawing/2014/main" id="{6ADEB673-0541-1D1A-9179-184140B30AA6}"/>
                </a:ext>
              </a:extLst>
            </p:cNvPr>
            <p:cNvSpPr>
              <a:spLocks noChangeShapeType="1"/>
            </p:cNvSpPr>
            <p:nvPr/>
          </p:nvSpPr>
          <p:spPr bwMode="auto">
            <a:xfrm>
              <a:off x="1794" y="2721"/>
              <a:ext cx="0" cy="285"/>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1" name="Line 8">
              <a:extLst>
                <a:ext uri="{FF2B5EF4-FFF2-40B4-BE49-F238E27FC236}">
                  <a16:creationId xmlns:a16="http://schemas.microsoft.com/office/drawing/2014/main" id="{E3FD2C92-CB1E-CD72-E492-2AA897269E42}"/>
                </a:ext>
              </a:extLst>
            </p:cNvPr>
            <p:cNvSpPr>
              <a:spLocks noChangeShapeType="1"/>
            </p:cNvSpPr>
            <p:nvPr/>
          </p:nvSpPr>
          <p:spPr bwMode="auto">
            <a:xfrm>
              <a:off x="1784" y="2995"/>
              <a:ext cx="305"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2" name="Line 9">
              <a:extLst>
                <a:ext uri="{FF2B5EF4-FFF2-40B4-BE49-F238E27FC236}">
                  <a16:creationId xmlns:a16="http://schemas.microsoft.com/office/drawing/2014/main" id="{3AAD3D85-7A27-F5D3-75AD-264FE71E5689}"/>
                </a:ext>
              </a:extLst>
            </p:cNvPr>
            <p:cNvSpPr>
              <a:spLocks noChangeShapeType="1"/>
            </p:cNvSpPr>
            <p:nvPr/>
          </p:nvSpPr>
          <p:spPr bwMode="auto">
            <a:xfrm>
              <a:off x="897" y="2995"/>
              <a:ext cx="269"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3" name="Line 10">
              <a:extLst>
                <a:ext uri="{FF2B5EF4-FFF2-40B4-BE49-F238E27FC236}">
                  <a16:creationId xmlns:a16="http://schemas.microsoft.com/office/drawing/2014/main" id="{1769A9C7-4A2E-4058-7EE2-2210C0BAB5DA}"/>
                </a:ext>
              </a:extLst>
            </p:cNvPr>
            <p:cNvSpPr>
              <a:spLocks noChangeShapeType="1"/>
            </p:cNvSpPr>
            <p:nvPr/>
          </p:nvSpPr>
          <p:spPr bwMode="auto">
            <a:xfrm>
              <a:off x="1152" y="3108"/>
              <a:ext cx="914"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4" name="Rectangle 11">
              <a:extLst>
                <a:ext uri="{FF2B5EF4-FFF2-40B4-BE49-F238E27FC236}">
                  <a16:creationId xmlns:a16="http://schemas.microsoft.com/office/drawing/2014/main" id="{E79442B9-AEB6-6892-482D-F2481FC07C2D}"/>
                </a:ext>
              </a:extLst>
            </p:cNvPr>
            <p:cNvSpPr>
              <a:spLocks noChangeArrowheads="1"/>
            </p:cNvSpPr>
            <p:nvPr/>
          </p:nvSpPr>
          <p:spPr bwMode="auto">
            <a:xfrm>
              <a:off x="1305" y="3118"/>
              <a:ext cx="68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600" b="1">
                  <a:solidFill>
                    <a:schemeClr val="tx1"/>
                  </a:solidFill>
                  <a:latin typeface="Arial" panose="020B0604020202020204" pitchFamily="34" charset="0"/>
                </a:defRPr>
              </a:lvl1pPr>
              <a:lvl2pPr defTabSz="904875">
                <a:tabLst>
                  <a:tab pos="452438" algn="l"/>
                  <a:tab pos="904875" algn="l"/>
                  <a:tab pos="1357313" algn="l"/>
                </a:tabLst>
                <a:defRPr sz="1600" b="1">
                  <a:solidFill>
                    <a:schemeClr val="tx1"/>
                  </a:solidFill>
                  <a:latin typeface="Arial" panose="020B0604020202020204" pitchFamily="34" charset="0"/>
                </a:defRPr>
              </a:lvl2pPr>
              <a:lvl3pPr defTabSz="904875">
                <a:tabLst>
                  <a:tab pos="452438" algn="l"/>
                  <a:tab pos="904875" algn="l"/>
                  <a:tab pos="1357313" algn="l"/>
                </a:tabLst>
                <a:defRPr sz="1600" b="1">
                  <a:solidFill>
                    <a:schemeClr val="tx1"/>
                  </a:solidFill>
                  <a:latin typeface="Arial" panose="020B0604020202020204" pitchFamily="34" charset="0"/>
                </a:defRPr>
              </a:lvl3pPr>
              <a:lvl4pPr defTabSz="904875">
                <a:tabLst>
                  <a:tab pos="452438" algn="l"/>
                  <a:tab pos="904875" algn="l"/>
                  <a:tab pos="1357313" algn="l"/>
                </a:tabLst>
                <a:defRPr sz="1600" b="1">
                  <a:solidFill>
                    <a:schemeClr val="tx1"/>
                  </a:solidFill>
                  <a:latin typeface="Arial" panose="020B0604020202020204" pitchFamily="34" charset="0"/>
                </a:defRPr>
              </a:lvl4pPr>
              <a:lvl5pPr defTabSz="904875">
                <a:tabLst>
                  <a:tab pos="452438" algn="l"/>
                  <a:tab pos="904875" algn="l"/>
                  <a:tab pos="1357313" algn="l"/>
                </a:tabLst>
                <a:defRPr sz="1600" b="1">
                  <a:solidFill>
                    <a:schemeClr val="tx1"/>
                  </a:solidFill>
                  <a:latin typeface="Arial" panose="020B0604020202020204" pitchFamily="34" charset="0"/>
                </a:defRPr>
              </a:lvl5pPr>
              <a:lvl6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6pPr>
              <a:lvl7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7pPr>
              <a:lvl8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8pPr>
              <a:lvl9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9pPr>
            </a:lstStyle>
            <a:p>
              <a:pPr eaLnBrk="0" hangingPunct="0">
                <a:lnSpc>
                  <a:spcPts val="2100"/>
                </a:lnSpc>
              </a:pPr>
              <a:r>
                <a:rPr lang="en-US" altLang="zh-CN" sz="1800">
                  <a:solidFill>
                    <a:srgbClr val="000000"/>
                  </a:solidFill>
                  <a:latin typeface="Times New Roman" panose="02020603050405020304" pitchFamily="18" charset="0"/>
                  <a:ea typeface="宋体" panose="02010600030101010101" pitchFamily="2" charset="-122"/>
                </a:rPr>
                <a:t>cycle time</a:t>
              </a:r>
            </a:p>
          </p:txBody>
        </p:sp>
        <p:sp>
          <p:nvSpPr>
            <p:cNvPr id="16395" name="Line 12">
              <a:extLst>
                <a:ext uri="{FF2B5EF4-FFF2-40B4-BE49-F238E27FC236}">
                  <a16:creationId xmlns:a16="http://schemas.microsoft.com/office/drawing/2014/main" id="{E53B7F24-1F6B-6E42-9E6F-3B8EDD63421F}"/>
                </a:ext>
              </a:extLst>
            </p:cNvPr>
            <p:cNvSpPr>
              <a:spLocks noChangeShapeType="1"/>
            </p:cNvSpPr>
            <p:nvPr/>
          </p:nvSpPr>
          <p:spPr bwMode="auto">
            <a:xfrm>
              <a:off x="2117" y="2868"/>
              <a:ext cx="692" cy="373"/>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396" name="Rectangle 13">
              <a:extLst>
                <a:ext uri="{FF2B5EF4-FFF2-40B4-BE49-F238E27FC236}">
                  <a16:creationId xmlns:a16="http://schemas.microsoft.com/office/drawing/2014/main" id="{BF606ECB-2DBF-112C-DAC8-6679D2D62357}"/>
                </a:ext>
              </a:extLst>
            </p:cNvPr>
            <p:cNvSpPr>
              <a:spLocks noChangeArrowheads="1"/>
            </p:cNvSpPr>
            <p:nvPr/>
          </p:nvSpPr>
          <p:spPr bwMode="auto">
            <a:xfrm>
              <a:off x="2839" y="3149"/>
              <a:ext cx="97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600" b="1">
                  <a:solidFill>
                    <a:schemeClr val="tx1"/>
                  </a:solidFill>
                  <a:latin typeface="Arial" panose="020B0604020202020204" pitchFamily="34" charset="0"/>
                </a:defRPr>
              </a:lvl1pPr>
              <a:lvl2pPr defTabSz="904875">
                <a:tabLst>
                  <a:tab pos="452438" algn="l"/>
                  <a:tab pos="904875" algn="l"/>
                  <a:tab pos="1357313" algn="l"/>
                </a:tabLst>
                <a:defRPr sz="1600" b="1">
                  <a:solidFill>
                    <a:schemeClr val="tx1"/>
                  </a:solidFill>
                  <a:latin typeface="Arial" panose="020B0604020202020204" pitchFamily="34" charset="0"/>
                </a:defRPr>
              </a:lvl2pPr>
              <a:lvl3pPr defTabSz="904875">
                <a:tabLst>
                  <a:tab pos="452438" algn="l"/>
                  <a:tab pos="904875" algn="l"/>
                  <a:tab pos="1357313" algn="l"/>
                </a:tabLst>
                <a:defRPr sz="1600" b="1">
                  <a:solidFill>
                    <a:schemeClr val="tx1"/>
                  </a:solidFill>
                  <a:latin typeface="Arial" panose="020B0604020202020204" pitchFamily="34" charset="0"/>
                </a:defRPr>
              </a:lvl3pPr>
              <a:lvl4pPr defTabSz="904875">
                <a:tabLst>
                  <a:tab pos="452438" algn="l"/>
                  <a:tab pos="904875" algn="l"/>
                  <a:tab pos="1357313" algn="l"/>
                </a:tabLst>
                <a:defRPr sz="1600" b="1">
                  <a:solidFill>
                    <a:schemeClr val="tx1"/>
                  </a:solidFill>
                  <a:latin typeface="Arial" panose="020B0604020202020204" pitchFamily="34" charset="0"/>
                </a:defRPr>
              </a:lvl4pPr>
              <a:lvl5pPr defTabSz="904875">
                <a:tabLst>
                  <a:tab pos="452438" algn="l"/>
                  <a:tab pos="904875" algn="l"/>
                  <a:tab pos="1357313" algn="l"/>
                </a:tabLst>
                <a:defRPr sz="1600" b="1">
                  <a:solidFill>
                    <a:schemeClr val="tx1"/>
                  </a:solidFill>
                  <a:latin typeface="Arial" panose="020B0604020202020204" pitchFamily="34" charset="0"/>
                </a:defRPr>
              </a:lvl5pPr>
              <a:lvl6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6pPr>
              <a:lvl7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7pPr>
              <a:lvl8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8pPr>
              <a:lvl9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9pPr>
            </a:lstStyle>
            <a:p>
              <a:pPr eaLnBrk="0" hangingPunct="0">
                <a:lnSpc>
                  <a:spcPts val="2100"/>
                </a:lnSpc>
              </a:pPr>
              <a:r>
                <a:rPr lang="en-US" altLang="zh-CN" sz="1800">
                  <a:solidFill>
                    <a:srgbClr val="000000"/>
                  </a:solidFill>
                  <a:latin typeface="Times New Roman" panose="02020603050405020304" pitchFamily="18" charset="0"/>
                  <a:ea typeface="宋体" panose="02010600030101010101" pitchFamily="2" charset="-122"/>
                </a:rPr>
                <a:t>rising edge</a:t>
              </a:r>
            </a:p>
          </p:txBody>
        </p:sp>
        <p:sp>
          <p:nvSpPr>
            <p:cNvPr id="16397" name="Line 14">
              <a:extLst>
                <a:ext uri="{FF2B5EF4-FFF2-40B4-BE49-F238E27FC236}">
                  <a16:creationId xmlns:a16="http://schemas.microsoft.com/office/drawing/2014/main" id="{3D498B40-04C2-7B8C-A29E-5AE542619835}"/>
                </a:ext>
              </a:extLst>
            </p:cNvPr>
            <p:cNvSpPr>
              <a:spLocks noChangeShapeType="1"/>
            </p:cNvSpPr>
            <p:nvPr/>
          </p:nvSpPr>
          <p:spPr bwMode="auto">
            <a:xfrm flipV="1">
              <a:off x="2749" y="2462"/>
              <a:ext cx="462" cy="3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398" name="Rectangle 15">
              <a:extLst>
                <a:ext uri="{FF2B5EF4-FFF2-40B4-BE49-F238E27FC236}">
                  <a16:creationId xmlns:a16="http://schemas.microsoft.com/office/drawing/2014/main" id="{EB07E9ED-6BEA-724D-4ACE-08AACA42BD74}"/>
                </a:ext>
              </a:extLst>
            </p:cNvPr>
            <p:cNvSpPr>
              <a:spLocks noChangeArrowheads="1"/>
            </p:cNvSpPr>
            <p:nvPr/>
          </p:nvSpPr>
          <p:spPr bwMode="auto">
            <a:xfrm>
              <a:off x="3222" y="2384"/>
              <a:ext cx="963"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600" b="1">
                  <a:solidFill>
                    <a:schemeClr val="tx1"/>
                  </a:solidFill>
                  <a:latin typeface="Arial" panose="020B0604020202020204" pitchFamily="34" charset="0"/>
                </a:defRPr>
              </a:lvl1pPr>
              <a:lvl2pPr defTabSz="904875">
                <a:tabLst>
                  <a:tab pos="452438" algn="l"/>
                  <a:tab pos="904875" algn="l"/>
                  <a:tab pos="1357313" algn="l"/>
                </a:tabLst>
                <a:defRPr sz="1600" b="1">
                  <a:solidFill>
                    <a:schemeClr val="tx1"/>
                  </a:solidFill>
                  <a:latin typeface="Arial" panose="020B0604020202020204" pitchFamily="34" charset="0"/>
                </a:defRPr>
              </a:lvl2pPr>
              <a:lvl3pPr defTabSz="904875">
                <a:tabLst>
                  <a:tab pos="452438" algn="l"/>
                  <a:tab pos="904875" algn="l"/>
                  <a:tab pos="1357313" algn="l"/>
                </a:tabLst>
                <a:defRPr sz="1600" b="1">
                  <a:solidFill>
                    <a:schemeClr val="tx1"/>
                  </a:solidFill>
                  <a:latin typeface="Arial" panose="020B0604020202020204" pitchFamily="34" charset="0"/>
                </a:defRPr>
              </a:lvl3pPr>
              <a:lvl4pPr defTabSz="904875">
                <a:tabLst>
                  <a:tab pos="452438" algn="l"/>
                  <a:tab pos="904875" algn="l"/>
                  <a:tab pos="1357313" algn="l"/>
                </a:tabLst>
                <a:defRPr sz="1600" b="1">
                  <a:solidFill>
                    <a:schemeClr val="tx1"/>
                  </a:solidFill>
                  <a:latin typeface="Arial" panose="020B0604020202020204" pitchFamily="34" charset="0"/>
                </a:defRPr>
              </a:lvl4pPr>
              <a:lvl5pPr defTabSz="904875">
                <a:tabLst>
                  <a:tab pos="452438" algn="l"/>
                  <a:tab pos="904875" algn="l"/>
                  <a:tab pos="1357313" algn="l"/>
                </a:tabLst>
                <a:defRPr sz="1600" b="1">
                  <a:solidFill>
                    <a:schemeClr val="tx1"/>
                  </a:solidFill>
                  <a:latin typeface="Arial" panose="020B0604020202020204" pitchFamily="34" charset="0"/>
                </a:defRPr>
              </a:lvl5pPr>
              <a:lvl6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6pPr>
              <a:lvl7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7pPr>
              <a:lvl8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8pPr>
              <a:lvl9pPr defTabSz="904875" fontAlgn="base">
                <a:spcBef>
                  <a:spcPct val="0"/>
                </a:spcBef>
                <a:spcAft>
                  <a:spcPct val="0"/>
                </a:spcAft>
                <a:tabLst>
                  <a:tab pos="452438" algn="l"/>
                  <a:tab pos="904875" algn="l"/>
                  <a:tab pos="1357313" algn="l"/>
                </a:tabLst>
                <a:defRPr sz="1600" b="1">
                  <a:solidFill>
                    <a:schemeClr val="tx1"/>
                  </a:solidFill>
                  <a:latin typeface="Arial" panose="020B0604020202020204" pitchFamily="34" charset="0"/>
                </a:defRPr>
              </a:lvl9pPr>
            </a:lstStyle>
            <a:p>
              <a:pPr eaLnBrk="0" hangingPunct="0">
                <a:lnSpc>
                  <a:spcPts val="2100"/>
                </a:lnSpc>
              </a:pPr>
              <a:r>
                <a:rPr lang="en-US" altLang="zh-CN" sz="1800">
                  <a:solidFill>
                    <a:srgbClr val="000000"/>
                  </a:solidFill>
                  <a:latin typeface="Times New Roman" panose="02020603050405020304" pitchFamily="18" charset="0"/>
                  <a:ea typeface="宋体" panose="02010600030101010101" pitchFamily="2" charset="-122"/>
                </a:rPr>
                <a:t>falling edge</a:t>
              </a:r>
            </a:p>
          </p:txBody>
        </p:sp>
        <p:sp>
          <p:nvSpPr>
            <p:cNvPr id="16399" name="Line 16">
              <a:extLst>
                <a:ext uri="{FF2B5EF4-FFF2-40B4-BE49-F238E27FC236}">
                  <a16:creationId xmlns:a16="http://schemas.microsoft.com/office/drawing/2014/main" id="{8592FACC-88E4-B1E2-D979-EC6B90C21610}"/>
                </a:ext>
              </a:extLst>
            </p:cNvPr>
            <p:cNvSpPr>
              <a:spLocks noChangeShapeType="1"/>
            </p:cNvSpPr>
            <p:nvPr/>
          </p:nvSpPr>
          <p:spPr bwMode="auto">
            <a:xfrm flipV="1">
              <a:off x="2079" y="2732"/>
              <a:ext cx="0" cy="276"/>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0" name="Line 17">
              <a:extLst>
                <a:ext uri="{FF2B5EF4-FFF2-40B4-BE49-F238E27FC236}">
                  <a16:creationId xmlns:a16="http://schemas.microsoft.com/office/drawing/2014/main" id="{74490E53-21AA-9ACB-8F9C-83B75D4C6B14}"/>
                </a:ext>
              </a:extLst>
            </p:cNvPr>
            <p:cNvSpPr>
              <a:spLocks noChangeShapeType="1"/>
            </p:cNvSpPr>
            <p:nvPr/>
          </p:nvSpPr>
          <p:spPr bwMode="auto">
            <a:xfrm>
              <a:off x="2069" y="2728"/>
              <a:ext cx="660"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1" name="Line 18">
              <a:extLst>
                <a:ext uri="{FF2B5EF4-FFF2-40B4-BE49-F238E27FC236}">
                  <a16:creationId xmlns:a16="http://schemas.microsoft.com/office/drawing/2014/main" id="{341E9DBA-7D67-0D05-FC42-F49131149D66}"/>
                </a:ext>
              </a:extLst>
            </p:cNvPr>
            <p:cNvSpPr>
              <a:spLocks noChangeShapeType="1"/>
            </p:cNvSpPr>
            <p:nvPr/>
          </p:nvSpPr>
          <p:spPr bwMode="auto">
            <a:xfrm>
              <a:off x="2718" y="2718"/>
              <a:ext cx="0" cy="285"/>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2" name="Line 19">
              <a:extLst>
                <a:ext uri="{FF2B5EF4-FFF2-40B4-BE49-F238E27FC236}">
                  <a16:creationId xmlns:a16="http://schemas.microsoft.com/office/drawing/2014/main" id="{FBF83201-BB1A-A6C4-F508-1DEF30D16C7C}"/>
                </a:ext>
              </a:extLst>
            </p:cNvPr>
            <p:cNvSpPr>
              <a:spLocks noChangeShapeType="1"/>
            </p:cNvSpPr>
            <p:nvPr/>
          </p:nvSpPr>
          <p:spPr bwMode="auto">
            <a:xfrm>
              <a:off x="2708" y="2993"/>
              <a:ext cx="305"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 name="Line 20">
              <a:extLst>
                <a:ext uri="{FF2B5EF4-FFF2-40B4-BE49-F238E27FC236}">
                  <a16:creationId xmlns:a16="http://schemas.microsoft.com/office/drawing/2014/main" id="{EC29F302-B165-2976-7D4B-7A7BC05BFA6E}"/>
                </a:ext>
              </a:extLst>
            </p:cNvPr>
            <p:cNvSpPr>
              <a:spLocks noChangeShapeType="1"/>
            </p:cNvSpPr>
            <p:nvPr/>
          </p:nvSpPr>
          <p:spPr bwMode="auto">
            <a:xfrm flipV="1">
              <a:off x="3003" y="2712"/>
              <a:ext cx="0" cy="293"/>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 name="Line 21">
              <a:extLst>
                <a:ext uri="{FF2B5EF4-FFF2-40B4-BE49-F238E27FC236}">
                  <a16:creationId xmlns:a16="http://schemas.microsoft.com/office/drawing/2014/main" id="{0CA2C7E0-60AB-9174-4526-3F504D582DA6}"/>
                </a:ext>
              </a:extLst>
            </p:cNvPr>
            <p:cNvSpPr>
              <a:spLocks noChangeShapeType="1"/>
            </p:cNvSpPr>
            <p:nvPr/>
          </p:nvSpPr>
          <p:spPr bwMode="auto">
            <a:xfrm>
              <a:off x="2993" y="2725"/>
              <a:ext cx="660"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5" name="Line 22">
              <a:extLst>
                <a:ext uri="{FF2B5EF4-FFF2-40B4-BE49-F238E27FC236}">
                  <a16:creationId xmlns:a16="http://schemas.microsoft.com/office/drawing/2014/main" id="{D7789C3F-C3FB-9D1F-BB4A-7327755C223D}"/>
                </a:ext>
              </a:extLst>
            </p:cNvPr>
            <p:cNvSpPr>
              <a:spLocks noChangeShapeType="1"/>
            </p:cNvSpPr>
            <p:nvPr/>
          </p:nvSpPr>
          <p:spPr bwMode="auto">
            <a:xfrm>
              <a:off x="3642" y="2715"/>
              <a:ext cx="0" cy="285"/>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 name="Line 23">
              <a:extLst>
                <a:ext uri="{FF2B5EF4-FFF2-40B4-BE49-F238E27FC236}">
                  <a16:creationId xmlns:a16="http://schemas.microsoft.com/office/drawing/2014/main" id="{9A1BE20C-1DFA-B085-7A5D-EB501FAABFC7}"/>
                </a:ext>
              </a:extLst>
            </p:cNvPr>
            <p:cNvSpPr>
              <a:spLocks noChangeShapeType="1"/>
            </p:cNvSpPr>
            <p:nvPr/>
          </p:nvSpPr>
          <p:spPr bwMode="auto">
            <a:xfrm>
              <a:off x="3632" y="2990"/>
              <a:ext cx="305"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7" name="Line 24">
              <a:extLst>
                <a:ext uri="{FF2B5EF4-FFF2-40B4-BE49-F238E27FC236}">
                  <a16:creationId xmlns:a16="http://schemas.microsoft.com/office/drawing/2014/main" id="{DD8CC112-EEC4-5D66-B32F-C86FE7954844}"/>
                </a:ext>
              </a:extLst>
            </p:cNvPr>
            <p:cNvSpPr>
              <a:spLocks noChangeShapeType="1"/>
            </p:cNvSpPr>
            <p:nvPr/>
          </p:nvSpPr>
          <p:spPr bwMode="auto">
            <a:xfrm flipV="1">
              <a:off x="3921" y="2712"/>
              <a:ext cx="0" cy="293"/>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8" name="Line 25">
              <a:extLst>
                <a:ext uri="{FF2B5EF4-FFF2-40B4-BE49-F238E27FC236}">
                  <a16:creationId xmlns:a16="http://schemas.microsoft.com/office/drawing/2014/main" id="{F2A8FA95-C2B7-9EFE-E9FB-F78BECF2A088}"/>
                </a:ext>
              </a:extLst>
            </p:cNvPr>
            <p:cNvSpPr>
              <a:spLocks noChangeShapeType="1"/>
            </p:cNvSpPr>
            <p:nvPr/>
          </p:nvSpPr>
          <p:spPr bwMode="auto">
            <a:xfrm>
              <a:off x="3911" y="2725"/>
              <a:ext cx="660"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9" name="Line 26">
              <a:extLst>
                <a:ext uri="{FF2B5EF4-FFF2-40B4-BE49-F238E27FC236}">
                  <a16:creationId xmlns:a16="http://schemas.microsoft.com/office/drawing/2014/main" id="{E1163CE8-106E-75BB-9FBE-FBBA3DE20429}"/>
                </a:ext>
              </a:extLst>
            </p:cNvPr>
            <p:cNvSpPr>
              <a:spLocks noChangeShapeType="1"/>
            </p:cNvSpPr>
            <p:nvPr/>
          </p:nvSpPr>
          <p:spPr bwMode="auto">
            <a:xfrm>
              <a:off x="4560" y="2715"/>
              <a:ext cx="0" cy="285"/>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0" name="Line 27">
              <a:extLst>
                <a:ext uri="{FF2B5EF4-FFF2-40B4-BE49-F238E27FC236}">
                  <a16:creationId xmlns:a16="http://schemas.microsoft.com/office/drawing/2014/main" id="{FC2BE5E7-27C0-4FD8-9C22-3A07DBA826E8}"/>
                </a:ext>
              </a:extLst>
            </p:cNvPr>
            <p:cNvSpPr>
              <a:spLocks noChangeShapeType="1"/>
            </p:cNvSpPr>
            <p:nvPr/>
          </p:nvSpPr>
          <p:spPr bwMode="auto">
            <a:xfrm>
              <a:off x="4550" y="2990"/>
              <a:ext cx="305"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1059">
                                            <p:txEl>
                                              <p:pRg st="1" end="1"/>
                                            </p:txEl>
                                          </p:spTgt>
                                        </p:tgtEl>
                                        <p:attrNameLst>
                                          <p:attrName>style.visibility</p:attrName>
                                        </p:attrNameLst>
                                      </p:cBhvr>
                                      <p:to>
                                        <p:strVal val="visible"/>
                                      </p:to>
                                    </p:set>
                                    <p:animEffect transition="in" filter="blinds(horizontal)">
                                      <p:cBhvr>
                                        <p:cTn id="7" dur="500"/>
                                        <p:tgtEl>
                                          <p:spTgt spid="30105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1059">
                                            <p:txEl>
                                              <p:pRg st="2" end="2"/>
                                            </p:txEl>
                                          </p:spTgt>
                                        </p:tgtEl>
                                        <p:attrNameLst>
                                          <p:attrName>style.visibility</p:attrName>
                                        </p:attrNameLst>
                                      </p:cBhvr>
                                      <p:to>
                                        <p:strVal val="visible"/>
                                      </p:to>
                                    </p:set>
                                    <p:animEffect transition="in" filter="blinds(horizontal)">
                                      <p:cBhvr>
                                        <p:cTn id="12" dur="500"/>
                                        <p:tgtEl>
                                          <p:spTgt spid="30105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1059">
                                            <p:txEl>
                                              <p:pRg st="4" end="4"/>
                                            </p:txEl>
                                          </p:spTgt>
                                        </p:tgtEl>
                                        <p:attrNameLst>
                                          <p:attrName>style.visibility</p:attrName>
                                        </p:attrNameLst>
                                      </p:cBhvr>
                                      <p:to>
                                        <p:strVal val="visible"/>
                                      </p:to>
                                    </p:set>
                                    <p:animEffect transition="in" filter="blinds(horizontal)">
                                      <p:cBhvr>
                                        <p:cTn id="17" dur="500"/>
                                        <p:tgtEl>
                                          <p:spTgt spid="30105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1059">
                                            <p:txEl>
                                              <p:pRg st="5" end="5"/>
                                            </p:txEl>
                                          </p:spTgt>
                                        </p:tgtEl>
                                        <p:attrNameLst>
                                          <p:attrName>style.visibility</p:attrName>
                                        </p:attrNameLst>
                                      </p:cBhvr>
                                      <p:to>
                                        <p:strVal val="visible"/>
                                      </p:to>
                                    </p:set>
                                    <p:animEffect transition="in" filter="blinds(horizontal)">
                                      <p:cBhvr>
                                        <p:cTn id="22" dur="500"/>
                                        <p:tgtEl>
                                          <p:spTgt spid="301059">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1059">
                                            <p:txEl>
                                              <p:pRg st="6" end="6"/>
                                            </p:txEl>
                                          </p:spTgt>
                                        </p:tgtEl>
                                        <p:attrNameLst>
                                          <p:attrName>style.visibility</p:attrName>
                                        </p:attrNameLst>
                                      </p:cBhvr>
                                      <p:to>
                                        <p:strVal val="visible"/>
                                      </p:to>
                                    </p:set>
                                    <p:animEffect transition="in" filter="blinds(horizontal)">
                                      <p:cBhvr>
                                        <p:cTn id="27" dur="500"/>
                                        <p:tgtEl>
                                          <p:spTgt spid="30105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1059">
                                            <p:txEl>
                                              <p:pRg st="7" end="7"/>
                                            </p:txEl>
                                          </p:spTgt>
                                        </p:tgtEl>
                                        <p:attrNameLst>
                                          <p:attrName>style.visibility</p:attrName>
                                        </p:attrNameLst>
                                      </p:cBhvr>
                                      <p:to>
                                        <p:strVal val="visible"/>
                                      </p:to>
                                    </p:set>
                                    <p:animEffect transition="in" filter="blinds(horizontal)">
                                      <p:cBhvr>
                                        <p:cTn id="32" dur="500"/>
                                        <p:tgtEl>
                                          <p:spTgt spid="301059">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01086"/>
                                        </p:tgtEl>
                                        <p:attrNameLst>
                                          <p:attrName>style.visibility</p:attrName>
                                        </p:attrNameLst>
                                      </p:cBhvr>
                                      <p:to>
                                        <p:strVal val="visible"/>
                                      </p:to>
                                    </p:set>
                                    <p:animEffect transition="in" filter="blinds(horizontal)">
                                      <p:cBhvr>
                                        <p:cTn id="37" dur="500"/>
                                        <p:tgtEl>
                                          <p:spTgt spid="3010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01059">
                                            <p:txEl>
                                              <p:pRg st="13" end="13"/>
                                            </p:txEl>
                                          </p:spTgt>
                                        </p:tgtEl>
                                        <p:attrNameLst>
                                          <p:attrName>style.visibility</p:attrName>
                                        </p:attrNameLst>
                                      </p:cBhvr>
                                      <p:to>
                                        <p:strVal val="visible"/>
                                      </p:to>
                                    </p:set>
                                    <p:animEffect transition="in" filter="blinds(horizontal)">
                                      <p:cBhvr>
                                        <p:cTn id="42" dur="500"/>
                                        <p:tgtEl>
                                          <p:spTgt spid="301059">
                                            <p:txEl>
                                              <p:pRg st="13" end="1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01059">
                                            <p:txEl>
                                              <p:pRg st="14" end="14"/>
                                            </p:txEl>
                                          </p:spTgt>
                                        </p:tgtEl>
                                        <p:attrNameLst>
                                          <p:attrName>style.visibility</p:attrName>
                                        </p:attrNameLst>
                                      </p:cBhvr>
                                      <p:to>
                                        <p:strVal val="visible"/>
                                      </p:to>
                                    </p:set>
                                    <p:animEffect transition="in" filter="blinds(horizontal)">
                                      <p:cBhvr>
                                        <p:cTn id="47" dur="500"/>
                                        <p:tgtEl>
                                          <p:spTgt spid="30105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C6D42912-5BFC-82B3-516C-B08045571FAC}"/>
              </a:ext>
            </a:extLst>
          </p:cNvPr>
          <p:cNvSpPr>
            <a:spLocks noGrp="1" noChangeArrowheads="1"/>
          </p:cNvSpPr>
          <p:nvPr>
            <p:ph type="title"/>
          </p:nvPr>
        </p:nvSpPr>
        <p:spPr>
          <a:xfrm>
            <a:off x="444500" y="123825"/>
            <a:ext cx="7416800" cy="422275"/>
          </a:xfrm>
        </p:spPr>
        <p:txBody>
          <a:bodyPr/>
          <a:lstStyle/>
          <a:p>
            <a:r>
              <a:rPr lang="zh-CN" altLang="en-US">
                <a:ea typeface="宋体" panose="02010600030101010101" pitchFamily="2" charset="-122"/>
              </a:rPr>
              <a:t>执行前述</a:t>
            </a:r>
            <a:r>
              <a:rPr lang="en-US" altLang="zh-CN">
                <a:ea typeface="宋体" panose="02010600030101010101" pitchFamily="2" charset="-122"/>
              </a:rPr>
              <a:t>9</a:t>
            </a:r>
            <a:r>
              <a:rPr lang="zh-CN" altLang="en-US">
                <a:ea typeface="宋体" panose="02010600030101010101" pitchFamily="2" charset="-122"/>
              </a:rPr>
              <a:t>条指令完整的单周期处理器</a:t>
            </a:r>
          </a:p>
        </p:txBody>
      </p:sp>
      <p:pic>
        <p:nvPicPr>
          <p:cNvPr id="140290" name="图片 1">
            <a:extLst>
              <a:ext uri="{FF2B5EF4-FFF2-40B4-BE49-F238E27FC236}">
                <a16:creationId xmlns:a16="http://schemas.microsoft.com/office/drawing/2014/main" id="{A2CD8CC0-E6C2-2263-69B4-833B8D1E1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511175"/>
            <a:ext cx="9070975" cy="634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 Box 178">
            <a:extLst>
              <a:ext uri="{FF2B5EF4-FFF2-40B4-BE49-F238E27FC236}">
                <a16:creationId xmlns:a16="http://schemas.microsoft.com/office/drawing/2014/main" id="{02B26DEB-6185-8694-534E-2D5A118475B2}"/>
              </a:ext>
            </a:extLst>
          </p:cNvPr>
          <p:cNvSpPr txBox="1">
            <a:spLocks noChangeArrowheads="1"/>
          </p:cNvSpPr>
          <p:nvPr/>
        </p:nvSpPr>
        <p:spPr bwMode="auto">
          <a:xfrm>
            <a:off x="6381750" y="546100"/>
            <a:ext cx="1582738" cy="898525"/>
          </a:xfrm>
          <a:prstGeom prst="rect">
            <a:avLst/>
          </a:prstGeom>
          <a:solidFill>
            <a:srgbClr val="0A10F4">
              <a:alpha val="2862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zh-CN" altLang="en-US" sz="18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randombar(horizontal)">
                                      <p:cBhvr>
                                        <p:cTn id="7" dur="500"/>
                                        <p:tgtEl>
                                          <p:spTgt spid="1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1" nodeType="click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randombar(horizontal)">
                                      <p:cBhvr>
                                        <p:cTn id="12"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P spid="184"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6EBED66C-CA0E-2707-C0A3-76D02D04BD2F}"/>
              </a:ext>
            </a:extLst>
          </p:cNvPr>
          <p:cNvSpPr>
            <a:spLocks noGrp="1" noChangeArrowheads="1"/>
          </p:cNvSpPr>
          <p:nvPr>
            <p:ph type="title"/>
          </p:nvPr>
        </p:nvSpPr>
        <p:spPr>
          <a:xfrm>
            <a:off x="277813" y="128588"/>
            <a:ext cx="7970837" cy="427037"/>
          </a:xfrm>
        </p:spPr>
        <p:txBody>
          <a:bodyPr/>
          <a:lstStyle/>
          <a:p>
            <a:r>
              <a:rPr lang="zh-CN" altLang="en-US">
                <a:ea typeface="宋体" panose="02010600030101010101" pitchFamily="2" charset="-122"/>
              </a:rPr>
              <a:t>时钟周期的确定：找数据通路中的关键路径</a:t>
            </a:r>
            <a:endParaRPr lang="en-US" altLang="zh-CN">
              <a:ea typeface="宋体" panose="02010600030101010101" pitchFamily="2" charset="-122"/>
            </a:endParaRPr>
          </a:p>
        </p:txBody>
      </p:sp>
      <p:sp>
        <p:nvSpPr>
          <p:cNvPr id="304131" name="Rectangle 3">
            <a:extLst>
              <a:ext uri="{FF2B5EF4-FFF2-40B4-BE49-F238E27FC236}">
                <a16:creationId xmlns:a16="http://schemas.microsoft.com/office/drawing/2014/main" id="{AB7852C4-D5E7-FE5D-CE61-42D47CD417CC}"/>
              </a:ext>
            </a:extLst>
          </p:cNvPr>
          <p:cNvSpPr>
            <a:spLocks noGrp="1" noChangeArrowheads="1"/>
          </p:cNvSpPr>
          <p:nvPr>
            <p:ph idx="1"/>
          </p:nvPr>
        </p:nvSpPr>
        <p:spPr>
          <a:xfrm>
            <a:off x="33338" y="630238"/>
            <a:ext cx="9078912" cy="1824037"/>
          </a:xfrm>
        </p:spPr>
        <p:txBody>
          <a:bodyPr/>
          <a:lstStyle/>
          <a:p>
            <a:pPr>
              <a:spcBef>
                <a:spcPct val="10000"/>
              </a:spcBef>
            </a:pPr>
            <a:r>
              <a:rPr lang="zh-CN" altLang="en-US">
                <a:latin typeface="微软雅黑" panose="020B0503020204020204" pitchFamily="34" charset="-122"/>
                <a:ea typeface="微软雅黑" panose="020B0503020204020204" pitchFamily="34" charset="-122"/>
              </a:rPr>
              <a:t>寄存器组和理想存储器的定时方式</a:t>
            </a:r>
          </a:p>
          <a:p>
            <a:pPr lvl="1">
              <a:spcBef>
                <a:spcPct val="10000"/>
              </a:spcBef>
            </a:pPr>
            <a:r>
              <a:rPr lang="zh-CN" altLang="en-US">
                <a:latin typeface="微软雅黑" panose="020B0503020204020204" pitchFamily="34" charset="-122"/>
                <a:ea typeface="微软雅黑" panose="020B0503020204020204" pitchFamily="34" charset="-122"/>
              </a:rPr>
              <a:t>写操作时，作为时序逻辑电路。即：</a:t>
            </a:r>
          </a:p>
          <a:p>
            <a:pPr lvl="2">
              <a:spcBef>
                <a:spcPct val="10000"/>
              </a:spcBef>
            </a:pPr>
            <a:r>
              <a:rPr lang="zh-CN" altLang="en-US">
                <a:latin typeface="微软雅黑" panose="020B0503020204020204" pitchFamily="34" charset="-122"/>
                <a:ea typeface="微软雅黑" panose="020B0503020204020204" pitchFamily="34" charset="-122"/>
              </a:rPr>
              <a:t>时钟到达前，输入需</a:t>
            </a:r>
            <a:r>
              <a:rPr lang="en-US" altLang="zh-CN">
                <a:latin typeface="微软雅黑" panose="020B0503020204020204" pitchFamily="34" charset="-122"/>
                <a:ea typeface="微软雅黑" panose="020B0503020204020204" pitchFamily="34" charset="-122"/>
              </a:rPr>
              <a:t>setup</a:t>
            </a:r>
            <a:r>
              <a:rPr lang="zh-CN" altLang="en-US">
                <a:latin typeface="微软雅黑" panose="020B0503020204020204" pitchFamily="34" charset="-122"/>
                <a:ea typeface="微软雅黑" panose="020B0503020204020204" pitchFamily="34" charset="-122"/>
              </a:rPr>
              <a:t>；时钟到达后经</a:t>
            </a:r>
            <a:r>
              <a:rPr lang="en-US" altLang="zh-CN">
                <a:latin typeface="微软雅黑" panose="020B0503020204020204" pitchFamily="34" charset="-122"/>
                <a:ea typeface="微软雅黑" panose="020B0503020204020204" pitchFamily="34" charset="-122"/>
              </a:rPr>
              <a:t>Clk-to-Q</a:t>
            </a:r>
            <a:r>
              <a:rPr lang="zh-CN" altLang="en-US">
                <a:latin typeface="微软雅黑" panose="020B0503020204020204" pitchFamily="34" charset="-122"/>
                <a:ea typeface="微软雅黑" panose="020B0503020204020204" pitchFamily="34" charset="-122"/>
              </a:rPr>
              <a:t>，写入数据到达输出端</a:t>
            </a:r>
          </a:p>
          <a:p>
            <a:pPr lvl="1">
              <a:spcBef>
                <a:spcPct val="10000"/>
              </a:spcBef>
            </a:pPr>
            <a:r>
              <a:rPr lang="zh-CN" altLang="en-US">
                <a:latin typeface="微软雅黑" panose="020B0503020204020204" pitchFamily="34" charset="-122"/>
                <a:ea typeface="微软雅黑" panose="020B0503020204020204" pitchFamily="34" charset="-122"/>
              </a:rPr>
              <a:t>读操作时，作为组合逻辑电路。即：</a:t>
            </a:r>
            <a:endParaRPr lang="en-US" altLang="zh-CN">
              <a:latin typeface="微软雅黑" panose="020B0503020204020204" pitchFamily="34" charset="-122"/>
              <a:ea typeface="微软雅黑" panose="020B0503020204020204" pitchFamily="34" charset="-122"/>
            </a:endParaRPr>
          </a:p>
          <a:p>
            <a:pPr lvl="2">
              <a:spcBef>
                <a:spcPct val="10000"/>
              </a:spcBef>
            </a:pPr>
            <a:r>
              <a:rPr lang="zh-CN" altLang="en-US">
                <a:latin typeface="微软雅黑" panose="020B0503020204020204" pitchFamily="34" charset="-122"/>
                <a:ea typeface="微软雅黑" panose="020B0503020204020204" pitchFamily="34" charset="-122"/>
              </a:rPr>
              <a:t>地址有效后经过 “</a:t>
            </a:r>
            <a:r>
              <a:rPr lang="en-US" altLang="zh-CN">
                <a:latin typeface="微软雅黑" panose="020B0503020204020204" pitchFamily="34" charset="-122"/>
                <a:ea typeface="微软雅黑" panose="020B0503020204020204" pitchFamily="34" charset="-122"/>
              </a:rPr>
              <a:t>access time”</a:t>
            </a:r>
            <a:r>
              <a:rPr lang="zh-CN" altLang="en-US">
                <a:latin typeface="微软雅黑" panose="020B0503020204020204" pitchFamily="34" charset="-122"/>
                <a:ea typeface="微软雅黑" panose="020B0503020204020204" pitchFamily="34" charset="-122"/>
              </a:rPr>
              <a:t>，输出开始有效</a:t>
            </a:r>
          </a:p>
        </p:txBody>
      </p:sp>
      <p:pic>
        <p:nvPicPr>
          <p:cNvPr id="142339" name="Picture 88">
            <a:extLst>
              <a:ext uri="{FF2B5EF4-FFF2-40B4-BE49-F238E27FC236}">
                <a16:creationId xmlns:a16="http://schemas.microsoft.com/office/drawing/2014/main" id="{11165592-C01B-AAEB-8504-61BD89F37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2117725"/>
            <a:ext cx="7834313"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36F71A44-7B43-BA4B-4703-D4CA6E05ADAA}"/>
              </a:ext>
            </a:extLst>
          </p:cNvPr>
          <p:cNvCxnSpPr/>
          <p:nvPr/>
        </p:nvCxnSpPr>
        <p:spPr bwMode="auto">
          <a:xfrm>
            <a:off x="2933700" y="2686050"/>
            <a:ext cx="0" cy="360363"/>
          </a:xfrm>
          <a:prstGeom prst="line">
            <a:avLst/>
          </a:prstGeom>
          <a:ln w="444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48C3EC0-7A65-518B-A051-7E04308E2D77}"/>
              </a:ext>
            </a:extLst>
          </p:cNvPr>
          <p:cNvCxnSpPr/>
          <p:nvPr/>
        </p:nvCxnSpPr>
        <p:spPr bwMode="auto">
          <a:xfrm>
            <a:off x="1111250" y="3035300"/>
            <a:ext cx="1836738" cy="0"/>
          </a:xfrm>
          <a:prstGeom prst="line">
            <a:avLst/>
          </a:prstGeom>
          <a:ln w="444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E23954D-6D76-B982-C42F-45F636865259}"/>
              </a:ext>
            </a:extLst>
          </p:cNvPr>
          <p:cNvCxnSpPr/>
          <p:nvPr/>
        </p:nvCxnSpPr>
        <p:spPr bwMode="auto">
          <a:xfrm>
            <a:off x="1111250" y="2824163"/>
            <a:ext cx="0" cy="215900"/>
          </a:xfrm>
          <a:prstGeom prst="line">
            <a:avLst/>
          </a:prstGeom>
          <a:ln w="444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DCED4E1-F1C1-B2C3-3719-A6B7502AFAB3}"/>
              </a:ext>
            </a:extLst>
          </p:cNvPr>
          <p:cNvCxnSpPr/>
          <p:nvPr/>
        </p:nvCxnSpPr>
        <p:spPr bwMode="auto">
          <a:xfrm>
            <a:off x="330200" y="2855913"/>
            <a:ext cx="0" cy="2771775"/>
          </a:xfrm>
          <a:prstGeom prst="line">
            <a:avLst/>
          </a:prstGeom>
          <a:ln w="444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DA03FB5-7ED6-4046-690B-F92671DA3A1E}"/>
              </a:ext>
            </a:extLst>
          </p:cNvPr>
          <p:cNvCxnSpPr/>
          <p:nvPr/>
        </p:nvCxnSpPr>
        <p:spPr bwMode="auto">
          <a:xfrm>
            <a:off x="2933700" y="3041650"/>
            <a:ext cx="936625" cy="0"/>
          </a:xfrm>
          <a:prstGeom prst="line">
            <a:avLst/>
          </a:prstGeom>
          <a:ln w="444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754454E-13AB-A09B-D65B-0722AFF9788B}"/>
              </a:ext>
            </a:extLst>
          </p:cNvPr>
          <p:cNvCxnSpPr/>
          <p:nvPr/>
        </p:nvCxnSpPr>
        <p:spPr bwMode="auto">
          <a:xfrm>
            <a:off x="3883025" y="2776538"/>
            <a:ext cx="0" cy="288925"/>
          </a:xfrm>
          <a:prstGeom prst="line">
            <a:avLst/>
          </a:prstGeom>
          <a:ln w="444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F0D9782-1FD6-AD02-5CA6-13003A8EAC7F}"/>
              </a:ext>
            </a:extLst>
          </p:cNvPr>
          <p:cNvCxnSpPr/>
          <p:nvPr/>
        </p:nvCxnSpPr>
        <p:spPr bwMode="auto">
          <a:xfrm>
            <a:off x="4286250" y="2179638"/>
            <a:ext cx="0" cy="179387"/>
          </a:xfrm>
          <a:prstGeom prst="line">
            <a:avLst/>
          </a:prstGeom>
          <a:ln w="444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9F7C807-72F6-01D6-603B-2029C213AC6C}"/>
              </a:ext>
            </a:extLst>
          </p:cNvPr>
          <p:cNvCxnSpPr/>
          <p:nvPr/>
        </p:nvCxnSpPr>
        <p:spPr bwMode="auto">
          <a:xfrm>
            <a:off x="2927350" y="2184400"/>
            <a:ext cx="1366838" cy="0"/>
          </a:xfrm>
          <a:prstGeom prst="line">
            <a:avLst/>
          </a:prstGeom>
          <a:ln w="444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0D3A69E-DA3E-DC78-93AC-11526D796147}"/>
              </a:ext>
            </a:extLst>
          </p:cNvPr>
          <p:cNvCxnSpPr/>
          <p:nvPr/>
        </p:nvCxnSpPr>
        <p:spPr bwMode="auto">
          <a:xfrm>
            <a:off x="2941638" y="2165350"/>
            <a:ext cx="0" cy="288925"/>
          </a:xfrm>
          <a:prstGeom prst="line">
            <a:avLst/>
          </a:prstGeom>
          <a:ln w="444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4215" name="Text Box 87">
            <a:extLst>
              <a:ext uri="{FF2B5EF4-FFF2-40B4-BE49-F238E27FC236}">
                <a16:creationId xmlns:a16="http://schemas.microsoft.com/office/drawing/2014/main" id="{79B0399C-AB31-F5EA-814E-687E9154C148}"/>
              </a:ext>
            </a:extLst>
          </p:cNvPr>
          <p:cNvSpPr txBox="1">
            <a:spLocks noChangeArrowheads="1"/>
          </p:cNvSpPr>
          <p:nvPr/>
        </p:nvSpPr>
        <p:spPr bwMode="auto">
          <a:xfrm>
            <a:off x="5953125" y="2454275"/>
            <a:ext cx="3044825" cy="646113"/>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20000"/>
              </a:spcBef>
            </a:pPr>
            <a:r>
              <a:rPr lang="en-US" altLang="zh-CN" sz="1800">
                <a:solidFill>
                  <a:srgbClr val="006600"/>
                </a:solidFill>
                <a:latin typeface="微软雅黑" panose="020B0503020204020204" pitchFamily="34" charset="-122"/>
                <a:ea typeface="微软雅黑" panose="020B0503020204020204" pitchFamily="34" charset="-122"/>
              </a:rPr>
              <a:t>Load</a:t>
            </a:r>
            <a:r>
              <a:rPr lang="zh-CN" altLang="en-US" sz="1800">
                <a:solidFill>
                  <a:srgbClr val="006600"/>
                </a:solidFill>
                <a:latin typeface="微软雅黑" panose="020B0503020204020204" pitchFamily="34" charset="-122"/>
                <a:ea typeface="微软雅黑" panose="020B0503020204020204" pitchFamily="34" charset="-122"/>
              </a:rPr>
              <a:t>操作：</a:t>
            </a:r>
            <a:endParaRPr lang="en-US" altLang="zh-CN" sz="1800">
              <a:solidFill>
                <a:srgbClr val="006600"/>
              </a:solidFill>
              <a:latin typeface="微软雅黑" panose="020B0503020204020204" pitchFamily="34" charset="-122"/>
              <a:ea typeface="微软雅黑" panose="020B0503020204020204" pitchFamily="34" charset="-122"/>
            </a:endParaRPr>
          </a:p>
          <a:p>
            <a:pPr eaLnBrk="0" hangingPunct="0"/>
            <a:r>
              <a:rPr lang="en-US" altLang="zh-CN" sz="1800">
                <a:solidFill>
                  <a:srgbClr val="006600"/>
                </a:solidFill>
                <a:latin typeface="微软雅黑" panose="020B0503020204020204" pitchFamily="34" charset="-122"/>
                <a:ea typeface="微软雅黑" panose="020B0503020204020204" pitchFamily="34" charset="-122"/>
              </a:rPr>
              <a:t>R[rd] ← M[R[rs1]+imm]</a:t>
            </a:r>
            <a:endParaRPr lang="en-US" altLang="en-US" sz="1800">
              <a:solidFill>
                <a:srgbClr val="0066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4215"/>
                                        </p:tgtEl>
                                        <p:attrNameLst>
                                          <p:attrName>style.visibility</p:attrName>
                                        </p:attrNameLst>
                                      </p:cBhvr>
                                      <p:to>
                                        <p:strVal val="visible"/>
                                      </p:to>
                                    </p:set>
                                    <p:animEffect transition="in" filter="blinds(horizontal)">
                                      <p:cBhvr>
                                        <p:cTn id="7" dur="500"/>
                                        <p:tgtEl>
                                          <p:spTgt spid="304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4131">
                                            <p:txEl>
                                              <p:pRg st="0" end="0"/>
                                            </p:txEl>
                                          </p:spTgt>
                                        </p:tgtEl>
                                        <p:attrNameLst>
                                          <p:attrName>style.visibility</p:attrName>
                                        </p:attrNameLst>
                                      </p:cBhvr>
                                      <p:to>
                                        <p:strVal val="visible"/>
                                      </p:to>
                                    </p:set>
                                    <p:animEffect transition="in" filter="blinds(horizontal)">
                                      <p:cBhvr>
                                        <p:cTn id="12" dur="500"/>
                                        <p:tgtEl>
                                          <p:spTgt spid="3041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4131">
                                            <p:txEl>
                                              <p:pRg st="1" end="1"/>
                                            </p:txEl>
                                          </p:spTgt>
                                        </p:tgtEl>
                                        <p:attrNameLst>
                                          <p:attrName>style.visibility</p:attrName>
                                        </p:attrNameLst>
                                      </p:cBhvr>
                                      <p:to>
                                        <p:strVal val="visible"/>
                                      </p:to>
                                    </p:set>
                                    <p:animEffect transition="in" filter="blinds(horizontal)">
                                      <p:cBhvr>
                                        <p:cTn id="17" dur="500"/>
                                        <p:tgtEl>
                                          <p:spTgt spid="304131">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04131">
                                            <p:txEl>
                                              <p:pRg st="2" end="2"/>
                                            </p:txEl>
                                          </p:spTgt>
                                        </p:tgtEl>
                                        <p:attrNameLst>
                                          <p:attrName>style.visibility</p:attrName>
                                        </p:attrNameLst>
                                      </p:cBhvr>
                                      <p:to>
                                        <p:strVal val="visible"/>
                                      </p:to>
                                    </p:set>
                                    <p:animEffect transition="in" filter="blinds(horizontal)">
                                      <p:cBhvr>
                                        <p:cTn id="20" dur="500"/>
                                        <p:tgtEl>
                                          <p:spTgt spid="304131">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304131">
                                            <p:txEl>
                                              <p:pRg st="3" end="3"/>
                                            </p:txEl>
                                          </p:spTgt>
                                        </p:tgtEl>
                                        <p:attrNameLst>
                                          <p:attrName>style.visibility</p:attrName>
                                        </p:attrNameLst>
                                      </p:cBhvr>
                                      <p:to>
                                        <p:strVal val="visible"/>
                                      </p:to>
                                    </p:set>
                                    <p:animEffect transition="in" filter="blinds(horizontal)">
                                      <p:cBhvr>
                                        <p:cTn id="25" dur="500"/>
                                        <p:tgtEl>
                                          <p:spTgt spid="304131">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04131">
                                            <p:txEl>
                                              <p:pRg st="4" end="4"/>
                                            </p:txEl>
                                          </p:spTgt>
                                        </p:tgtEl>
                                        <p:attrNameLst>
                                          <p:attrName>style.visibility</p:attrName>
                                        </p:attrNameLst>
                                      </p:cBhvr>
                                      <p:to>
                                        <p:strVal val="visible"/>
                                      </p:to>
                                    </p:set>
                                    <p:animEffect transition="in" filter="blinds(horizontal)">
                                      <p:cBhvr>
                                        <p:cTn id="28" dur="500"/>
                                        <p:tgtEl>
                                          <p:spTgt spid="3041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215"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a:extLst>
              <a:ext uri="{FF2B5EF4-FFF2-40B4-BE49-F238E27FC236}">
                <a16:creationId xmlns:a16="http://schemas.microsoft.com/office/drawing/2014/main" id="{75408DC3-CE73-E0F2-A757-8C91E6F15170}"/>
              </a:ext>
            </a:extLst>
          </p:cNvPr>
          <p:cNvSpPr>
            <a:spLocks noChangeArrowheads="1"/>
          </p:cNvSpPr>
          <p:nvPr/>
        </p:nvSpPr>
        <p:spPr bwMode="auto">
          <a:xfrm>
            <a:off x="1066800" y="3657600"/>
            <a:ext cx="7772400" cy="2286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44386" name="Rectangle 3">
            <a:extLst>
              <a:ext uri="{FF2B5EF4-FFF2-40B4-BE49-F238E27FC236}">
                <a16:creationId xmlns:a16="http://schemas.microsoft.com/office/drawing/2014/main" id="{44C58EA2-C973-DE08-445D-CA2B6FBF6E6D}"/>
              </a:ext>
            </a:extLst>
          </p:cNvPr>
          <p:cNvSpPr>
            <a:spLocks noChangeArrowheads="1"/>
          </p:cNvSpPr>
          <p:nvPr/>
        </p:nvSpPr>
        <p:spPr bwMode="auto">
          <a:xfrm>
            <a:off x="838200" y="3200400"/>
            <a:ext cx="8001000" cy="2286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44387" name="Rectangle 4">
            <a:extLst>
              <a:ext uri="{FF2B5EF4-FFF2-40B4-BE49-F238E27FC236}">
                <a16:creationId xmlns:a16="http://schemas.microsoft.com/office/drawing/2014/main" id="{059E4076-96CC-2469-20DF-F7F6C458F6EF}"/>
              </a:ext>
            </a:extLst>
          </p:cNvPr>
          <p:cNvSpPr>
            <a:spLocks noChangeArrowheads="1"/>
          </p:cNvSpPr>
          <p:nvPr/>
        </p:nvSpPr>
        <p:spPr bwMode="auto">
          <a:xfrm>
            <a:off x="838200" y="4114800"/>
            <a:ext cx="8001000" cy="2286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44388" name="Rectangle 5">
            <a:extLst>
              <a:ext uri="{FF2B5EF4-FFF2-40B4-BE49-F238E27FC236}">
                <a16:creationId xmlns:a16="http://schemas.microsoft.com/office/drawing/2014/main" id="{B7CBE773-35B6-0B5D-C401-6CD7A12464EA}"/>
              </a:ext>
            </a:extLst>
          </p:cNvPr>
          <p:cNvSpPr>
            <a:spLocks noChangeArrowheads="1"/>
          </p:cNvSpPr>
          <p:nvPr/>
        </p:nvSpPr>
        <p:spPr bwMode="auto">
          <a:xfrm>
            <a:off x="838200" y="4648200"/>
            <a:ext cx="8001000" cy="2286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44389" name="Rectangle 6">
            <a:extLst>
              <a:ext uri="{FF2B5EF4-FFF2-40B4-BE49-F238E27FC236}">
                <a16:creationId xmlns:a16="http://schemas.microsoft.com/office/drawing/2014/main" id="{F22326C2-F0B6-AB7E-E92C-5C8845E3CBD0}"/>
              </a:ext>
            </a:extLst>
          </p:cNvPr>
          <p:cNvSpPr>
            <a:spLocks noChangeArrowheads="1"/>
          </p:cNvSpPr>
          <p:nvPr/>
        </p:nvSpPr>
        <p:spPr bwMode="auto">
          <a:xfrm>
            <a:off x="838200" y="5181600"/>
            <a:ext cx="8001000" cy="2286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44390" name="Rectangle 7">
            <a:extLst>
              <a:ext uri="{FF2B5EF4-FFF2-40B4-BE49-F238E27FC236}">
                <a16:creationId xmlns:a16="http://schemas.microsoft.com/office/drawing/2014/main" id="{9F751486-02CF-B5EB-184D-CDC00D67ED93}"/>
              </a:ext>
            </a:extLst>
          </p:cNvPr>
          <p:cNvSpPr>
            <a:spLocks noChangeArrowheads="1"/>
          </p:cNvSpPr>
          <p:nvPr/>
        </p:nvSpPr>
        <p:spPr bwMode="auto">
          <a:xfrm>
            <a:off x="838200" y="5715000"/>
            <a:ext cx="8001000" cy="2286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44391" name="Rectangle 8">
            <a:extLst>
              <a:ext uri="{FF2B5EF4-FFF2-40B4-BE49-F238E27FC236}">
                <a16:creationId xmlns:a16="http://schemas.microsoft.com/office/drawing/2014/main" id="{203FB97C-A9FA-4266-E8F6-6A2FDCF7AE41}"/>
              </a:ext>
            </a:extLst>
          </p:cNvPr>
          <p:cNvSpPr>
            <a:spLocks noChangeArrowheads="1"/>
          </p:cNvSpPr>
          <p:nvPr/>
        </p:nvSpPr>
        <p:spPr bwMode="auto">
          <a:xfrm>
            <a:off x="838200" y="6248400"/>
            <a:ext cx="8001000" cy="2286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44392" name="Rectangle 9">
            <a:extLst>
              <a:ext uri="{FF2B5EF4-FFF2-40B4-BE49-F238E27FC236}">
                <a16:creationId xmlns:a16="http://schemas.microsoft.com/office/drawing/2014/main" id="{507D84CA-E789-C3F8-429E-AF74FE373A9E}"/>
              </a:ext>
            </a:extLst>
          </p:cNvPr>
          <p:cNvSpPr>
            <a:spLocks noChangeArrowheads="1"/>
          </p:cNvSpPr>
          <p:nvPr/>
        </p:nvSpPr>
        <p:spPr bwMode="auto">
          <a:xfrm>
            <a:off x="838200" y="2743200"/>
            <a:ext cx="8001000" cy="2286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44393" name="Rectangle 10">
            <a:extLst>
              <a:ext uri="{FF2B5EF4-FFF2-40B4-BE49-F238E27FC236}">
                <a16:creationId xmlns:a16="http://schemas.microsoft.com/office/drawing/2014/main" id="{308A49CD-C2B1-58F8-720D-7EB6B5E22A9E}"/>
              </a:ext>
            </a:extLst>
          </p:cNvPr>
          <p:cNvSpPr>
            <a:spLocks noChangeArrowheads="1"/>
          </p:cNvSpPr>
          <p:nvPr/>
        </p:nvSpPr>
        <p:spPr bwMode="auto">
          <a:xfrm>
            <a:off x="838200" y="2286000"/>
            <a:ext cx="8001000" cy="2286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44394" name="Rectangle 11">
            <a:extLst>
              <a:ext uri="{FF2B5EF4-FFF2-40B4-BE49-F238E27FC236}">
                <a16:creationId xmlns:a16="http://schemas.microsoft.com/office/drawing/2014/main" id="{388C6BF2-29EC-A460-CCCA-FF2217B087E8}"/>
              </a:ext>
            </a:extLst>
          </p:cNvPr>
          <p:cNvSpPr>
            <a:spLocks noChangeArrowheads="1"/>
          </p:cNvSpPr>
          <p:nvPr/>
        </p:nvSpPr>
        <p:spPr bwMode="auto">
          <a:xfrm>
            <a:off x="1066800" y="1752600"/>
            <a:ext cx="7772400" cy="2286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44395" name="Rectangle 12">
            <a:extLst>
              <a:ext uri="{FF2B5EF4-FFF2-40B4-BE49-F238E27FC236}">
                <a16:creationId xmlns:a16="http://schemas.microsoft.com/office/drawing/2014/main" id="{72B6D92E-AED9-DB75-ABFE-BDEEC9BDAFA1}"/>
              </a:ext>
            </a:extLst>
          </p:cNvPr>
          <p:cNvSpPr>
            <a:spLocks noChangeArrowheads="1"/>
          </p:cNvSpPr>
          <p:nvPr/>
        </p:nvSpPr>
        <p:spPr bwMode="auto">
          <a:xfrm>
            <a:off x="609600" y="1219200"/>
            <a:ext cx="8229600" cy="2286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zh-CN" altLang="en-US">
              <a:ea typeface="宋体" panose="02010600030101010101" pitchFamily="2" charset="-122"/>
            </a:endParaRPr>
          </a:p>
        </p:txBody>
      </p:sp>
      <p:sp>
        <p:nvSpPr>
          <p:cNvPr id="144396" name="Rectangle 13">
            <a:extLst>
              <a:ext uri="{FF2B5EF4-FFF2-40B4-BE49-F238E27FC236}">
                <a16:creationId xmlns:a16="http://schemas.microsoft.com/office/drawing/2014/main" id="{81E29572-E72F-7F60-4D4A-38E32F39198D}"/>
              </a:ext>
            </a:extLst>
          </p:cNvPr>
          <p:cNvSpPr>
            <a:spLocks noGrp="1" noChangeArrowheads="1"/>
          </p:cNvSpPr>
          <p:nvPr>
            <p:ph type="title"/>
          </p:nvPr>
        </p:nvSpPr>
        <p:spPr>
          <a:xfrm>
            <a:off x="774700" y="165100"/>
            <a:ext cx="7940675" cy="422275"/>
          </a:xfrm>
        </p:spPr>
        <p:txBody>
          <a:bodyPr/>
          <a:lstStyle/>
          <a:p>
            <a:r>
              <a:rPr lang="en-US" altLang="zh-CN">
                <a:ea typeface="宋体" panose="02010600030101010101" pitchFamily="2" charset="-122"/>
              </a:rPr>
              <a:t>lw</a:t>
            </a:r>
            <a:r>
              <a:rPr lang="zh-CN" altLang="en-US">
                <a:ea typeface="宋体" panose="02010600030101010101" pitchFamily="2" charset="-122"/>
              </a:rPr>
              <a:t>指令的执行时间最长</a:t>
            </a:r>
            <a:r>
              <a:rPr lang="en-US" altLang="zh-CN">
                <a:ea typeface="宋体" panose="02010600030101010101" pitchFamily="2" charset="-122"/>
              </a:rPr>
              <a:t>, </a:t>
            </a:r>
            <a:r>
              <a:rPr lang="zh-CN" altLang="en-US">
                <a:ea typeface="宋体" panose="02010600030101010101" pitchFamily="2" charset="-122"/>
              </a:rPr>
              <a:t>它所花时间作为</a:t>
            </a:r>
            <a:r>
              <a:rPr lang="zh-CN" altLang="en-US">
                <a:solidFill>
                  <a:schemeClr val="accent1"/>
                </a:solidFill>
                <a:ea typeface="宋体" panose="02010600030101010101" pitchFamily="2" charset="-122"/>
              </a:rPr>
              <a:t>时钟周期</a:t>
            </a:r>
          </a:p>
        </p:txBody>
      </p:sp>
      <p:sp>
        <p:nvSpPr>
          <p:cNvPr id="144397" name="Line 14">
            <a:extLst>
              <a:ext uri="{FF2B5EF4-FFF2-40B4-BE49-F238E27FC236}">
                <a16:creationId xmlns:a16="http://schemas.microsoft.com/office/drawing/2014/main" id="{59C7CBE5-E802-0357-363C-6A4BBF3AD5C2}"/>
              </a:ext>
            </a:extLst>
          </p:cNvPr>
          <p:cNvSpPr>
            <a:spLocks noChangeShapeType="1"/>
          </p:cNvSpPr>
          <p:nvPr/>
        </p:nvSpPr>
        <p:spPr bwMode="auto">
          <a:xfrm>
            <a:off x="469900" y="685800"/>
            <a:ext cx="1193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8" name="Line 15">
            <a:extLst>
              <a:ext uri="{FF2B5EF4-FFF2-40B4-BE49-F238E27FC236}">
                <a16:creationId xmlns:a16="http://schemas.microsoft.com/office/drawing/2014/main" id="{8089F78F-D82D-E63F-2479-14A7E654B596}"/>
              </a:ext>
            </a:extLst>
          </p:cNvPr>
          <p:cNvSpPr>
            <a:spLocks noChangeShapeType="1"/>
          </p:cNvSpPr>
          <p:nvPr/>
        </p:nvSpPr>
        <p:spPr bwMode="auto">
          <a:xfrm>
            <a:off x="1676400" y="698500"/>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9" name="Line 16">
            <a:extLst>
              <a:ext uri="{FF2B5EF4-FFF2-40B4-BE49-F238E27FC236}">
                <a16:creationId xmlns:a16="http://schemas.microsoft.com/office/drawing/2014/main" id="{B5FDAA41-08EB-53B3-F64A-5F1E9D680F58}"/>
              </a:ext>
            </a:extLst>
          </p:cNvPr>
          <p:cNvSpPr>
            <a:spLocks noChangeShapeType="1"/>
          </p:cNvSpPr>
          <p:nvPr/>
        </p:nvSpPr>
        <p:spPr bwMode="auto">
          <a:xfrm>
            <a:off x="1689100" y="914400"/>
            <a:ext cx="3022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0" name="Line 17">
            <a:extLst>
              <a:ext uri="{FF2B5EF4-FFF2-40B4-BE49-F238E27FC236}">
                <a16:creationId xmlns:a16="http://schemas.microsoft.com/office/drawing/2014/main" id="{C068317F-4C1C-116A-4614-8799A282FD08}"/>
              </a:ext>
            </a:extLst>
          </p:cNvPr>
          <p:cNvSpPr>
            <a:spLocks noChangeShapeType="1"/>
          </p:cNvSpPr>
          <p:nvPr/>
        </p:nvSpPr>
        <p:spPr bwMode="auto">
          <a:xfrm>
            <a:off x="4724400" y="698500"/>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1" name="Line 18">
            <a:extLst>
              <a:ext uri="{FF2B5EF4-FFF2-40B4-BE49-F238E27FC236}">
                <a16:creationId xmlns:a16="http://schemas.microsoft.com/office/drawing/2014/main" id="{E382CD4D-1CAB-6997-3E4D-EC1C19B1356C}"/>
              </a:ext>
            </a:extLst>
          </p:cNvPr>
          <p:cNvSpPr>
            <a:spLocks noChangeShapeType="1"/>
          </p:cNvSpPr>
          <p:nvPr/>
        </p:nvSpPr>
        <p:spPr bwMode="auto">
          <a:xfrm>
            <a:off x="4737100" y="685800"/>
            <a:ext cx="3403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2" name="Line 19">
            <a:extLst>
              <a:ext uri="{FF2B5EF4-FFF2-40B4-BE49-F238E27FC236}">
                <a16:creationId xmlns:a16="http://schemas.microsoft.com/office/drawing/2014/main" id="{55B432E5-7FCF-ABD8-CBE1-592F0EB6F6DE}"/>
              </a:ext>
            </a:extLst>
          </p:cNvPr>
          <p:cNvSpPr>
            <a:spLocks noChangeShapeType="1"/>
          </p:cNvSpPr>
          <p:nvPr/>
        </p:nvSpPr>
        <p:spPr bwMode="auto">
          <a:xfrm>
            <a:off x="8153400" y="698500"/>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3" name="Line 20">
            <a:extLst>
              <a:ext uri="{FF2B5EF4-FFF2-40B4-BE49-F238E27FC236}">
                <a16:creationId xmlns:a16="http://schemas.microsoft.com/office/drawing/2014/main" id="{33F9B1C6-CAA2-1815-E6CA-BBC4165B30FE}"/>
              </a:ext>
            </a:extLst>
          </p:cNvPr>
          <p:cNvSpPr>
            <a:spLocks noChangeShapeType="1"/>
          </p:cNvSpPr>
          <p:nvPr/>
        </p:nvSpPr>
        <p:spPr bwMode="auto">
          <a:xfrm>
            <a:off x="8166100" y="914400"/>
            <a:ext cx="660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4" name="Rectangle 21">
            <a:extLst>
              <a:ext uri="{FF2B5EF4-FFF2-40B4-BE49-F238E27FC236}">
                <a16:creationId xmlns:a16="http://schemas.microsoft.com/office/drawing/2014/main" id="{78320FFE-934E-706A-2584-CF7BEE97421F}"/>
              </a:ext>
            </a:extLst>
          </p:cNvPr>
          <p:cNvSpPr>
            <a:spLocks noChangeArrowheads="1"/>
          </p:cNvSpPr>
          <p:nvPr/>
        </p:nvSpPr>
        <p:spPr bwMode="auto">
          <a:xfrm>
            <a:off x="138113" y="709613"/>
            <a:ext cx="4572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Clk</a:t>
            </a:r>
          </a:p>
        </p:txBody>
      </p:sp>
      <p:sp>
        <p:nvSpPr>
          <p:cNvPr id="144405" name="Line 22">
            <a:extLst>
              <a:ext uri="{FF2B5EF4-FFF2-40B4-BE49-F238E27FC236}">
                <a16:creationId xmlns:a16="http://schemas.microsoft.com/office/drawing/2014/main" id="{07B7B67C-AEC4-1358-4D1F-35D33585DC80}"/>
              </a:ext>
            </a:extLst>
          </p:cNvPr>
          <p:cNvSpPr>
            <a:spLocks noChangeShapeType="1"/>
          </p:cNvSpPr>
          <p:nvPr/>
        </p:nvSpPr>
        <p:spPr bwMode="auto">
          <a:xfrm>
            <a:off x="609600" y="1219200"/>
            <a:ext cx="12065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6" name="Line 23">
            <a:extLst>
              <a:ext uri="{FF2B5EF4-FFF2-40B4-BE49-F238E27FC236}">
                <a16:creationId xmlns:a16="http://schemas.microsoft.com/office/drawing/2014/main" id="{9E957A97-9AF2-6277-68C1-DE1C7AEC9121}"/>
              </a:ext>
            </a:extLst>
          </p:cNvPr>
          <p:cNvSpPr>
            <a:spLocks noChangeShapeType="1"/>
          </p:cNvSpPr>
          <p:nvPr/>
        </p:nvSpPr>
        <p:spPr bwMode="auto">
          <a:xfrm>
            <a:off x="1841500" y="1231900"/>
            <a:ext cx="12700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7" name="Line 24">
            <a:extLst>
              <a:ext uri="{FF2B5EF4-FFF2-40B4-BE49-F238E27FC236}">
                <a16:creationId xmlns:a16="http://schemas.microsoft.com/office/drawing/2014/main" id="{8D4C30B9-9AA7-08D5-5BE5-1E1813252630}"/>
              </a:ext>
            </a:extLst>
          </p:cNvPr>
          <p:cNvSpPr>
            <a:spLocks noChangeShapeType="1"/>
          </p:cNvSpPr>
          <p:nvPr/>
        </p:nvSpPr>
        <p:spPr bwMode="auto">
          <a:xfrm>
            <a:off x="609600" y="1447800"/>
            <a:ext cx="12065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8" name="Line 25">
            <a:extLst>
              <a:ext uri="{FF2B5EF4-FFF2-40B4-BE49-F238E27FC236}">
                <a16:creationId xmlns:a16="http://schemas.microsoft.com/office/drawing/2014/main" id="{09F8A431-607E-6A14-6912-3ABADCD3CD8D}"/>
              </a:ext>
            </a:extLst>
          </p:cNvPr>
          <p:cNvSpPr>
            <a:spLocks noChangeShapeType="1"/>
          </p:cNvSpPr>
          <p:nvPr/>
        </p:nvSpPr>
        <p:spPr bwMode="auto">
          <a:xfrm flipV="1">
            <a:off x="1841500" y="1206500"/>
            <a:ext cx="12700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9" name="Line 26">
            <a:extLst>
              <a:ext uri="{FF2B5EF4-FFF2-40B4-BE49-F238E27FC236}">
                <a16:creationId xmlns:a16="http://schemas.microsoft.com/office/drawing/2014/main" id="{EA364BF0-21EA-6FB7-2197-05116C62E6EE}"/>
              </a:ext>
            </a:extLst>
          </p:cNvPr>
          <p:cNvSpPr>
            <a:spLocks noChangeShapeType="1"/>
          </p:cNvSpPr>
          <p:nvPr/>
        </p:nvSpPr>
        <p:spPr bwMode="auto">
          <a:xfrm>
            <a:off x="1993900" y="1219200"/>
            <a:ext cx="6299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0" name="Rectangle 27">
            <a:extLst>
              <a:ext uri="{FF2B5EF4-FFF2-40B4-BE49-F238E27FC236}">
                <a16:creationId xmlns:a16="http://schemas.microsoft.com/office/drawing/2014/main" id="{E59BE495-36F1-D96C-F3C1-53CE833F4A0D}"/>
              </a:ext>
            </a:extLst>
          </p:cNvPr>
          <p:cNvSpPr>
            <a:spLocks noChangeArrowheads="1"/>
          </p:cNvSpPr>
          <p:nvPr/>
        </p:nvSpPr>
        <p:spPr bwMode="auto">
          <a:xfrm>
            <a:off x="138113" y="1219200"/>
            <a:ext cx="4524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PC</a:t>
            </a:r>
          </a:p>
        </p:txBody>
      </p:sp>
      <p:sp>
        <p:nvSpPr>
          <p:cNvPr id="144411" name="Line 28">
            <a:extLst>
              <a:ext uri="{FF2B5EF4-FFF2-40B4-BE49-F238E27FC236}">
                <a16:creationId xmlns:a16="http://schemas.microsoft.com/office/drawing/2014/main" id="{F5B35A03-B9FF-EC0F-62E8-D19E6DBDD195}"/>
              </a:ext>
            </a:extLst>
          </p:cNvPr>
          <p:cNvSpPr>
            <a:spLocks noChangeShapeType="1"/>
          </p:cNvSpPr>
          <p:nvPr/>
        </p:nvSpPr>
        <p:spPr bwMode="auto">
          <a:xfrm>
            <a:off x="1993900" y="1447800"/>
            <a:ext cx="6299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2" name="Line 29">
            <a:extLst>
              <a:ext uri="{FF2B5EF4-FFF2-40B4-BE49-F238E27FC236}">
                <a16:creationId xmlns:a16="http://schemas.microsoft.com/office/drawing/2014/main" id="{0F599A45-5DA5-13EC-6F5B-5636E8DBEC25}"/>
              </a:ext>
            </a:extLst>
          </p:cNvPr>
          <p:cNvSpPr>
            <a:spLocks noChangeShapeType="1"/>
          </p:cNvSpPr>
          <p:nvPr/>
        </p:nvSpPr>
        <p:spPr bwMode="auto">
          <a:xfrm>
            <a:off x="1676400" y="1003300"/>
            <a:ext cx="0" cy="5613400"/>
          </a:xfrm>
          <a:prstGeom prst="line">
            <a:avLst/>
          </a:prstGeom>
          <a:noFill/>
          <a:ln w="254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3" name="Line 30">
            <a:extLst>
              <a:ext uri="{FF2B5EF4-FFF2-40B4-BE49-F238E27FC236}">
                <a16:creationId xmlns:a16="http://schemas.microsoft.com/office/drawing/2014/main" id="{34D933A0-8386-A457-44A3-34F0220B5A75}"/>
              </a:ext>
            </a:extLst>
          </p:cNvPr>
          <p:cNvSpPr>
            <a:spLocks noChangeShapeType="1"/>
          </p:cNvSpPr>
          <p:nvPr/>
        </p:nvSpPr>
        <p:spPr bwMode="auto">
          <a:xfrm>
            <a:off x="8153400" y="1003300"/>
            <a:ext cx="0" cy="5537200"/>
          </a:xfrm>
          <a:prstGeom prst="line">
            <a:avLst/>
          </a:prstGeom>
          <a:noFill/>
          <a:ln w="254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4" name="Line 31">
            <a:extLst>
              <a:ext uri="{FF2B5EF4-FFF2-40B4-BE49-F238E27FC236}">
                <a16:creationId xmlns:a16="http://schemas.microsoft.com/office/drawing/2014/main" id="{8DCBBE75-641C-2AF2-7568-A0AE4BE60A8B}"/>
              </a:ext>
            </a:extLst>
          </p:cNvPr>
          <p:cNvSpPr>
            <a:spLocks noChangeShapeType="1"/>
          </p:cNvSpPr>
          <p:nvPr/>
        </p:nvSpPr>
        <p:spPr bwMode="auto">
          <a:xfrm>
            <a:off x="8318500" y="1231900"/>
            <a:ext cx="12700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5" name="Line 32">
            <a:extLst>
              <a:ext uri="{FF2B5EF4-FFF2-40B4-BE49-F238E27FC236}">
                <a16:creationId xmlns:a16="http://schemas.microsoft.com/office/drawing/2014/main" id="{368B6882-EE26-EB72-70F6-79351D6A9D69}"/>
              </a:ext>
            </a:extLst>
          </p:cNvPr>
          <p:cNvSpPr>
            <a:spLocks noChangeShapeType="1"/>
          </p:cNvSpPr>
          <p:nvPr/>
        </p:nvSpPr>
        <p:spPr bwMode="auto">
          <a:xfrm flipV="1">
            <a:off x="8318500" y="1206500"/>
            <a:ext cx="12700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6" name="Line 33">
            <a:extLst>
              <a:ext uri="{FF2B5EF4-FFF2-40B4-BE49-F238E27FC236}">
                <a16:creationId xmlns:a16="http://schemas.microsoft.com/office/drawing/2014/main" id="{B8A3438F-B090-5E5E-9451-A6926D2FB05D}"/>
              </a:ext>
            </a:extLst>
          </p:cNvPr>
          <p:cNvSpPr>
            <a:spLocks noChangeShapeType="1"/>
          </p:cNvSpPr>
          <p:nvPr/>
        </p:nvSpPr>
        <p:spPr bwMode="auto">
          <a:xfrm>
            <a:off x="1079500" y="1752600"/>
            <a:ext cx="203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7" name="Line 34">
            <a:extLst>
              <a:ext uri="{FF2B5EF4-FFF2-40B4-BE49-F238E27FC236}">
                <a16:creationId xmlns:a16="http://schemas.microsoft.com/office/drawing/2014/main" id="{D2CBE3A0-BB17-1E5A-0386-2023E9865A05}"/>
              </a:ext>
            </a:extLst>
          </p:cNvPr>
          <p:cNvSpPr>
            <a:spLocks noChangeShapeType="1"/>
          </p:cNvSpPr>
          <p:nvPr/>
        </p:nvSpPr>
        <p:spPr bwMode="auto">
          <a:xfrm>
            <a:off x="3136900" y="1765300"/>
            <a:ext cx="12700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8" name="Line 35">
            <a:extLst>
              <a:ext uri="{FF2B5EF4-FFF2-40B4-BE49-F238E27FC236}">
                <a16:creationId xmlns:a16="http://schemas.microsoft.com/office/drawing/2014/main" id="{ADFD68DF-F8F2-B5BE-D219-2B522A7DCE24}"/>
              </a:ext>
            </a:extLst>
          </p:cNvPr>
          <p:cNvSpPr>
            <a:spLocks noChangeShapeType="1"/>
          </p:cNvSpPr>
          <p:nvPr/>
        </p:nvSpPr>
        <p:spPr bwMode="auto">
          <a:xfrm>
            <a:off x="1079500" y="1981200"/>
            <a:ext cx="203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9" name="Line 36">
            <a:extLst>
              <a:ext uri="{FF2B5EF4-FFF2-40B4-BE49-F238E27FC236}">
                <a16:creationId xmlns:a16="http://schemas.microsoft.com/office/drawing/2014/main" id="{F4705943-45A6-72A1-1BB3-7C69910F4E02}"/>
              </a:ext>
            </a:extLst>
          </p:cNvPr>
          <p:cNvSpPr>
            <a:spLocks noChangeShapeType="1"/>
          </p:cNvSpPr>
          <p:nvPr/>
        </p:nvSpPr>
        <p:spPr bwMode="auto">
          <a:xfrm flipV="1">
            <a:off x="3136900" y="1739900"/>
            <a:ext cx="12700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20" name="Line 37">
            <a:extLst>
              <a:ext uri="{FF2B5EF4-FFF2-40B4-BE49-F238E27FC236}">
                <a16:creationId xmlns:a16="http://schemas.microsoft.com/office/drawing/2014/main" id="{5BE28C33-F3BB-BDBF-282C-24A5C432D536}"/>
              </a:ext>
            </a:extLst>
          </p:cNvPr>
          <p:cNvSpPr>
            <a:spLocks noChangeShapeType="1"/>
          </p:cNvSpPr>
          <p:nvPr/>
        </p:nvSpPr>
        <p:spPr bwMode="auto">
          <a:xfrm>
            <a:off x="3289300" y="1752600"/>
            <a:ext cx="5537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21" name="Rectangle 38">
            <a:extLst>
              <a:ext uri="{FF2B5EF4-FFF2-40B4-BE49-F238E27FC236}">
                <a16:creationId xmlns:a16="http://schemas.microsoft.com/office/drawing/2014/main" id="{E6BF3524-FF36-1813-9819-BCEDAD3B3A67}"/>
              </a:ext>
            </a:extLst>
          </p:cNvPr>
          <p:cNvSpPr>
            <a:spLocks noChangeArrowheads="1"/>
          </p:cNvSpPr>
          <p:nvPr/>
        </p:nvSpPr>
        <p:spPr bwMode="auto">
          <a:xfrm>
            <a:off x="153988" y="1633538"/>
            <a:ext cx="11398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rs1, rs2, Rd</a:t>
            </a:r>
            <a:r>
              <a:rPr lang="en-US" altLang="zh-CN" sz="1400" b="0">
                <a:latin typeface="Times New Roman" panose="02020603050405020304" pitchFamily="18" charset="0"/>
                <a:ea typeface="宋体" panose="02010600030101010101" pitchFamily="2" charset="-122"/>
              </a:rPr>
              <a:t>,</a:t>
            </a:r>
          </a:p>
          <a:p>
            <a:pPr eaLnBrk="0" hangingPunct="0"/>
            <a:r>
              <a:rPr lang="en-US" altLang="zh-CN" sz="1400">
                <a:latin typeface="Times New Roman" panose="02020603050405020304" pitchFamily="18" charset="0"/>
                <a:ea typeface="宋体" panose="02010600030101010101" pitchFamily="2" charset="-122"/>
              </a:rPr>
              <a:t>Op</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Funct3</a:t>
            </a:r>
          </a:p>
        </p:txBody>
      </p:sp>
      <p:sp>
        <p:nvSpPr>
          <p:cNvPr id="144422" name="Line 39">
            <a:extLst>
              <a:ext uri="{FF2B5EF4-FFF2-40B4-BE49-F238E27FC236}">
                <a16:creationId xmlns:a16="http://schemas.microsoft.com/office/drawing/2014/main" id="{2451F7D0-2D07-26D2-2F3A-6D0156713DE6}"/>
              </a:ext>
            </a:extLst>
          </p:cNvPr>
          <p:cNvSpPr>
            <a:spLocks noChangeShapeType="1"/>
          </p:cNvSpPr>
          <p:nvPr/>
        </p:nvSpPr>
        <p:spPr bwMode="auto">
          <a:xfrm>
            <a:off x="3289300" y="1981200"/>
            <a:ext cx="5537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23" name="Line 40">
            <a:extLst>
              <a:ext uri="{FF2B5EF4-FFF2-40B4-BE49-F238E27FC236}">
                <a16:creationId xmlns:a16="http://schemas.microsoft.com/office/drawing/2014/main" id="{935A3A62-76E9-8D44-ED93-21F83FA06BEF}"/>
              </a:ext>
            </a:extLst>
          </p:cNvPr>
          <p:cNvSpPr>
            <a:spLocks noChangeShapeType="1"/>
          </p:cNvSpPr>
          <p:nvPr/>
        </p:nvSpPr>
        <p:spPr bwMode="auto">
          <a:xfrm>
            <a:off x="1905000" y="1003300"/>
            <a:ext cx="0" cy="6604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905" name="Rectangle 41">
            <a:extLst>
              <a:ext uri="{FF2B5EF4-FFF2-40B4-BE49-F238E27FC236}">
                <a16:creationId xmlns:a16="http://schemas.microsoft.com/office/drawing/2014/main" id="{64E06928-CC82-061D-B8D1-F080D0E5FD61}"/>
              </a:ext>
            </a:extLst>
          </p:cNvPr>
          <p:cNvSpPr>
            <a:spLocks noChangeArrowheads="1"/>
          </p:cNvSpPr>
          <p:nvPr/>
        </p:nvSpPr>
        <p:spPr bwMode="auto">
          <a:xfrm>
            <a:off x="2347913" y="938213"/>
            <a:ext cx="8604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solidFill>
                  <a:schemeClr val="accent1"/>
                </a:solidFill>
                <a:latin typeface="Times New Roman" panose="02020603050405020304" pitchFamily="18" charset="0"/>
                <a:ea typeface="宋体" panose="02010600030101010101" pitchFamily="2" charset="-122"/>
              </a:rPr>
              <a:t>Clk-to-Q</a:t>
            </a:r>
          </a:p>
        </p:txBody>
      </p:sp>
      <p:sp>
        <p:nvSpPr>
          <p:cNvPr id="144425" name="Line 42">
            <a:extLst>
              <a:ext uri="{FF2B5EF4-FFF2-40B4-BE49-F238E27FC236}">
                <a16:creationId xmlns:a16="http://schemas.microsoft.com/office/drawing/2014/main" id="{558D2F33-2621-FD99-36F0-8B5E6D278ECB}"/>
              </a:ext>
            </a:extLst>
          </p:cNvPr>
          <p:cNvSpPr>
            <a:spLocks noChangeShapeType="1"/>
          </p:cNvSpPr>
          <p:nvPr/>
        </p:nvSpPr>
        <p:spPr bwMode="auto">
          <a:xfrm flipH="1">
            <a:off x="1892300" y="1066800"/>
            <a:ext cx="4826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6" name="Line 43">
            <a:extLst>
              <a:ext uri="{FF2B5EF4-FFF2-40B4-BE49-F238E27FC236}">
                <a16:creationId xmlns:a16="http://schemas.microsoft.com/office/drawing/2014/main" id="{2F560034-68F0-FD62-0388-9BCD821DA86F}"/>
              </a:ext>
            </a:extLst>
          </p:cNvPr>
          <p:cNvSpPr>
            <a:spLocks noChangeShapeType="1"/>
          </p:cNvSpPr>
          <p:nvPr/>
        </p:nvSpPr>
        <p:spPr bwMode="auto">
          <a:xfrm flipH="1">
            <a:off x="1206500" y="1066800"/>
            <a:ext cx="4826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4427" name="Line 44">
            <a:extLst>
              <a:ext uri="{FF2B5EF4-FFF2-40B4-BE49-F238E27FC236}">
                <a16:creationId xmlns:a16="http://schemas.microsoft.com/office/drawing/2014/main" id="{5D2B98F9-54D8-7328-5CDB-06EF386DC29B}"/>
              </a:ext>
            </a:extLst>
          </p:cNvPr>
          <p:cNvSpPr>
            <a:spLocks noChangeShapeType="1"/>
          </p:cNvSpPr>
          <p:nvPr/>
        </p:nvSpPr>
        <p:spPr bwMode="auto">
          <a:xfrm>
            <a:off x="838200" y="2286000"/>
            <a:ext cx="341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28" name="Line 45">
            <a:extLst>
              <a:ext uri="{FF2B5EF4-FFF2-40B4-BE49-F238E27FC236}">
                <a16:creationId xmlns:a16="http://schemas.microsoft.com/office/drawing/2014/main" id="{C776EE1D-BA75-E829-C460-AF561178ADC7}"/>
              </a:ext>
            </a:extLst>
          </p:cNvPr>
          <p:cNvSpPr>
            <a:spLocks noChangeShapeType="1"/>
          </p:cNvSpPr>
          <p:nvPr/>
        </p:nvSpPr>
        <p:spPr bwMode="auto">
          <a:xfrm>
            <a:off x="4279900" y="2298700"/>
            <a:ext cx="12700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29" name="Line 46">
            <a:extLst>
              <a:ext uri="{FF2B5EF4-FFF2-40B4-BE49-F238E27FC236}">
                <a16:creationId xmlns:a16="http://schemas.microsoft.com/office/drawing/2014/main" id="{256BF319-F985-8194-5C1A-75D03F95F562}"/>
              </a:ext>
            </a:extLst>
          </p:cNvPr>
          <p:cNvSpPr>
            <a:spLocks noChangeShapeType="1"/>
          </p:cNvSpPr>
          <p:nvPr/>
        </p:nvSpPr>
        <p:spPr bwMode="auto">
          <a:xfrm>
            <a:off x="838200" y="2514600"/>
            <a:ext cx="341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0" name="Line 47">
            <a:extLst>
              <a:ext uri="{FF2B5EF4-FFF2-40B4-BE49-F238E27FC236}">
                <a16:creationId xmlns:a16="http://schemas.microsoft.com/office/drawing/2014/main" id="{BE7BBDC1-32D1-99E0-519D-9C03452349DF}"/>
              </a:ext>
            </a:extLst>
          </p:cNvPr>
          <p:cNvSpPr>
            <a:spLocks noChangeShapeType="1"/>
          </p:cNvSpPr>
          <p:nvPr/>
        </p:nvSpPr>
        <p:spPr bwMode="auto">
          <a:xfrm flipV="1">
            <a:off x="4279900" y="2273300"/>
            <a:ext cx="12700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1" name="Line 48">
            <a:extLst>
              <a:ext uri="{FF2B5EF4-FFF2-40B4-BE49-F238E27FC236}">
                <a16:creationId xmlns:a16="http://schemas.microsoft.com/office/drawing/2014/main" id="{AFD2DC62-B8F1-BE77-4F65-6EA40B780B95}"/>
              </a:ext>
            </a:extLst>
          </p:cNvPr>
          <p:cNvSpPr>
            <a:spLocks noChangeShapeType="1"/>
          </p:cNvSpPr>
          <p:nvPr/>
        </p:nvSpPr>
        <p:spPr bwMode="auto">
          <a:xfrm>
            <a:off x="4432300" y="2286000"/>
            <a:ext cx="4394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2" name="Line 49">
            <a:extLst>
              <a:ext uri="{FF2B5EF4-FFF2-40B4-BE49-F238E27FC236}">
                <a16:creationId xmlns:a16="http://schemas.microsoft.com/office/drawing/2014/main" id="{FFEF04F7-413F-F983-D306-769DC2319567}"/>
              </a:ext>
            </a:extLst>
          </p:cNvPr>
          <p:cNvSpPr>
            <a:spLocks noChangeShapeType="1"/>
          </p:cNvSpPr>
          <p:nvPr/>
        </p:nvSpPr>
        <p:spPr bwMode="auto">
          <a:xfrm>
            <a:off x="4432300" y="2514600"/>
            <a:ext cx="4394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3" name="Line 50">
            <a:extLst>
              <a:ext uri="{FF2B5EF4-FFF2-40B4-BE49-F238E27FC236}">
                <a16:creationId xmlns:a16="http://schemas.microsoft.com/office/drawing/2014/main" id="{9DD2AF3F-ED08-BB57-FCC1-8CFA87C850A9}"/>
              </a:ext>
            </a:extLst>
          </p:cNvPr>
          <p:cNvSpPr>
            <a:spLocks noChangeShapeType="1"/>
          </p:cNvSpPr>
          <p:nvPr/>
        </p:nvSpPr>
        <p:spPr bwMode="auto">
          <a:xfrm>
            <a:off x="838200" y="4648200"/>
            <a:ext cx="4330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4" name="Line 51">
            <a:extLst>
              <a:ext uri="{FF2B5EF4-FFF2-40B4-BE49-F238E27FC236}">
                <a16:creationId xmlns:a16="http://schemas.microsoft.com/office/drawing/2014/main" id="{3FFBBB4A-0C98-EDDF-A440-6654DF002A89}"/>
              </a:ext>
            </a:extLst>
          </p:cNvPr>
          <p:cNvSpPr>
            <a:spLocks noChangeShapeType="1"/>
          </p:cNvSpPr>
          <p:nvPr/>
        </p:nvSpPr>
        <p:spPr bwMode="auto">
          <a:xfrm>
            <a:off x="5194300" y="4660900"/>
            <a:ext cx="12700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5" name="Line 52">
            <a:extLst>
              <a:ext uri="{FF2B5EF4-FFF2-40B4-BE49-F238E27FC236}">
                <a16:creationId xmlns:a16="http://schemas.microsoft.com/office/drawing/2014/main" id="{7AF1FF9B-6923-F74E-D7CA-9AF6B0EDD009}"/>
              </a:ext>
            </a:extLst>
          </p:cNvPr>
          <p:cNvSpPr>
            <a:spLocks noChangeShapeType="1"/>
          </p:cNvSpPr>
          <p:nvPr/>
        </p:nvSpPr>
        <p:spPr bwMode="auto">
          <a:xfrm>
            <a:off x="838200" y="4876800"/>
            <a:ext cx="4330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6" name="Line 53">
            <a:extLst>
              <a:ext uri="{FF2B5EF4-FFF2-40B4-BE49-F238E27FC236}">
                <a16:creationId xmlns:a16="http://schemas.microsoft.com/office/drawing/2014/main" id="{E6C7AA45-7238-FB7B-C582-BDA37E6C1F85}"/>
              </a:ext>
            </a:extLst>
          </p:cNvPr>
          <p:cNvSpPr>
            <a:spLocks noChangeShapeType="1"/>
          </p:cNvSpPr>
          <p:nvPr/>
        </p:nvSpPr>
        <p:spPr bwMode="auto">
          <a:xfrm flipV="1">
            <a:off x="5194300" y="4635500"/>
            <a:ext cx="12700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7" name="Line 54">
            <a:extLst>
              <a:ext uri="{FF2B5EF4-FFF2-40B4-BE49-F238E27FC236}">
                <a16:creationId xmlns:a16="http://schemas.microsoft.com/office/drawing/2014/main" id="{B291D90E-EAFC-F143-3B09-89F75039F07B}"/>
              </a:ext>
            </a:extLst>
          </p:cNvPr>
          <p:cNvSpPr>
            <a:spLocks noChangeShapeType="1"/>
          </p:cNvSpPr>
          <p:nvPr/>
        </p:nvSpPr>
        <p:spPr bwMode="auto">
          <a:xfrm>
            <a:off x="5346700" y="4876800"/>
            <a:ext cx="3479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8" name="Line 55">
            <a:extLst>
              <a:ext uri="{FF2B5EF4-FFF2-40B4-BE49-F238E27FC236}">
                <a16:creationId xmlns:a16="http://schemas.microsoft.com/office/drawing/2014/main" id="{4CC64C20-D550-9F40-A67C-5109205C3ADC}"/>
              </a:ext>
            </a:extLst>
          </p:cNvPr>
          <p:cNvSpPr>
            <a:spLocks noChangeShapeType="1"/>
          </p:cNvSpPr>
          <p:nvPr/>
        </p:nvSpPr>
        <p:spPr bwMode="auto">
          <a:xfrm>
            <a:off x="838200" y="5181600"/>
            <a:ext cx="4178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9" name="Line 56">
            <a:extLst>
              <a:ext uri="{FF2B5EF4-FFF2-40B4-BE49-F238E27FC236}">
                <a16:creationId xmlns:a16="http://schemas.microsoft.com/office/drawing/2014/main" id="{E4C871E4-3888-0183-5A12-7711FFCA3E7F}"/>
              </a:ext>
            </a:extLst>
          </p:cNvPr>
          <p:cNvSpPr>
            <a:spLocks noChangeShapeType="1"/>
          </p:cNvSpPr>
          <p:nvPr/>
        </p:nvSpPr>
        <p:spPr bwMode="auto">
          <a:xfrm>
            <a:off x="5041900" y="5194300"/>
            <a:ext cx="12700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40" name="Line 57">
            <a:extLst>
              <a:ext uri="{FF2B5EF4-FFF2-40B4-BE49-F238E27FC236}">
                <a16:creationId xmlns:a16="http://schemas.microsoft.com/office/drawing/2014/main" id="{86DBDC91-52EF-2681-D052-8FFFDED34677}"/>
              </a:ext>
            </a:extLst>
          </p:cNvPr>
          <p:cNvSpPr>
            <a:spLocks noChangeShapeType="1"/>
          </p:cNvSpPr>
          <p:nvPr/>
        </p:nvSpPr>
        <p:spPr bwMode="auto">
          <a:xfrm>
            <a:off x="838200" y="5410200"/>
            <a:ext cx="4178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41" name="Line 58">
            <a:extLst>
              <a:ext uri="{FF2B5EF4-FFF2-40B4-BE49-F238E27FC236}">
                <a16:creationId xmlns:a16="http://schemas.microsoft.com/office/drawing/2014/main" id="{0F7291E6-5E49-FEDC-087D-C26E24C1EC31}"/>
              </a:ext>
            </a:extLst>
          </p:cNvPr>
          <p:cNvSpPr>
            <a:spLocks noChangeShapeType="1"/>
          </p:cNvSpPr>
          <p:nvPr/>
        </p:nvSpPr>
        <p:spPr bwMode="auto">
          <a:xfrm flipV="1">
            <a:off x="5041900" y="5168900"/>
            <a:ext cx="12700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42" name="Line 59">
            <a:extLst>
              <a:ext uri="{FF2B5EF4-FFF2-40B4-BE49-F238E27FC236}">
                <a16:creationId xmlns:a16="http://schemas.microsoft.com/office/drawing/2014/main" id="{E07080A8-5BCD-3149-4014-D1256F44D686}"/>
              </a:ext>
            </a:extLst>
          </p:cNvPr>
          <p:cNvSpPr>
            <a:spLocks noChangeShapeType="1"/>
          </p:cNvSpPr>
          <p:nvPr/>
        </p:nvSpPr>
        <p:spPr bwMode="auto">
          <a:xfrm>
            <a:off x="5194300" y="5181600"/>
            <a:ext cx="3632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43" name="Line 60">
            <a:extLst>
              <a:ext uri="{FF2B5EF4-FFF2-40B4-BE49-F238E27FC236}">
                <a16:creationId xmlns:a16="http://schemas.microsoft.com/office/drawing/2014/main" id="{B53D1386-944F-D358-0CCA-8D86EA8B0344}"/>
              </a:ext>
            </a:extLst>
          </p:cNvPr>
          <p:cNvSpPr>
            <a:spLocks noChangeShapeType="1"/>
          </p:cNvSpPr>
          <p:nvPr/>
        </p:nvSpPr>
        <p:spPr bwMode="auto">
          <a:xfrm>
            <a:off x="5194300" y="5410200"/>
            <a:ext cx="3632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44" name="Rectangle 61">
            <a:extLst>
              <a:ext uri="{FF2B5EF4-FFF2-40B4-BE49-F238E27FC236}">
                <a16:creationId xmlns:a16="http://schemas.microsoft.com/office/drawing/2014/main" id="{8A3EC70D-6FC5-0E88-653B-40039DFE17A1}"/>
              </a:ext>
            </a:extLst>
          </p:cNvPr>
          <p:cNvSpPr>
            <a:spLocks noChangeArrowheads="1"/>
          </p:cNvSpPr>
          <p:nvPr/>
        </p:nvSpPr>
        <p:spPr bwMode="auto">
          <a:xfrm>
            <a:off x="73025" y="2251075"/>
            <a:ext cx="839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ALUctr</a:t>
            </a:r>
          </a:p>
        </p:txBody>
      </p:sp>
      <p:sp>
        <p:nvSpPr>
          <p:cNvPr id="144445" name="Line 62">
            <a:extLst>
              <a:ext uri="{FF2B5EF4-FFF2-40B4-BE49-F238E27FC236}">
                <a16:creationId xmlns:a16="http://schemas.microsoft.com/office/drawing/2014/main" id="{9D5FB47C-87B2-CB79-B914-C896ED7A5DB0}"/>
              </a:ext>
            </a:extLst>
          </p:cNvPr>
          <p:cNvSpPr>
            <a:spLocks noChangeShapeType="1"/>
          </p:cNvSpPr>
          <p:nvPr/>
        </p:nvSpPr>
        <p:spPr bwMode="auto">
          <a:xfrm>
            <a:off x="3200400" y="1536700"/>
            <a:ext cx="0" cy="30226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927" name="Rectangle 63">
            <a:extLst>
              <a:ext uri="{FF2B5EF4-FFF2-40B4-BE49-F238E27FC236}">
                <a16:creationId xmlns:a16="http://schemas.microsoft.com/office/drawing/2014/main" id="{35D77A45-1460-C443-4CE3-6E41AF0E32BD}"/>
              </a:ext>
            </a:extLst>
          </p:cNvPr>
          <p:cNvSpPr>
            <a:spLocks noChangeArrowheads="1"/>
          </p:cNvSpPr>
          <p:nvPr/>
        </p:nvSpPr>
        <p:spPr bwMode="auto">
          <a:xfrm>
            <a:off x="3262313" y="1471613"/>
            <a:ext cx="27178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solidFill>
                  <a:schemeClr val="accent1"/>
                </a:solidFill>
                <a:latin typeface="Times New Roman" panose="02020603050405020304" pitchFamily="18" charset="0"/>
                <a:ea typeface="宋体" panose="02010600030101010101" pitchFamily="2" charset="-122"/>
              </a:rPr>
              <a:t>Instruction Memory Access Time</a:t>
            </a:r>
          </a:p>
        </p:txBody>
      </p:sp>
      <p:sp>
        <p:nvSpPr>
          <p:cNvPr id="144447" name="Line 64">
            <a:extLst>
              <a:ext uri="{FF2B5EF4-FFF2-40B4-BE49-F238E27FC236}">
                <a16:creationId xmlns:a16="http://schemas.microsoft.com/office/drawing/2014/main" id="{DCFA4BBE-EE8A-CE29-1A70-94245865DA83}"/>
              </a:ext>
            </a:extLst>
          </p:cNvPr>
          <p:cNvSpPr>
            <a:spLocks noChangeShapeType="1"/>
          </p:cNvSpPr>
          <p:nvPr/>
        </p:nvSpPr>
        <p:spPr bwMode="auto">
          <a:xfrm>
            <a:off x="1917700" y="1600200"/>
            <a:ext cx="12700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48" name="Rectangle 65">
            <a:extLst>
              <a:ext uri="{FF2B5EF4-FFF2-40B4-BE49-F238E27FC236}">
                <a16:creationId xmlns:a16="http://schemas.microsoft.com/office/drawing/2014/main" id="{4DBB3B5A-7128-762C-0732-4A7932A268CC}"/>
              </a:ext>
            </a:extLst>
          </p:cNvPr>
          <p:cNvSpPr>
            <a:spLocks noChangeArrowheads="1"/>
          </p:cNvSpPr>
          <p:nvPr/>
        </p:nvSpPr>
        <p:spPr bwMode="auto">
          <a:xfrm>
            <a:off x="2043113" y="2251075"/>
            <a:ext cx="11557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Old Value</a:t>
            </a:r>
          </a:p>
        </p:txBody>
      </p:sp>
      <p:sp>
        <p:nvSpPr>
          <p:cNvPr id="144449" name="Rectangle 66">
            <a:extLst>
              <a:ext uri="{FF2B5EF4-FFF2-40B4-BE49-F238E27FC236}">
                <a16:creationId xmlns:a16="http://schemas.microsoft.com/office/drawing/2014/main" id="{EA097957-A0E3-F18C-F6EA-0125BDCE64CF}"/>
              </a:ext>
            </a:extLst>
          </p:cNvPr>
          <p:cNvSpPr>
            <a:spLocks noChangeArrowheads="1"/>
          </p:cNvSpPr>
          <p:nvPr/>
        </p:nvSpPr>
        <p:spPr bwMode="auto">
          <a:xfrm>
            <a:off x="4862513" y="22510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New Value</a:t>
            </a:r>
          </a:p>
        </p:txBody>
      </p:sp>
      <p:sp>
        <p:nvSpPr>
          <p:cNvPr id="144450" name="Line 67">
            <a:extLst>
              <a:ext uri="{FF2B5EF4-FFF2-40B4-BE49-F238E27FC236}">
                <a16:creationId xmlns:a16="http://schemas.microsoft.com/office/drawing/2014/main" id="{9D4C0421-82E6-A4F7-ED8A-A4274C75E113}"/>
              </a:ext>
            </a:extLst>
          </p:cNvPr>
          <p:cNvSpPr>
            <a:spLocks noChangeShapeType="1"/>
          </p:cNvSpPr>
          <p:nvPr/>
        </p:nvSpPr>
        <p:spPr bwMode="auto">
          <a:xfrm>
            <a:off x="4343400" y="2070100"/>
            <a:ext cx="0" cy="31750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51" name="Line 68">
            <a:extLst>
              <a:ext uri="{FF2B5EF4-FFF2-40B4-BE49-F238E27FC236}">
                <a16:creationId xmlns:a16="http://schemas.microsoft.com/office/drawing/2014/main" id="{6B9D48B8-832D-170D-F712-66531DA37D44}"/>
              </a:ext>
            </a:extLst>
          </p:cNvPr>
          <p:cNvSpPr>
            <a:spLocks noChangeShapeType="1"/>
          </p:cNvSpPr>
          <p:nvPr/>
        </p:nvSpPr>
        <p:spPr bwMode="auto">
          <a:xfrm>
            <a:off x="838200" y="4114800"/>
            <a:ext cx="341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52" name="Line 69">
            <a:extLst>
              <a:ext uri="{FF2B5EF4-FFF2-40B4-BE49-F238E27FC236}">
                <a16:creationId xmlns:a16="http://schemas.microsoft.com/office/drawing/2014/main" id="{DE2286A3-09BC-9FB3-E4E1-0BC90D551B4E}"/>
              </a:ext>
            </a:extLst>
          </p:cNvPr>
          <p:cNvSpPr>
            <a:spLocks noChangeShapeType="1"/>
          </p:cNvSpPr>
          <p:nvPr/>
        </p:nvSpPr>
        <p:spPr bwMode="auto">
          <a:xfrm>
            <a:off x="4279900" y="4127500"/>
            <a:ext cx="12700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53" name="Line 70">
            <a:extLst>
              <a:ext uri="{FF2B5EF4-FFF2-40B4-BE49-F238E27FC236}">
                <a16:creationId xmlns:a16="http://schemas.microsoft.com/office/drawing/2014/main" id="{DCB27DC0-869E-613A-B99D-F9E89C3B910D}"/>
              </a:ext>
            </a:extLst>
          </p:cNvPr>
          <p:cNvSpPr>
            <a:spLocks noChangeShapeType="1"/>
          </p:cNvSpPr>
          <p:nvPr/>
        </p:nvSpPr>
        <p:spPr bwMode="auto">
          <a:xfrm>
            <a:off x="838200" y="4343400"/>
            <a:ext cx="3568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54" name="Line 71">
            <a:extLst>
              <a:ext uri="{FF2B5EF4-FFF2-40B4-BE49-F238E27FC236}">
                <a16:creationId xmlns:a16="http://schemas.microsoft.com/office/drawing/2014/main" id="{005073DC-D64A-0061-E815-74CDD866B342}"/>
              </a:ext>
            </a:extLst>
          </p:cNvPr>
          <p:cNvSpPr>
            <a:spLocks noChangeShapeType="1"/>
          </p:cNvSpPr>
          <p:nvPr/>
        </p:nvSpPr>
        <p:spPr bwMode="auto">
          <a:xfrm>
            <a:off x="4432300" y="4343400"/>
            <a:ext cx="4394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55" name="Rectangle 72">
            <a:extLst>
              <a:ext uri="{FF2B5EF4-FFF2-40B4-BE49-F238E27FC236}">
                <a16:creationId xmlns:a16="http://schemas.microsoft.com/office/drawing/2014/main" id="{7E2F052F-A05C-4B15-AACD-16476280D9BE}"/>
              </a:ext>
            </a:extLst>
          </p:cNvPr>
          <p:cNvSpPr>
            <a:spLocks noChangeArrowheads="1"/>
          </p:cNvSpPr>
          <p:nvPr/>
        </p:nvSpPr>
        <p:spPr bwMode="auto">
          <a:xfrm>
            <a:off x="138113" y="4079875"/>
            <a:ext cx="7747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RegWr</a:t>
            </a:r>
          </a:p>
        </p:txBody>
      </p:sp>
      <p:sp>
        <p:nvSpPr>
          <p:cNvPr id="144456" name="Rectangle 73">
            <a:extLst>
              <a:ext uri="{FF2B5EF4-FFF2-40B4-BE49-F238E27FC236}">
                <a16:creationId xmlns:a16="http://schemas.microsoft.com/office/drawing/2014/main" id="{5306DC2D-3FAD-5FA5-23D9-9DA35A30935C}"/>
              </a:ext>
            </a:extLst>
          </p:cNvPr>
          <p:cNvSpPr>
            <a:spLocks noChangeArrowheads="1"/>
          </p:cNvSpPr>
          <p:nvPr/>
        </p:nvSpPr>
        <p:spPr bwMode="auto">
          <a:xfrm>
            <a:off x="2043113" y="4079875"/>
            <a:ext cx="11430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Old</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Value</a:t>
            </a:r>
          </a:p>
        </p:txBody>
      </p:sp>
      <p:sp>
        <p:nvSpPr>
          <p:cNvPr id="144457" name="Rectangle 74">
            <a:extLst>
              <a:ext uri="{FF2B5EF4-FFF2-40B4-BE49-F238E27FC236}">
                <a16:creationId xmlns:a16="http://schemas.microsoft.com/office/drawing/2014/main" id="{D3B20198-FF6F-DB11-6C7C-267CC68A6793}"/>
              </a:ext>
            </a:extLst>
          </p:cNvPr>
          <p:cNvSpPr>
            <a:spLocks noChangeArrowheads="1"/>
          </p:cNvSpPr>
          <p:nvPr/>
        </p:nvSpPr>
        <p:spPr bwMode="auto">
          <a:xfrm>
            <a:off x="4862513" y="40798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New Value</a:t>
            </a:r>
          </a:p>
        </p:txBody>
      </p:sp>
      <p:sp>
        <p:nvSpPr>
          <p:cNvPr id="144458" name="Line 75">
            <a:extLst>
              <a:ext uri="{FF2B5EF4-FFF2-40B4-BE49-F238E27FC236}">
                <a16:creationId xmlns:a16="http://schemas.microsoft.com/office/drawing/2014/main" id="{224F65AC-DF34-A97A-D6FB-0E9B3E5CB935}"/>
              </a:ext>
            </a:extLst>
          </p:cNvPr>
          <p:cNvSpPr>
            <a:spLocks noChangeShapeType="1"/>
          </p:cNvSpPr>
          <p:nvPr/>
        </p:nvSpPr>
        <p:spPr bwMode="auto">
          <a:xfrm>
            <a:off x="3213100" y="2133600"/>
            <a:ext cx="1117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2940" name="Rectangle 76">
            <a:extLst>
              <a:ext uri="{FF2B5EF4-FFF2-40B4-BE49-F238E27FC236}">
                <a16:creationId xmlns:a16="http://schemas.microsoft.com/office/drawing/2014/main" id="{A33FC374-7040-553A-6B2B-A2C9F8456484}"/>
              </a:ext>
            </a:extLst>
          </p:cNvPr>
          <p:cNvSpPr>
            <a:spLocks noChangeArrowheads="1"/>
          </p:cNvSpPr>
          <p:nvPr/>
        </p:nvSpPr>
        <p:spPr bwMode="auto">
          <a:xfrm>
            <a:off x="4329113" y="2005013"/>
            <a:ext cx="23780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solidFill>
                  <a:schemeClr val="accent1"/>
                </a:solidFill>
                <a:latin typeface="Times New Roman" panose="02020603050405020304" pitchFamily="18" charset="0"/>
                <a:ea typeface="宋体" panose="02010600030101010101" pitchFamily="2" charset="-122"/>
              </a:rPr>
              <a:t>Delay through Control Logic</a:t>
            </a:r>
          </a:p>
        </p:txBody>
      </p:sp>
      <p:sp>
        <p:nvSpPr>
          <p:cNvPr id="144460" name="Line 77">
            <a:extLst>
              <a:ext uri="{FF2B5EF4-FFF2-40B4-BE49-F238E27FC236}">
                <a16:creationId xmlns:a16="http://schemas.microsoft.com/office/drawing/2014/main" id="{7B32891C-E11B-092B-9141-CE4E34C12BBB}"/>
              </a:ext>
            </a:extLst>
          </p:cNvPr>
          <p:cNvSpPr>
            <a:spLocks noChangeShapeType="1"/>
          </p:cNvSpPr>
          <p:nvPr/>
        </p:nvSpPr>
        <p:spPr bwMode="auto">
          <a:xfrm>
            <a:off x="5346700" y="4648200"/>
            <a:ext cx="3479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61" name="Rectangle 78">
            <a:extLst>
              <a:ext uri="{FF2B5EF4-FFF2-40B4-BE49-F238E27FC236}">
                <a16:creationId xmlns:a16="http://schemas.microsoft.com/office/drawing/2014/main" id="{435E0886-6795-F87F-55EE-4253CF8A65B7}"/>
              </a:ext>
            </a:extLst>
          </p:cNvPr>
          <p:cNvSpPr>
            <a:spLocks noChangeArrowheads="1"/>
          </p:cNvSpPr>
          <p:nvPr/>
        </p:nvSpPr>
        <p:spPr bwMode="auto">
          <a:xfrm>
            <a:off x="138113" y="4613275"/>
            <a:ext cx="698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busA</a:t>
            </a:r>
          </a:p>
        </p:txBody>
      </p:sp>
      <p:sp>
        <p:nvSpPr>
          <p:cNvPr id="144462" name="Line 79">
            <a:extLst>
              <a:ext uri="{FF2B5EF4-FFF2-40B4-BE49-F238E27FC236}">
                <a16:creationId xmlns:a16="http://schemas.microsoft.com/office/drawing/2014/main" id="{7ADBF1DB-34BD-3609-6CBE-6C2A3D0F1580}"/>
              </a:ext>
            </a:extLst>
          </p:cNvPr>
          <p:cNvSpPr>
            <a:spLocks noChangeShapeType="1"/>
          </p:cNvSpPr>
          <p:nvPr/>
        </p:nvSpPr>
        <p:spPr bwMode="auto">
          <a:xfrm>
            <a:off x="5257800" y="4432300"/>
            <a:ext cx="0" cy="13462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63" name="Line 80">
            <a:extLst>
              <a:ext uri="{FF2B5EF4-FFF2-40B4-BE49-F238E27FC236}">
                <a16:creationId xmlns:a16="http://schemas.microsoft.com/office/drawing/2014/main" id="{AA065142-A1CF-2100-49B6-034C45BFCAFE}"/>
              </a:ext>
            </a:extLst>
          </p:cNvPr>
          <p:cNvSpPr>
            <a:spLocks noChangeShapeType="1"/>
          </p:cNvSpPr>
          <p:nvPr/>
        </p:nvSpPr>
        <p:spPr bwMode="auto">
          <a:xfrm>
            <a:off x="3213100" y="4495800"/>
            <a:ext cx="20320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2945" name="Rectangle 81">
            <a:extLst>
              <a:ext uri="{FF2B5EF4-FFF2-40B4-BE49-F238E27FC236}">
                <a16:creationId xmlns:a16="http://schemas.microsoft.com/office/drawing/2014/main" id="{61FCBD86-E24C-64A7-A3C6-3CEBE8F17781}"/>
              </a:ext>
            </a:extLst>
          </p:cNvPr>
          <p:cNvSpPr>
            <a:spLocks noChangeArrowheads="1"/>
          </p:cNvSpPr>
          <p:nvPr/>
        </p:nvSpPr>
        <p:spPr bwMode="auto">
          <a:xfrm>
            <a:off x="5243513" y="4367213"/>
            <a:ext cx="21351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solidFill>
                  <a:schemeClr val="accent1"/>
                </a:solidFill>
                <a:latin typeface="Times New Roman" panose="02020603050405020304" pitchFamily="18" charset="0"/>
                <a:ea typeface="宋体" panose="02010600030101010101" pitchFamily="2" charset="-122"/>
              </a:rPr>
              <a:t>Register File Access Time</a:t>
            </a:r>
          </a:p>
        </p:txBody>
      </p:sp>
      <p:sp>
        <p:nvSpPr>
          <p:cNvPr id="144465" name="Rectangle 82">
            <a:extLst>
              <a:ext uri="{FF2B5EF4-FFF2-40B4-BE49-F238E27FC236}">
                <a16:creationId xmlns:a16="http://schemas.microsoft.com/office/drawing/2014/main" id="{B07C4272-A0EF-D710-0F93-766D67DE9CF2}"/>
              </a:ext>
            </a:extLst>
          </p:cNvPr>
          <p:cNvSpPr>
            <a:spLocks noChangeArrowheads="1"/>
          </p:cNvSpPr>
          <p:nvPr/>
        </p:nvSpPr>
        <p:spPr bwMode="auto">
          <a:xfrm>
            <a:off x="2119313" y="4613275"/>
            <a:ext cx="14351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Old</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Value</a:t>
            </a:r>
          </a:p>
        </p:txBody>
      </p:sp>
      <p:sp>
        <p:nvSpPr>
          <p:cNvPr id="144466" name="Rectangle 83">
            <a:extLst>
              <a:ext uri="{FF2B5EF4-FFF2-40B4-BE49-F238E27FC236}">
                <a16:creationId xmlns:a16="http://schemas.microsoft.com/office/drawing/2014/main" id="{37B8864D-C3E9-FCC8-072D-5B7E7309BFE4}"/>
              </a:ext>
            </a:extLst>
          </p:cNvPr>
          <p:cNvSpPr>
            <a:spLocks noChangeArrowheads="1"/>
          </p:cNvSpPr>
          <p:nvPr/>
        </p:nvSpPr>
        <p:spPr bwMode="auto">
          <a:xfrm>
            <a:off x="6005513" y="46132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New</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Value</a:t>
            </a:r>
          </a:p>
        </p:txBody>
      </p:sp>
      <p:sp>
        <p:nvSpPr>
          <p:cNvPr id="144467" name="Rectangle 84">
            <a:extLst>
              <a:ext uri="{FF2B5EF4-FFF2-40B4-BE49-F238E27FC236}">
                <a16:creationId xmlns:a16="http://schemas.microsoft.com/office/drawing/2014/main" id="{178EA628-0BA6-1EEC-97A7-5464B50A59F0}"/>
              </a:ext>
            </a:extLst>
          </p:cNvPr>
          <p:cNvSpPr>
            <a:spLocks noChangeArrowheads="1"/>
          </p:cNvSpPr>
          <p:nvPr/>
        </p:nvSpPr>
        <p:spPr bwMode="auto">
          <a:xfrm>
            <a:off x="138113" y="5146675"/>
            <a:ext cx="7747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busB</a:t>
            </a:r>
          </a:p>
        </p:txBody>
      </p:sp>
      <p:sp>
        <p:nvSpPr>
          <p:cNvPr id="144468" name="Line 85">
            <a:extLst>
              <a:ext uri="{FF2B5EF4-FFF2-40B4-BE49-F238E27FC236}">
                <a16:creationId xmlns:a16="http://schemas.microsoft.com/office/drawing/2014/main" id="{7942F344-E0D6-2454-A821-D2124E5E1682}"/>
              </a:ext>
            </a:extLst>
          </p:cNvPr>
          <p:cNvSpPr>
            <a:spLocks noChangeShapeType="1"/>
          </p:cNvSpPr>
          <p:nvPr/>
        </p:nvSpPr>
        <p:spPr bwMode="auto">
          <a:xfrm>
            <a:off x="6096000" y="5499100"/>
            <a:ext cx="0" cy="11176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69" name="Line 86">
            <a:extLst>
              <a:ext uri="{FF2B5EF4-FFF2-40B4-BE49-F238E27FC236}">
                <a16:creationId xmlns:a16="http://schemas.microsoft.com/office/drawing/2014/main" id="{3E6FF2F3-522E-12EB-EAEA-EFB32495372D}"/>
              </a:ext>
            </a:extLst>
          </p:cNvPr>
          <p:cNvSpPr>
            <a:spLocks noChangeShapeType="1"/>
          </p:cNvSpPr>
          <p:nvPr/>
        </p:nvSpPr>
        <p:spPr bwMode="auto">
          <a:xfrm>
            <a:off x="5270500" y="5562600"/>
            <a:ext cx="8128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2951" name="Rectangle 87">
            <a:extLst>
              <a:ext uri="{FF2B5EF4-FFF2-40B4-BE49-F238E27FC236}">
                <a16:creationId xmlns:a16="http://schemas.microsoft.com/office/drawing/2014/main" id="{91F22549-D765-C082-3D85-D32370067778}"/>
              </a:ext>
            </a:extLst>
          </p:cNvPr>
          <p:cNvSpPr>
            <a:spLocks noChangeArrowheads="1"/>
          </p:cNvSpPr>
          <p:nvPr/>
        </p:nvSpPr>
        <p:spPr bwMode="auto">
          <a:xfrm>
            <a:off x="6081713" y="5434013"/>
            <a:ext cx="1036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solidFill>
                  <a:schemeClr val="accent1"/>
                </a:solidFill>
                <a:latin typeface="Times New Roman" panose="02020603050405020304" pitchFamily="18" charset="0"/>
                <a:ea typeface="宋体" panose="02010600030101010101" pitchFamily="2" charset="-122"/>
              </a:rPr>
              <a:t>ALU Delay</a:t>
            </a:r>
          </a:p>
        </p:txBody>
      </p:sp>
      <p:sp>
        <p:nvSpPr>
          <p:cNvPr id="144471" name="Rectangle 88">
            <a:extLst>
              <a:ext uri="{FF2B5EF4-FFF2-40B4-BE49-F238E27FC236}">
                <a16:creationId xmlns:a16="http://schemas.microsoft.com/office/drawing/2014/main" id="{4442DCB6-146A-8511-D0FA-7072C73742A3}"/>
              </a:ext>
            </a:extLst>
          </p:cNvPr>
          <p:cNvSpPr>
            <a:spLocks noChangeArrowheads="1"/>
          </p:cNvSpPr>
          <p:nvPr/>
        </p:nvSpPr>
        <p:spPr bwMode="auto">
          <a:xfrm>
            <a:off x="2119313" y="5146675"/>
            <a:ext cx="1587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Old Value</a:t>
            </a:r>
          </a:p>
        </p:txBody>
      </p:sp>
      <p:sp>
        <p:nvSpPr>
          <p:cNvPr id="144472" name="Rectangle 89">
            <a:extLst>
              <a:ext uri="{FF2B5EF4-FFF2-40B4-BE49-F238E27FC236}">
                <a16:creationId xmlns:a16="http://schemas.microsoft.com/office/drawing/2014/main" id="{050794CA-B967-8331-09C0-5DAC942A17BD}"/>
              </a:ext>
            </a:extLst>
          </p:cNvPr>
          <p:cNvSpPr>
            <a:spLocks noChangeArrowheads="1"/>
          </p:cNvSpPr>
          <p:nvPr/>
        </p:nvSpPr>
        <p:spPr bwMode="auto">
          <a:xfrm>
            <a:off x="6005513" y="51466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New</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Value</a:t>
            </a:r>
          </a:p>
        </p:txBody>
      </p:sp>
      <p:sp>
        <p:nvSpPr>
          <p:cNvPr id="144473" name="Rectangle 90">
            <a:extLst>
              <a:ext uri="{FF2B5EF4-FFF2-40B4-BE49-F238E27FC236}">
                <a16:creationId xmlns:a16="http://schemas.microsoft.com/office/drawing/2014/main" id="{38DB87FD-50D5-E244-51C1-49DD473ED0FA}"/>
              </a:ext>
            </a:extLst>
          </p:cNvPr>
          <p:cNvSpPr>
            <a:spLocks noChangeArrowheads="1"/>
          </p:cNvSpPr>
          <p:nvPr/>
        </p:nvSpPr>
        <p:spPr bwMode="auto">
          <a:xfrm>
            <a:off x="2043113" y="1717675"/>
            <a:ext cx="10541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Old</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Value</a:t>
            </a:r>
          </a:p>
        </p:txBody>
      </p:sp>
      <p:sp>
        <p:nvSpPr>
          <p:cNvPr id="144474" name="Line 91">
            <a:extLst>
              <a:ext uri="{FF2B5EF4-FFF2-40B4-BE49-F238E27FC236}">
                <a16:creationId xmlns:a16="http://schemas.microsoft.com/office/drawing/2014/main" id="{8FF44621-B97A-90AD-74F4-5DFAE3A1C365}"/>
              </a:ext>
            </a:extLst>
          </p:cNvPr>
          <p:cNvSpPr>
            <a:spLocks noChangeShapeType="1"/>
          </p:cNvSpPr>
          <p:nvPr/>
        </p:nvSpPr>
        <p:spPr bwMode="auto">
          <a:xfrm>
            <a:off x="8470900" y="1219200"/>
            <a:ext cx="355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75" name="Line 92">
            <a:extLst>
              <a:ext uri="{FF2B5EF4-FFF2-40B4-BE49-F238E27FC236}">
                <a16:creationId xmlns:a16="http://schemas.microsoft.com/office/drawing/2014/main" id="{856D14AC-DB79-4539-B947-A030835B913F}"/>
              </a:ext>
            </a:extLst>
          </p:cNvPr>
          <p:cNvSpPr>
            <a:spLocks noChangeShapeType="1"/>
          </p:cNvSpPr>
          <p:nvPr/>
        </p:nvSpPr>
        <p:spPr bwMode="auto">
          <a:xfrm>
            <a:off x="8470900" y="1447800"/>
            <a:ext cx="355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76" name="Rectangle 93">
            <a:extLst>
              <a:ext uri="{FF2B5EF4-FFF2-40B4-BE49-F238E27FC236}">
                <a16:creationId xmlns:a16="http://schemas.microsoft.com/office/drawing/2014/main" id="{20609952-6DD4-FDC4-8FBA-4C4B81C04CFC}"/>
              </a:ext>
            </a:extLst>
          </p:cNvPr>
          <p:cNvSpPr>
            <a:spLocks noChangeArrowheads="1"/>
          </p:cNvSpPr>
          <p:nvPr/>
        </p:nvSpPr>
        <p:spPr bwMode="auto">
          <a:xfrm>
            <a:off x="3567113" y="17176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New Value</a:t>
            </a:r>
          </a:p>
        </p:txBody>
      </p:sp>
      <p:sp>
        <p:nvSpPr>
          <p:cNvPr id="144477" name="Rectangle 94">
            <a:extLst>
              <a:ext uri="{FF2B5EF4-FFF2-40B4-BE49-F238E27FC236}">
                <a16:creationId xmlns:a16="http://schemas.microsoft.com/office/drawing/2014/main" id="{0A204332-9F80-2AB5-3EAB-E724D552A6D4}"/>
              </a:ext>
            </a:extLst>
          </p:cNvPr>
          <p:cNvSpPr>
            <a:spLocks noChangeArrowheads="1"/>
          </p:cNvSpPr>
          <p:nvPr/>
        </p:nvSpPr>
        <p:spPr bwMode="auto">
          <a:xfrm>
            <a:off x="2119313" y="11842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New</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Value</a:t>
            </a:r>
          </a:p>
        </p:txBody>
      </p:sp>
      <p:sp>
        <p:nvSpPr>
          <p:cNvPr id="144478" name="Rectangle 95">
            <a:extLst>
              <a:ext uri="{FF2B5EF4-FFF2-40B4-BE49-F238E27FC236}">
                <a16:creationId xmlns:a16="http://schemas.microsoft.com/office/drawing/2014/main" id="{D2A15A97-82C6-B696-B0FB-301B8A4BAB3F}"/>
              </a:ext>
            </a:extLst>
          </p:cNvPr>
          <p:cNvSpPr>
            <a:spLocks noChangeArrowheads="1"/>
          </p:cNvSpPr>
          <p:nvPr/>
        </p:nvSpPr>
        <p:spPr bwMode="auto">
          <a:xfrm>
            <a:off x="595313" y="1184275"/>
            <a:ext cx="9271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Old</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Value</a:t>
            </a:r>
          </a:p>
        </p:txBody>
      </p:sp>
      <p:sp>
        <p:nvSpPr>
          <p:cNvPr id="144479" name="Oval 96">
            <a:extLst>
              <a:ext uri="{FF2B5EF4-FFF2-40B4-BE49-F238E27FC236}">
                <a16:creationId xmlns:a16="http://schemas.microsoft.com/office/drawing/2014/main" id="{5FAEBFA0-AD04-5107-9CE2-B5E4114023E6}"/>
              </a:ext>
            </a:extLst>
          </p:cNvPr>
          <p:cNvSpPr>
            <a:spLocks noChangeArrowheads="1"/>
          </p:cNvSpPr>
          <p:nvPr/>
        </p:nvSpPr>
        <p:spPr bwMode="auto">
          <a:xfrm>
            <a:off x="8083550" y="4197350"/>
            <a:ext cx="1397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44480" name="Line 98">
            <a:extLst>
              <a:ext uri="{FF2B5EF4-FFF2-40B4-BE49-F238E27FC236}">
                <a16:creationId xmlns:a16="http://schemas.microsoft.com/office/drawing/2014/main" id="{4C0B8AD8-81C3-7AB7-C193-FC5F92BA5EC3}"/>
              </a:ext>
            </a:extLst>
          </p:cNvPr>
          <p:cNvSpPr>
            <a:spLocks noChangeShapeType="1"/>
          </p:cNvSpPr>
          <p:nvPr/>
        </p:nvSpPr>
        <p:spPr bwMode="auto">
          <a:xfrm>
            <a:off x="838200" y="2743200"/>
            <a:ext cx="7988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81" name="Line 99">
            <a:extLst>
              <a:ext uri="{FF2B5EF4-FFF2-40B4-BE49-F238E27FC236}">
                <a16:creationId xmlns:a16="http://schemas.microsoft.com/office/drawing/2014/main" id="{0D5BF145-36D9-C0C2-919B-0F4757F62CB8}"/>
              </a:ext>
            </a:extLst>
          </p:cNvPr>
          <p:cNvSpPr>
            <a:spLocks noChangeShapeType="1"/>
          </p:cNvSpPr>
          <p:nvPr/>
        </p:nvSpPr>
        <p:spPr bwMode="auto">
          <a:xfrm>
            <a:off x="838200" y="2971800"/>
            <a:ext cx="341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82" name="Line 100">
            <a:extLst>
              <a:ext uri="{FF2B5EF4-FFF2-40B4-BE49-F238E27FC236}">
                <a16:creationId xmlns:a16="http://schemas.microsoft.com/office/drawing/2014/main" id="{B3ECDEE2-BE11-102E-0FE8-2DE96CCB7BEE}"/>
              </a:ext>
            </a:extLst>
          </p:cNvPr>
          <p:cNvSpPr>
            <a:spLocks noChangeShapeType="1"/>
          </p:cNvSpPr>
          <p:nvPr/>
        </p:nvSpPr>
        <p:spPr bwMode="auto">
          <a:xfrm flipV="1">
            <a:off x="4279900" y="2730500"/>
            <a:ext cx="12700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83" name="Rectangle 101">
            <a:extLst>
              <a:ext uri="{FF2B5EF4-FFF2-40B4-BE49-F238E27FC236}">
                <a16:creationId xmlns:a16="http://schemas.microsoft.com/office/drawing/2014/main" id="{048DD9BF-EA2A-1566-1119-32EE3D046C55}"/>
              </a:ext>
            </a:extLst>
          </p:cNvPr>
          <p:cNvSpPr>
            <a:spLocks noChangeArrowheads="1"/>
          </p:cNvSpPr>
          <p:nvPr/>
        </p:nvSpPr>
        <p:spPr bwMode="auto">
          <a:xfrm>
            <a:off x="138113" y="2708275"/>
            <a:ext cx="9271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ExtOp</a:t>
            </a:r>
          </a:p>
        </p:txBody>
      </p:sp>
      <p:sp>
        <p:nvSpPr>
          <p:cNvPr id="144484" name="Rectangle 102">
            <a:extLst>
              <a:ext uri="{FF2B5EF4-FFF2-40B4-BE49-F238E27FC236}">
                <a16:creationId xmlns:a16="http://schemas.microsoft.com/office/drawing/2014/main" id="{378569BE-F7F9-93EA-32B7-DCE39851ABBA}"/>
              </a:ext>
            </a:extLst>
          </p:cNvPr>
          <p:cNvSpPr>
            <a:spLocks noChangeArrowheads="1"/>
          </p:cNvSpPr>
          <p:nvPr/>
        </p:nvSpPr>
        <p:spPr bwMode="auto">
          <a:xfrm>
            <a:off x="2043113" y="2708275"/>
            <a:ext cx="1168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Old</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Value</a:t>
            </a:r>
          </a:p>
        </p:txBody>
      </p:sp>
      <p:sp>
        <p:nvSpPr>
          <p:cNvPr id="144485" name="Rectangle 103">
            <a:extLst>
              <a:ext uri="{FF2B5EF4-FFF2-40B4-BE49-F238E27FC236}">
                <a16:creationId xmlns:a16="http://schemas.microsoft.com/office/drawing/2014/main" id="{49CE6F19-6FAF-CF8F-6CFD-2D4448AFE514}"/>
              </a:ext>
            </a:extLst>
          </p:cNvPr>
          <p:cNvSpPr>
            <a:spLocks noChangeArrowheads="1"/>
          </p:cNvSpPr>
          <p:nvPr/>
        </p:nvSpPr>
        <p:spPr bwMode="auto">
          <a:xfrm>
            <a:off x="4862513" y="27082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New Value</a:t>
            </a:r>
          </a:p>
        </p:txBody>
      </p:sp>
      <p:sp>
        <p:nvSpPr>
          <p:cNvPr id="144486" name="Line 104">
            <a:extLst>
              <a:ext uri="{FF2B5EF4-FFF2-40B4-BE49-F238E27FC236}">
                <a16:creationId xmlns:a16="http://schemas.microsoft.com/office/drawing/2014/main" id="{B04A62CC-6F2C-B6D1-EF45-062502FBA1FF}"/>
              </a:ext>
            </a:extLst>
          </p:cNvPr>
          <p:cNvSpPr>
            <a:spLocks noChangeShapeType="1"/>
          </p:cNvSpPr>
          <p:nvPr/>
        </p:nvSpPr>
        <p:spPr bwMode="auto">
          <a:xfrm>
            <a:off x="838200" y="3200400"/>
            <a:ext cx="7988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87" name="Line 105">
            <a:extLst>
              <a:ext uri="{FF2B5EF4-FFF2-40B4-BE49-F238E27FC236}">
                <a16:creationId xmlns:a16="http://schemas.microsoft.com/office/drawing/2014/main" id="{16A05E19-EF0C-A50E-253F-2CB7CEBAD92C}"/>
              </a:ext>
            </a:extLst>
          </p:cNvPr>
          <p:cNvSpPr>
            <a:spLocks noChangeShapeType="1"/>
          </p:cNvSpPr>
          <p:nvPr/>
        </p:nvSpPr>
        <p:spPr bwMode="auto">
          <a:xfrm>
            <a:off x="838200" y="3429000"/>
            <a:ext cx="341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88" name="Line 106">
            <a:extLst>
              <a:ext uri="{FF2B5EF4-FFF2-40B4-BE49-F238E27FC236}">
                <a16:creationId xmlns:a16="http://schemas.microsoft.com/office/drawing/2014/main" id="{5740C626-F8E2-E425-EDCC-F636A2CFE0CF}"/>
              </a:ext>
            </a:extLst>
          </p:cNvPr>
          <p:cNvSpPr>
            <a:spLocks noChangeShapeType="1"/>
          </p:cNvSpPr>
          <p:nvPr/>
        </p:nvSpPr>
        <p:spPr bwMode="auto">
          <a:xfrm flipV="1">
            <a:off x="4279900" y="3187700"/>
            <a:ext cx="12700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89" name="Rectangle 107">
            <a:extLst>
              <a:ext uri="{FF2B5EF4-FFF2-40B4-BE49-F238E27FC236}">
                <a16:creationId xmlns:a16="http://schemas.microsoft.com/office/drawing/2014/main" id="{2A2AE20B-1B75-8EBC-8A63-014513D77869}"/>
              </a:ext>
            </a:extLst>
          </p:cNvPr>
          <p:cNvSpPr>
            <a:spLocks noChangeArrowheads="1"/>
          </p:cNvSpPr>
          <p:nvPr/>
        </p:nvSpPr>
        <p:spPr bwMode="auto">
          <a:xfrm>
            <a:off x="112713" y="3165475"/>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ALUASrc</a:t>
            </a:r>
          </a:p>
          <a:p>
            <a:pPr eaLnBrk="0" hangingPunct="0"/>
            <a:r>
              <a:rPr lang="en-US" altLang="zh-CN" sz="1400">
                <a:latin typeface="Times New Roman" panose="02020603050405020304" pitchFamily="18" charset="0"/>
                <a:ea typeface="宋体" panose="02010600030101010101" pitchFamily="2" charset="-122"/>
              </a:rPr>
              <a:t>ALUBSrc</a:t>
            </a:r>
          </a:p>
        </p:txBody>
      </p:sp>
      <p:sp>
        <p:nvSpPr>
          <p:cNvPr id="144490" name="Rectangle 108">
            <a:extLst>
              <a:ext uri="{FF2B5EF4-FFF2-40B4-BE49-F238E27FC236}">
                <a16:creationId xmlns:a16="http://schemas.microsoft.com/office/drawing/2014/main" id="{CB4F969A-943F-769C-A1BE-8D0ED1F34068}"/>
              </a:ext>
            </a:extLst>
          </p:cNvPr>
          <p:cNvSpPr>
            <a:spLocks noChangeArrowheads="1"/>
          </p:cNvSpPr>
          <p:nvPr/>
        </p:nvSpPr>
        <p:spPr bwMode="auto">
          <a:xfrm>
            <a:off x="2043113" y="3165475"/>
            <a:ext cx="13208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Old Value</a:t>
            </a:r>
          </a:p>
        </p:txBody>
      </p:sp>
      <p:sp>
        <p:nvSpPr>
          <p:cNvPr id="144491" name="Rectangle 109">
            <a:extLst>
              <a:ext uri="{FF2B5EF4-FFF2-40B4-BE49-F238E27FC236}">
                <a16:creationId xmlns:a16="http://schemas.microsoft.com/office/drawing/2014/main" id="{BD4276CC-B62A-1D43-A2FD-059B49166B51}"/>
              </a:ext>
            </a:extLst>
          </p:cNvPr>
          <p:cNvSpPr>
            <a:spLocks noChangeArrowheads="1"/>
          </p:cNvSpPr>
          <p:nvPr/>
        </p:nvSpPr>
        <p:spPr bwMode="auto">
          <a:xfrm>
            <a:off x="4862513" y="31654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New Value</a:t>
            </a:r>
          </a:p>
        </p:txBody>
      </p:sp>
      <p:sp>
        <p:nvSpPr>
          <p:cNvPr id="144492" name="Line 110">
            <a:extLst>
              <a:ext uri="{FF2B5EF4-FFF2-40B4-BE49-F238E27FC236}">
                <a16:creationId xmlns:a16="http://schemas.microsoft.com/office/drawing/2014/main" id="{F249634C-3A88-4F34-49CC-9552496F88C4}"/>
              </a:ext>
            </a:extLst>
          </p:cNvPr>
          <p:cNvSpPr>
            <a:spLocks noChangeShapeType="1"/>
          </p:cNvSpPr>
          <p:nvPr/>
        </p:nvSpPr>
        <p:spPr bwMode="auto">
          <a:xfrm>
            <a:off x="1066800" y="3657600"/>
            <a:ext cx="7759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93" name="Line 111">
            <a:extLst>
              <a:ext uri="{FF2B5EF4-FFF2-40B4-BE49-F238E27FC236}">
                <a16:creationId xmlns:a16="http://schemas.microsoft.com/office/drawing/2014/main" id="{5D49E8F0-966B-9234-0297-8FC93CD0C033}"/>
              </a:ext>
            </a:extLst>
          </p:cNvPr>
          <p:cNvSpPr>
            <a:spLocks noChangeShapeType="1"/>
          </p:cNvSpPr>
          <p:nvPr/>
        </p:nvSpPr>
        <p:spPr bwMode="auto">
          <a:xfrm>
            <a:off x="1066800" y="3886200"/>
            <a:ext cx="3187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94" name="Line 112">
            <a:extLst>
              <a:ext uri="{FF2B5EF4-FFF2-40B4-BE49-F238E27FC236}">
                <a16:creationId xmlns:a16="http://schemas.microsoft.com/office/drawing/2014/main" id="{679FE45F-8EEE-5CF4-2E8A-45A4C542F8E1}"/>
              </a:ext>
            </a:extLst>
          </p:cNvPr>
          <p:cNvSpPr>
            <a:spLocks noChangeShapeType="1"/>
          </p:cNvSpPr>
          <p:nvPr/>
        </p:nvSpPr>
        <p:spPr bwMode="auto">
          <a:xfrm flipV="1">
            <a:off x="4279900" y="3644900"/>
            <a:ext cx="12700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95" name="Rectangle 113">
            <a:extLst>
              <a:ext uri="{FF2B5EF4-FFF2-40B4-BE49-F238E27FC236}">
                <a16:creationId xmlns:a16="http://schemas.microsoft.com/office/drawing/2014/main" id="{386E4274-06D0-7C88-8656-3FF1F91E7AA9}"/>
              </a:ext>
            </a:extLst>
          </p:cNvPr>
          <p:cNvSpPr>
            <a:spLocks noChangeArrowheads="1"/>
          </p:cNvSpPr>
          <p:nvPr/>
        </p:nvSpPr>
        <p:spPr bwMode="auto">
          <a:xfrm>
            <a:off x="138113" y="36226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MemtoReg</a:t>
            </a:r>
          </a:p>
        </p:txBody>
      </p:sp>
      <p:sp>
        <p:nvSpPr>
          <p:cNvPr id="144496" name="Rectangle 114">
            <a:extLst>
              <a:ext uri="{FF2B5EF4-FFF2-40B4-BE49-F238E27FC236}">
                <a16:creationId xmlns:a16="http://schemas.microsoft.com/office/drawing/2014/main" id="{DA054A47-3202-DF95-0BD0-D2AFA8C14788}"/>
              </a:ext>
            </a:extLst>
          </p:cNvPr>
          <p:cNvSpPr>
            <a:spLocks noChangeArrowheads="1"/>
          </p:cNvSpPr>
          <p:nvPr/>
        </p:nvSpPr>
        <p:spPr bwMode="auto">
          <a:xfrm>
            <a:off x="2043113" y="3622675"/>
            <a:ext cx="13843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Old</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Valu</a:t>
            </a:r>
            <a:r>
              <a:rPr lang="en-US" altLang="zh-CN" sz="1400" b="0">
                <a:latin typeface="Times New Roman" panose="02020603050405020304" pitchFamily="18" charset="0"/>
                <a:ea typeface="宋体" panose="02010600030101010101" pitchFamily="2" charset="-122"/>
              </a:rPr>
              <a:t>e</a:t>
            </a:r>
          </a:p>
        </p:txBody>
      </p:sp>
      <p:sp>
        <p:nvSpPr>
          <p:cNvPr id="144497" name="Rectangle 115">
            <a:extLst>
              <a:ext uri="{FF2B5EF4-FFF2-40B4-BE49-F238E27FC236}">
                <a16:creationId xmlns:a16="http://schemas.microsoft.com/office/drawing/2014/main" id="{3FDCE5B8-3BC8-24C0-9D23-545A6CDBBFB9}"/>
              </a:ext>
            </a:extLst>
          </p:cNvPr>
          <p:cNvSpPr>
            <a:spLocks noChangeArrowheads="1"/>
          </p:cNvSpPr>
          <p:nvPr/>
        </p:nvSpPr>
        <p:spPr bwMode="auto">
          <a:xfrm>
            <a:off x="4862513" y="36226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New Value</a:t>
            </a:r>
          </a:p>
        </p:txBody>
      </p:sp>
      <p:sp>
        <p:nvSpPr>
          <p:cNvPr id="144498" name="Line 116">
            <a:extLst>
              <a:ext uri="{FF2B5EF4-FFF2-40B4-BE49-F238E27FC236}">
                <a16:creationId xmlns:a16="http://schemas.microsoft.com/office/drawing/2014/main" id="{BB814DAF-AB87-CF10-189C-C009320CC81F}"/>
              </a:ext>
            </a:extLst>
          </p:cNvPr>
          <p:cNvSpPr>
            <a:spLocks noChangeShapeType="1"/>
          </p:cNvSpPr>
          <p:nvPr/>
        </p:nvSpPr>
        <p:spPr bwMode="auto">
          <a:xfrm>
            <a:off x="838200" y="5715000"/>
            <a:ext cx="51689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99" name="Line 117">
            <a:extLst>
              <a:ext uri="{FF2B5EF4-FFF2-40B4-BE49-F238E27FC236}">
                <a16:creationId xmlns:a16="http://schemas.microsoft.com/office/drawing/2014/main" id="{350C5005-2BF2-2163-2B55-12536ABB1E7B}"/>
              </a:ext>
            </a:extLst>
          </p:cNvPr>
          <p:cNvSpPr>
            <a:spLocks noChangeShapeType="1"/>
          </p:cNvSpPr>
          <p:nvPr/>
        </p:nvSpPr>
        <p:spPr bwMode="auto">
          <a:xfrm>
            <a:off x="6032500" y="5727700"/>
            <a:ext cx="12700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00" name="Line 118">
            <a:extLst>
              <a:ext uri="{FF2B5EF4-FFF2-40B4-BE49-F238E27FC236}">
                <a16:creationId xmlns:a16="http://schemas.microsoft.com/office/drawing/2014/main" id="{129C36DC-4485-FEC1-E796-BAFE2088589B}"/>
              </a:ext>
            </a:extLst>
          </p:cNvPr>
          <p:cNvSpPr>
            <a:spLocks noChangeShapeType="1"/>
          </p:cNvSpPr>
          <p:nvPr/>
        </p:nvSpPr>
        <p:spPr bwMode="auto">
          <a:xfrm>
            <a:off x="838200" y="5943600"/>
            <a:ext cx="51689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01" name="Line 119">
            <a:extLst>
              <a:ext uri="{FF2B5EF4-FFF2-40B4-BE49-F238E27FC236}">
                <a16:creationId xmlns:a16="http://schemas.microsoft.com/office/drawing/2014/main" id="{EFCFD755-D107-5FCA-3712-9FCDD05D3AF4}"/>
              </a:ext>
            </a:extLst>
          </p:cNvPr>
          <p:cNvSpPr>
            <a:spLocks noChangeShapeType="1"/>
          </p:cNvSpPr>
          <p:nvPr/>
        </p:nvSpPr>
        <p:spPr bwMode="auto">
          <a:xfrm flipV="1">
            <a:off x="6032500" y="5702300"/>
            <a:ext cx="12700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02" name="Line 120">
            <a:extLst>
              <a:ext uri="{FF2B5EF4-FFF2-40B4-BE49-F238E27FC236}">
                <a16:creationId xmlns:a16="http://schemas.microsoft.com/office/drawing/2014/main" id="{2A4535FA-BCF1-E92B-9228-786DCD1FBB29}"/>
              </a:ext>
            </a:extLst>
          </p:cNvPr>
          <p:cNvSpPr>
            <a:spLocks noChangeShapeType="1"/>
          </p:cNvSpPr>
          <p:nvPr/>
        </p:nvSpPr>
        <p:spPr bwMode="auto">
          <a:xfrm>
            <a:off x="6184900" y="5715000"/>
            <a:ext cx="2641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03" name="Line 121">
            <a:extLst>
              <a:ext uri="{FF2B5EF4-FFF2-40B4-BE49-F238E27FC236}">
                <a16:creationId xmlns:a16="http://schemas.microsoft.com/office/drawing/2014/main" id="{1B4B2E70-BF40-2C2A-1D5B-9977C34D3B48}"/>
              </a:ext>
            </a:extLst>
          </p:cNvPr>
          <p:cNvSpPr>
            <a:spLocks noChangeShapeType="1"/>
          </p:cNvSpPr>
          <p:nvPr/>
        </p:nvSpPr>
        <p:spPr bwMode="auto">
          <a:xfrm>
            <a:off x="6184900" y="5943600"/>
            <a:ext cx="2641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04" name="Rectangle 122">
            <a:extLst>
              <a:ext uri="{FF2B5EF4-FFF2-40B4-BE49-F238E27FC236}">
                <a16:creationId xmlns:a16="http://schemas.microsoft.com/office/drawing/2014/main" id="{B7F49F3F-5E4A-F728-925D-1EFA5D889F00}"/>
              </a:ext>
            </a:extLst>
          </p:cNvPr>
          <p:cNvSpPr>
            <a:spLocks noChangeArrowheads="1"/>
          </p:cNvSpPr>
          <p:nvPr/>
        </p:nvSpPr>
        <p:spPr bwMode="auto">
          <a:xfrm>
            <a:off x="73025" y="5680075"/>
            <a:ext cx="839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Address</a:t>
            </a:r>
          </a:p>
        </p:txBody>
      </p:sp>
      <p:sp>
        <p:nvSpPr>
          <p:cNvPr id="144505" name="Rectangle 123">
            <a:extLst>
              <a:ext uri="{FF2B5EF4-FFF2-40B4-BE49-F238E27FC236}">
                <a16:creationId xmlns:a16="http://schemas.microsoft.com/office/drawing/2014/main" id="{DA2D4D62-47EA-6411-83D1-471E4BE76C37}"/>
              </a:ext>
            </a:extLst>
          </p:cNvPr>
          <p:cNvSpPr>
            <a:spLocks noChangeArrowheads="1"/>
          </p:cNvSpPr>
          <p:nvPr/>
        </p:nvSpPr>
        <p:spPr bwMode="auto">
          <a:xfrm>
            <a:off x="2119313" y="5680075"/>
            <a:ext cx="12827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Old</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Value</a:t>
            </a:r>
          </a:p>
        </p:txBody>
      </p:sp>
      <p:sp>
        <p:nvSpPr>
          <p:cNvPr id="144506" name="Rectangle 124">
            <a:extLst>
              <a:ext uri="{FF2B5EF4-FFF2-40B4-BE49-F238E27FC236}">
                <a16:creationId xmlns:a16="http://schemas.microsoft.com/office/drawing/2014/main" id="{C0D49E7C-9D55-7274-4CF4-A3F6FB3E94C1}"/>
              </a:ext>
            </a:extLst>
          </p:cNvPr>
          <p:cNvSpPr>
            <a:spLocks noChangeArrowheads="1"/>
          </p:cNvSpPr>
          <p:nvPr/>
        </p:nvSpPr>
        <p:spPr bwMode="auto">
          <a:xfrm>
            <a:off x="6996113" y="56800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New</a:t>
            </a:r>
            <a:r>
              <a:rPr lang="en-US" altLang="zh-CN" sz="1400" b="0">
                <a:latin typeface="Times New Roman" panose="02020603050405020304" pitchFamily="18" charset="0"/>
                <a:ea typeface="宋体" panose="02010600030101010101" pitchFamily="2" charset="-122"/>
              </a:rPr>
              <a:t> </a:t>
            </a:r>
            <a:r>
              <a:rPr lang="en-US" altLang="zh-CN" sz="1400">
                <a:latin typeface="Times New Roman" panose="02020603050405020304" pitchFamily="18" charset="0"/>
                <a:ea typeface="宋体" panose="02010600030101010101" pitchFamily="2" charset="-122"/>
              </a:rPr>
              <a:t>Value</a:t>
            </a:r>
          </a:p>
        </p:txBody>
      </p:sp>
      <p:sp>
        <p:nvSpPr>
          <p:cNvPr id="144507" name="Line 125">
            <a:extLst>
              <a:ext uri="{FF2B5EF4-FFF2-40B4-BE49-F238E27FC236}">
                <a16:creationId xmlns:a16="http://schemas.microsoft.com/office/drawing/2014/main" id="{655717C6-A38A-3A8A-63CD-1B7BF15AD9B6}"/>
              </a:ext>
            </a:extLst>
          </p:cNvPr>
          <p:cNvSpPr>
            <a:spLocks noChangeShapeType="1"/>
          </p:cNvSpPr>
          <p:nvPr/>
        </p:nvSpPr>
        <p:spPr bwMode="auto">
          <a:xfrm>
            <a:off x="838200" y="6248400"/>
            <a:ext cx="65405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08" name="Line 126">
            <a:extLst>
              <a:ext uri="{FF2B5EF4-FFF2-40B4-BE49-F238E27FC236}">
                <a16:creationId xmlns:a16="http://schemas.microsoft.com/office/drawing/2014/main" id="{665C7703-224C-E8EE-A433-AA0FF2229701}"/>
              </a:ext>
            </a:extLst>
          </p:cNvPr>
          <p:cNvSpPr>
            <a:spLocks noChangeShapeType="1"/>
          </p:cNvSpPr>
          <p:nvPr/>
        </p:nvSpPr>
        <p:spPr bwMode="auto">
          <a:xfrm>
            <a:off x="7404100" y="6261100"/>
            <a:ext cx="12700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09" name="Line 127">
            <a:extLst>
              <a:ext uri="{FF2B5EF4-FFF2-40B4-BE49-F238E27FC236}">
                <a16:creationId xmlns:a16="http://schemas.microsoft.com/office/drawing/2014/main" id="{9D7FD21D-ED41-3639-4582-7036D8782CFB}"/>
              </a:ext>
            </a:extLst>
          </p:cNvPr>
          <p:cNvSpPr>
            <a:spLocks noChangeShapeType="1"/>
          </p:cNvSpPr>
          <p:nvPr/>
        </p:nvSpPr>
        <p:spPr bwMode="auto">
          <a:xfrm>
            <a:off x="838200" y="6477000"/>
            <a:ext cx="65405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10" name="Line 128">
            <a:extLst>
              <a:ext uri="{FF2B5EF4-FFF2-40B4-BE49-F238E27FC236}">
                <a16:creationId xmlns:a16="http://schemas.microsoft.com/office/drawing/2014/main" id="{DCF6CF6D-60AD-26E7-A8D0-42B5B11E309B}"/>
              </a:ext>
            </a:extLst>
          </p:cNvPr>
          <p:cNvSpPr>
            <a:spLocks noChangeShapeType="1"/>
          </p:cNvSpPr>
          <p:nvPr/>
        </p:nvSpPr>
        <p:spPr bwMode="auto">
          <a:xfrm flipV="1">
            <a:off x="7404100" y="6235700"/>
            <a:ext cx="12700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11" name="Line 129">
            <a:extLst>
              <a:ext uri="{FF2B5EF4-FFF2-40B4-BE49-F238E27FC236}">
                <a16:creationId xmlns:a16="http://schemas.microsoft.com/office/drawing/2014/main" id="{E8B45254-CDB2-304E-E854-AD299A369CE1}"/>
              </a:ext>
            </a:extLst>
          </p:cNvPr>
          <p:cNvSpPr>
            <a:spLocks noChangeShapeType="1"/>
          </p:cNvSpPr>
          <p:nvPr/>
        </p:nvSpPr>
        <p:spPr bwMode="auto">
          <a:xfrm>
            <a:off x="7556500" y="6248400"/>
            <a:ext cx="1270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12" name="Line 130">
            <a:extLst>
              <a:ext uri="{FF2B5EF4-FFF2-40B4-BE49-F238E27FC236}">
                <a16:creationId xmlns:a16="http://schemas.microsoft.com/office/drawing/2014/main" id="{34CEA4E0-DBF2-343D-C3D8-83FE4AC71A71}"/>
              </a:ext>
            </a:extLst>
          </p:cNvPr>
          <p:cNvSpPr>
            <a:spLocks noChangeShapeType="1"/>
          </p:cNvSpPr>
          <p:nvPr/>
        </p:nvSpPr>
        <p:spPr bwMode="auto">
          <a:xfrm>
            <a:off x="7556500" y="6477000"/>
            <a:ext cx="1270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13" name="Rectangle 131">
            <a:extLst>
              <a:ext uri="{FF2B5EF4-FFF2-40B4-BE49-F238E27FC236}">
                <a16:creationId xmlns:a16="http://schemas.microsoft.com/office/drawing/2014/main" id="{DA371782-704D-A327-0386-3CE940EAFF19}"/>
              </a:ext>
            </a:extLst>
          </p:cNvPr>
          <p:cNvSpPr>
            <a:spLocks noChangeArrowheads="1"/>
          </p:cNvSpPr>
          <p:nvPr/>
        </p:nvSpPr>
        <p:spPr bwMode="auto">
          <a:xfrm>
            <a:off x="138113" y="6213475"/>
            <a:ext cx="7747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busW</a:t>
            </a:r>
          </a:p>
        </p:txBody>
      </p:sp>
      <p:sp>
        <p:nvSpPr>
          <p:cNvPr id="144514" name="Line 132">
            <a:extLst>
              <a:ext uri="{FF2B5EF4-FFF2-40B4-BE49-F238E27FC236}">
                <a16:creationId xmlns:a16="http://schemas.microsoft.com/office/drawing/2014/main" id="{6983A097-830C-EEC1-9F86-5A5CD05B71BC}"/>
              </a:ext>
            </a:extLst>
          </p:cNvPr>
          <p:cNvSpPr>
            <a:spLocks noChangeShapeType="1"/>
          </p:cNvSpPr>
          <p:nvPr/>
        </p:nvSpPr>
        <p:spPr bwMode="auto">
          <a:xfrm>
            <a:off x="6108700" y="6096000"/>
            <a:ext cx="12700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515" name="Rectangle 133">
            <a:extLst>
              <a:ext uri="{FF2B5EF4-FFF2-40B4-BE49-F238E27FC236}">
                <a16:creationId xmlns:a16="http://schemas.microsoft.com/office/drawing/2014/main" id="{E7946A45-215E-48DF-6677-6C204F5FF0B6}"/>
              </a:ext>
            </a:extLst>
          </p:cNvPr>
          <p:cNvSpPr>
            <a:spLocks noChangeArrowheads="1"/>
          </p:cNvSpPr>
          <p:nvPr/>
        </p:nvSpPr>
        <p:spPr bwMode="auto">
          <a:xfrm>
            <a:off x="2119313" y="6213475"/>
            <a:ext cx="9271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b="0">
                <a:latin typeface="Times New Roman" panose="02020603050405020304" pitchFamily="18" charset="0"/>
                <a:ea typeface="宋体" panose="02010600030101010101" pitchFamily="2" charset="-122"/>
              </a:rPr>
              <a:t>Old Value</a:t>
            </a:r>
          </a:p>
        </p:txBody>
      </p:sp>
      <p:sp>
        <p:nvSpPr>
          <p:cNvPr id="144516" name="Rectangle 134">
            <a:extLst>
              <a:ext uri="{FF2B5EF4-FFF2-40B4-BE49-F238E27FC236}">
                <a16:creationId xmlns:a16="http://schemas.microsoft.com/office/drawing/2014/main" id="{4774ED21-059A-F535-341D-52D11BB214AE}"/>
              </a:ext>
            </a:extLst>
          </p:cNvPr>
          <p:cNvSpPr>
            <a:spLocks noChangeArrowheads="1"/>
          </p:cNvSpPr>
          <p:nvPr/>
        </p:nvSpPr>
        <p:spPr bwMode="auto">
          <a:xfrm>
            <a:off x="7529513" y="6213475"/>
            <a:ext cx="1079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altLang="zh-CN" sz="1400">
                <a:latin typeface="Times New Roman" panose="02020603050405020304" pitchFamily="18" charset="0"/>
                <a:ea typeface="宋体" panose="02010600030101010101" pitchFamily="2" charset="-122"/>
              </a:rPr>
              <a:t>New</a:t>
            </a:r>
          </a:p>
        </p:txBody>
      </p:sp>
      <p:sp>
        <p:nvSpPr>
          <p:cNvPr id="144517" name="Oval 135">
            <a:extLst>
              <a:ext uri="{FF2B5EF4-FFF2-40B4-BE49-F238E27FC236}">
                <a16:creationId xmlns:a16="http://schemas.microsoft.com/office/drawing/2014/main" id="{EBE88E6E-C53B-628C-26D2-BA7E45ABEE9F}"/>
              </a:ext>
            </a:extLst>
          </p:cNvPr>
          <p:cNvSpPr>
            <a:spLocks noChangeArrowheads="1"/>
          </p:cNvSpPr>
          <p:nvPr/>
        </p:nvSpPr>
        <p:spPr bwMode="auto">
          <a:xfrm>
            <a:off x="8083550" y="6102350"/>
            <a:ext cx="139700" cy="4445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144518" name="Line 136">
            <a:extLst>
              <a:ext uri="{FF2B5EF4-FFF2-40B4-BE49-F238E27FC236}">
                <a16:creationId xmlns:a16="http://schemas.microsoft.com/office/drawing/2014/main" id="{364F15F4-5085-BFEE-DE88-AC492F2F2687}"/>
              </a:ext>
            </a:extLst>
          </p:cNvPr>
          <p:cNvSpPr>
            <a:spLocks noChangeShapeType="1"/>
          </p:cNvSpPr>
          <p:nvPr/>
        </p:nvSpPr>
        <p:spPr bwMode="auto">
          <a:xfrm>
            <a:off x="5105400" y="4965700"/>
            <a:ext cx="0" cy="5842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19" name="Line 137">
            <a:extLst>
              <a:ext uri="{FF2B5EF4-FFF2-40B4-BE49-F238E27FC236}">
                <a16:creationId xmlns:a16="http://schemas.microsoft.com/office/drawing/2014/main" id="{31A4A650-E5CD-6D4D-701A-C9FC89058EDF}"/>
              </a:ext>
            </a:extLst>
          </p:cNvPr>
          <p:cNvSpPr>
            <a:spLocks noChangeShapeType="1"/>
          </p:cNvSpPr>
          <p:nvPr/>
        </p:nvSpPr>
        <p:spPr bwMode="auto">
          <a:xfrm>
            <a:off x="4356100" y="5029200"/>
            <a:ext cx="736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3002" name="Rectangle 138">
            <a:extLst>
              <a:ext uri="{FF2B5EF4-FFF2-40B4-BE49-F238E27FC236}">
                <a16:creationId xmlns:a16="http://schemas.microsoft.com/office/drawing/2014/main" id="{6B31E6B1-7137-9E14-ABB8-6CFE1ED05A1C}"/>
              </a:ext>
            </a:extLst>
          </p:cNvPr>
          <p:cNvSpPr>
            <a:spLocks noChangeArrowheads="1"/>
          </p:cNvSpPr>
          <p:nvPr/>
        </p:nvSpPr>
        <p:spPr bwMode="auto">
          <a:xfrm>
            <a:off x="1890713" y="4900613"/>
            <a:ext cx="2609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solidFill>
                  <a:schemeClr val="accent1"/>
                </a:solidFill>
                <a:latin typeface="Times New Roman" panose="02020603050405020304" pitchFamily="18" charset="0"/>
                <a:ea typeface="宋体" panose="02010600030101010101" pitchFamily="2" charset="-122"/>
              </a:rPr>
              <a:t>Delay through Extender &amp; Mux</a:t>
            </a:r>
          </a:p>
        </p:txBody>
      </p:sp>
      <p:sp>
        <p:nvSpPr>
          <p:cNvPr id="293003" name="Oval 139">
            <a:extLst>
              <a:ext uri="{FF2B5EF4-FFF2-40B4-BE49-F238E27FC236}">
                <a16:creationId xmlns:a16="http://schemas.microsoft.com/office/drawing/2014/main" id="{60EF303B-35D8-523A-819D-62D5955FE653}"/>
              </a:ext>
            </a:extLst>
          </p:cNvPr>
          <p:cNvSpPr>
            <a:spLocks noChangeArrowheads="1"/>
          </p:cNvSpPr>
          <p:nvPr/>
        </p:nvSpPr>
        <p:spPr bwMode="auto">
          <a:xfrm>
            <a:off x="4197350" y="2597150"/>
            <a:ext cx="215900" cy="977900"/>
          </a:xfrm>
          <a:prstGeom prst="ellipse">
            <a:avLst/>
          </a:pr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ea typeface="宋体" panose="02010600030101010101" pitchFamily="2" charset="-122"/>
            </a:endParaRPr>
          </a:p>
        </p:txBody>
      </p:sp>
      <p:sp>
        <p:nvSpPr>
          <p:cNvPr id="293004" name="Arc 140">
            <a:extLst>
              <a:ext uri="{FF2B5EF4-FFF2-40B4-BE49-F238E27FC236}">
                <a16:creationId xmlns:a16="http://schemas.microsoft.com/office/drawing/2014/main" id="{293F4A90-F0AC-0716-24CE-CD91B2F75E3C}"/>
              </a:ext>
            </a:extLst>
          </p:cNvPr>
          <p:cNvSpPr>
            <a:spLocks noChangeArrowheads="1"/>
          </p:cNvSpPr>
          <p:nvPr/>
        </p:nvSpPr>
        <p:spPr bwMode="auto">
          <a:xfrm>
            <a:off x="4419600" y="3055938"/>
            <a:ext cx="298450" cy="1974850"/>
          </a:xfrm>
          <a:custGeom>
            <a:avLst/>
            <a:gdLst>
              <a:gd name="T0" fmla="*/ 0 w 21600"/>
              <a:gd name="T1" fmla="*/ 0 h 21600"/>
              <a:gd name="T2" fmla="*/ 21600 w 21600"/>
              <a:gd name="T3" fmla="*/ 21600 h 21600"/>
              <a:gd name="T4" fmla="*/ 0 w 21600"/>
              <a:gd name="T5" fmla="*/ 0 h 21600"/>
              <a:gd name="T6" fmla="*/ 21600 w 21600"/>
              <a:gd name="T7" fmla="*/ 21600 h 21600"/>
              <a:gd name="T8" fmla="*/ 0 w 21600"/>
              <a:gd name="T9" fmla="*/ 2160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12700" cap="rnd">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nvGrpSpPr>
          <p:cNvPr id="293009" name="Group 145">
            <a:extLst>
              <a:ext uri="{FF2B5EF4-FFF2-40B4-BE49-F238E27FC236}">
                <a16:creationId xmlns:a16="http://schemas.microsoft.com/office/drawing/2014/main" id="{2EBCF4D6-9DAB-0DD3-3BD7-86DB9D438FDA}"/>
              </a:ext>
            </a:extLst>
          </p:cNvPr>
          <p:cNvGrpSpPr>
            <a:grpSpLocks/>
          </p:cNvGrpSpPr>
          <p:nvPr/>
        </p:nvGrpSpPr>
        <p:grpSpPr bwMode="auto">
          <a:xfrm>
            <a:off x="6232525" y="3657600"/>
            <a:ext cx="1914525" cy="2516188"/>
            <a:chOff x="3926" y="2304"/>
            <a:chExt cx="1206" cy="1585"/>
          </a:xfrm>
        </p:grpSpPr>
        <p:sp>
          <p:nvSpPr>
            <p:cNvPr id="144524" name="Arc 97">
              <a:extLst>
                <a:ext uri="{FF2B5EF4-FFF2-40B4-BE49-F238E27FC236}">
                  <a16:creationId xmlns:a16="http://schemas.microsoft.com/office/drawing/2014/main" id="{2B1FEA3B-350C-7309-0957-2638915C0F20}"/>
                </a:ext>
              </a:extLst>
            </p:cNvPr>
            <p:cNvSpPr>
              <a:spLocks noChangeArrowheads="1"/>
            </p:cNvSpPr>
            <p:nvPr/>
          </p:nvSpPr>
          <p:spPr bwMode="auto">
            <a:xfrm>
              <a:off x="4608" y="2405"/>
              <a:ext cx="524" cy="1484"/>
            </a:xfrm>
            <a:custGeom>
              <a:avLst/>
              <a:gdLst>
                <a:gd name="T0" fmla="*/ 0 w 21600"/>
                <a:gd name="T1" fmla="*/ 0 h 21600"/>
                <a:gd name="T2" fmla="*/ 21600 w 21600"/>
                <a:gd name="T3" fmla="*/ 21600 h 21600"/>
                <a:gd name="T4" fmla="*/ 0 w 21600"/>
                <a:gd name="T5" fmla="*/ 0 h 21600"/>
                <a:gd name="T6" fmla="*/ 21600 w 21600"/>
                <a:gd name="T7" fmla="*/ 21600 h 21600"/>
                <a:gd name="T8" fmla="*/ 0 w 21600"/>
                <a:gd name="T9" fmla="*/ 2160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12700" cap="rnd">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44525" name="Arc 141">
              <a:extLst>
                <a:ext uri="{FF2B5EF4-FFF2-40B4-BE49-F238E27FC236}">
                  <a16:creationId xmlns:a16="http://schemas.microsoft.com/office/drawing/2014/main" id="{B5569CA9-D8D2-3FDE-BBC1-138AF75702BE}"/>
                </a:ext>
              </a:extLst>
            </p:cNvPr>
            <p:cNvSpPr>
              <a:spLocks noChangeArrowheads="1"/>
            </p:cNvSpPr>
            <p:nvPr/>
          </p:nvSpPr>
          <p:spPr bwMode="auto">
            <a:xfrm>
              <a:off x="4848" y="2549"/>
              <a:ext cx="236" cy="92"/>
            </a:xfrm>
            <a:custGeom>
              <a:avLst/>
              <a:gdLst>
                <a:gd name="T0" fmla="*/ 0 w 21600"/>
                <a:gd name="T1" fmla="*/ 0 h 21600"/>
                <a:gd name="T2" fmla="*/ 21600 w 21600"/>
                <a:gd name="T3" fmla="*/ 21600 h 21600"/>
                <a:gd name="T4" fmla="*/ 0 w 21600"/>
                <a:gd name="T5" fmla="*/ 0 h 21600"/>
                <a:gd name="T6" fmla="*/ 21600 w 21600"/>
                <a:gd name="T7" fmla="*/ 21600 h 21600"/>
                <a:gd name="T8" fmla="*/ 0 w 21600"/>
                <a:gd name="T9" fmla="*/ 2160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12700" cap="rnd">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44526" name="Rectangle 142">
              <a:extLst>
                <a:ext uri="{FF2B5EF4-FFF2-40B4-BE49-F238E27FC236}">
                  <a16:creationId xmlns:a16="http://schemas.microsoft.com/office/drawing/2014/main" id="{93DFB502-8C24-2577-D5B9-86979E408E93}"/>
                </a:ext>
              </a:extLst>
            </p:cNvPr>
            <p:cNvSpPr>
              <a:spLocks noChangeArrowheads="1"/>
            </p:cNvSpPr>
            <p:nvPr/>
          </p:nvSpPr>
          <p:spPr bwMode="auto">
            <a:xfrm>
              <a:off x="3926" y="2304"/>
              <a:ext cx="859"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lang="en-US" altLang="zh-CN">
                  <a:solidFill>
                    <a:schemeClr val="accent2"/>
                  </a:solidFill>
                  <a:latin typeface="Times New Roman" panose="02020603050405020304" pitchFamily="18" charset="0"/>
                  <a:ea typeface="宋体" panose="02010600030101010101" pitchFamily="2" charset="-122"/>
                </a:rPr>
                <a:t>Register</a:t>
              </a:r>
            </a:p>
            <a:p>
              <a:pPr algn="ctr" eaLnBrk="0" hangingPunct="0"/>
              <a:r>
                <a:rPr lang="en-US" altLang="zh-CN">
                  <a:solidFill>
                    <a:schemeClr val="accent2"/>
                  </a:solidFill>
                  <a:latin typeface="Times New Roman" panose="02020603050405020304" pitchFamily="18" charset="0"/>
                  <a:ea typeface="宋体" panose="02010600030101010101" pitchFamily="2" charset="-122"/>
                </a:rPr>
                <a:t>Write Occurs</a:t>
              </a:r>
            </a:p>
          </p:txBody>
        </p:sp>
      </p:grpSp>
      <p:sp>
        <p:nvSpPr>
          <p:cNvPr id="144527" name="Line 143">
            <a:extLst>
              <a:ext uri="{FF2B5EF4-FFF2-40B4-BE49-F238E27FC236}">
                <a16:creationId xmlns:a16="http://schemas.microsoft.com/office/drawing/2014/main" id="{12D11FC3-CA62-2E47-04FB-D0F702CD1219}"/>
              </a:ext>
            </a:extLst>
          </p:cNvPr>
          <p:cNvSpPr>
            <a:spLocks noChangeShapeType="1"/>
          </p:cNvSpPr>
          <p:nvPr/>
        </p:nvSpPr>
        <p:spPr bwMode="auto">
          <a:xfrm>
            <a:off x="7467600" y="6032500"/>
            <a:ext cx="0" cy="5842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008" name="Rectangle 144">
            <a:extLst>
              <a:ext uri="{FF2B5EF4-FFF2-40B4-BE49-F238E27FC236}">
                <a16:creationId xmlns:a16="http://schemas.microsoft.com/office/drawing/2014/main" id="{90AE527F-6ED1-22ED-B0F5-6BE2AFFCD028}"/>
              </a:ext>
            </a:extLst>
          </p:cNvPr>
          <p:cNvSpPr>
            <a:spLocks noChangeArrowheads="1"/>
          </p:cNvSpPr>
          <p:nvPr/>
        </p:nvSpPr>
        <p:spPr bwMode="auto">
          <a:xfrm>
            <a:off x="3871913" y="5967413"/>
            <a:ext cx="2233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altLang="zh-CN" sz="1400">
                <a:solidFill>
                  <a:schemeClr val="accent1"/>
                </a:solidFill>
                <a:latin typeface="Times New Roman" panose="02020603050405020304" pitchFamily="18" charset="0"/>
                <a:ea typeface="宋体" panose="02010600030101010101" pitchFamily="2" charset="-122"/>
              </a:rPr>
              <a:t>Data Memory Access Time</a:t>
            </a:r>
          </a:p>
        </p:txBody>
      </p:sp>
      <p:sp>
        <p:nvSpPr>
          <p:cNvPr id="293010" name="Rectangle 146">
            <a:extLst>
              <a:ext uri="{FF2B5EF4-FFF2-40B4-BE49-F238E27FC236}">
                <a16:creationId xmlns:a16="http://schemas.microsoft.com/office/drawing/2014/main" id="{F2270235-C89D-EB49-343C-00670E150A7F}"/>
              </a:ext>
            </a:extLst>
          </p:cNvPr>
          <p:cNvSpPr>
            <a:spLocks noChangeArrowheads="1"/>
          </p:cNvSpPr>
          <p:nvPr/>
        </p:nvSpPr>
        <p:spPr bwMode="auto">
          <a:xfrm>
            <a:off x="8369300" y="1195388"/>
            <a:ext cx="611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p>
            <a:pPr algn="ctr" eaLnBrk="0" hangingPunct="0"/>
            <a:r>
              <a:rPr lang="en-US" altLang="zh-CN" sz="1400">
                <a:solidFill>
                  <a:srgbClr val="FF0000"/>
                </a:solidFill>
                <a:latin typeface="Times New Roman" panose="02020603050405020304" pitchFamily="18" charset="0"/>
                <a:ea typeface="宋体" panose="02010600030101010101" pitchFamily="2" charset="-122"/>
              </a:rPr>
              <a:t>PC+4</a:t>
            </a:r>
            <a:endParaRPr lang="zh-CN" altLang="en-US" sz="1400">
              <a:solidFill>
                <a:srgbClr val="FF0000"/>
              </a:solidFill>
              <a:latin typeface="Times New Roman" panose="02020603050405020304" pitchFamily="18" charset="0"/>
              <a:ea typeface="宋体" panose="02010600030101010101" pitchFamily="2" charset="-122"/>
            </a:endParaRPr>
          </a:p>
        </p:txBody>
      </p:sp>
      <p:grpSp>
        <p:nvGrpSpPr>
          <p:cNvPr id="293011" name="Group 147">
            <a:extLst>
              <a:ext uri="{FF2B5EF4-FFF2-40B4-BE49-F238E27FC236}">
                <a16:creationId xmlns:a16="http://schemas.microsoft.com/office/drawing/2014/main" id="{47F6B20C-6E10-F1F5-2BB9-2D29A5979A2F}"/>
              </a:ext>
            </a:extLst>
          </p:cNvPr>
          <p:cNvGrpSpPr>
            <a:grpSpLocks/>
          </p:cNvGrpSpPr>
          <p:nvPr/>
        </p:nvGrpSpPr>
        <p:grpSpPr bwMode="auto">
          <a:xfrm>
            <a:off x="6850063" y="811213"/>
            <a:ext cx="1322387" cy="304800"/>
            <a:chOff x="4315" y="511"/>
            <a:chExt cx="833" cy="192"/>
          </a:xfrm>
        </p:grpSpPr>
        <p:sp>
          <p:nvSpPr>
            <p:cNvPr id="144531" name="Text Box 148">
              <a:extLst>
                <a:ext uri="{FF2B5EF4-FFF2-40B4-BE49-F238E27FC236}">
                  <a16:creationId xmlns:a16="http://schemas.microsoft.com/office/drawing/2014/main" id="{B8B7A8A5-DD05-D22C-3BCC-A0151EFA854D}"/>
                </a:ext>
              </a:extLst>
            </p:cNvPr>
            <p:cNvSpPr txBox="1">
              <a:spLocks noChangeArrowheads="1"/>
            </p:cNvSpPr>
            <p:nvPr/>
          </p:nvSpPr>
          <p:spPr bwMode="auto">
            <a:xfrm>
              <a:off x="4315" y="511"/>
              <a:ext cx="8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gn="ctr" eaLnBrk="0" hangingPunct="0">
                <a:spcBef>
                  <a:spcPct val="50000"/>
                </a:spcBef>
              </a:pPr>
              <a:r>
                <a:rPr lang="en-US" altLang="zh-CN" sz="1400">
                  <a:solidFill>
                    <a:srgbClr val="0000FF"/>
                  </a:solidFill>
                  <a:ea typeface="宋体" panose="02010600030101010101" pitchFamily="2" charset="-122"/>
                </a:rPr>
                <a:t>PC+4     PC</a:t>
              </a:r>
              <a:r>
                <a:rPr lang="en-US" altLang="zh-CN" sz="1400" b="0">
                  <a:solidFill>
                    <a:srgbClr val="0000FF"/>
                  </a:solidFill>
                  <a:latin typeface="Times New Roman" panose="02020603050405020304" pitchFamily="18" charset="0"/>
                  <a:ea typeface="宋体" panose="02010600030101010101" pitchFamily="2" charset="-122"/>
                </a:rPr>
                <a:t>  </a:t>
              </a:r>
            </a:p>
          </p:txBody>
        </p:sp>
        <p:sp>
          <p:nvSpPr>
            <p:cNvPr id="144532" name="Line 149">
              <a:extLst>
                <a:ext uri="{FF2B5EF4-FFF2-40B4-BE49-F238E27FC236}">
                  <a16:creationId xmlns:a16="http://schemas.microsoft.com/office/drawing/2014/main" id="{DBB15006-D733-0037-5A12-6C2644AE3E92}"/>
                </a:ext>
              </a:extLst>
            </p:cNvPr>
            <p:cNvSpPr>
              <a:spLocks noChangeShapeType="1"/>
            </p:cNvSpPr>
            <p:nvPr/>
          </p:nvSpPr>
          <p:spPr bwMode="auto">
            <a:xfrm>
              <a:off x="4726" y="612"/>
              <a:ext cx="137"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4533" name="Line 150">
            <a:extLst>
              <a:ext uri="{FF2B5EF4-FFF2-40B4-BE49-F238E27FC236}">
                <a16:creationId xmlns:a16="http://schemas.microsoft.com/office/drawing/2014/main" id="{A44564E7-FBB9-5769-491B-3981D992DAEE}"/>
              </a:ext>
            </a:extLst>
          </p:cNvPr>
          <p:cNvSpPr>
            <a:spLocks noChangeShapeType="1"/>
          </p:cNvSpPr>
          <p:nvPr/>
        </p:nvSpPr>
        <p:spPr bwMode="auto">
          <a:xfrm>
            <a:off x="8391525" y="987425"/>
            <a:ext cx="0" cy="660400"/>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34" name="Line 151">
            <a:extLst>
              <a:ext uri="{FF2B5EF4-FFF2-40B4-BE49-F238E27FC236}">
                <a16:creationId xmlns:a16="http://schemas.microsoft.com/office/drawing/2014/main" id="{22561700-8D1C-A0E7-2773-30EF0B556094}"/>
              </a:ext>
            </a:extLst>
          </p:cNvPr>
          <p:cNvSpPr>
            <a:spLocks noChangeShapeType="1"/>
          </p:cNvSpPr>
          <p:nvPr/>
        </p:nvSpPr>
        <p:spPr bwMode="auto">
          <a:xfrm flipH="1">
            <a:off x="6850063" y="885825"/>
            <a:ext cx="30162" cy="2146300"/>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35" name="Line 152">
            <a:extLst>
              <a:ext uri="{FF2B5EF4-FFF2-40B4-BE49-F238E27FC236}">
                <a16:creationId xmlns:a16="http://schemas.microsoft.com/office/drawing/2014/main" id="{ED777C66-C382-A46A-8A42-2B6707E5554D}"/>
              </a:ext>
            </a:extLst>
          </p:cNvPr>
          <p:cNvSpPr>
            <a:spLocks noChangeShapeType="1"/>
          </p:cNvSpPr>
          <p:nvPr/>
        </p:nvSpPr>
        <p:spPr bwMode="auto">
          <a:xfrm>
            <a:off x="6880225" y="1103313"/>
            <a:ext cx="1262063"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4214" name="Rectangle 86">
            <a:extLst>
              <a:ext uri="{FF2B5EF4-FFF2-40B4-BE49-F238E27FC236}">
                <a16:creationId xmlns:a16="http://schemas.microsoft.com/office/drawing/2014/main" id="{8DE13018-E08C-039B-5AB7-ED1A2583F9CA}"/>
              </a:ext>
            </a:extLst>
          </p:cNvPr>
          <p:cNvSpPr>
            <a:spLocks noChangeArrowheads="1"/>
          </p:cNvSpPr>
          <p:nvPr/>
        </p:nvSpPr>
        <p:spPr bwMode="auto">
          <a:xfrm>
            <a:off x="4687888" y="2214563"/>
            <a:ext cx="4403725" cy="2286000"/>
          </a:xfrm>
          <a:prstGeom prst="rect">
            <a:avLst/>
          </a:prstGeom>
          <a:solidFill>
            <a:schemeClr val="bg1"/>
          </a:solidFill>
          <a:ln w="9525">
            <a:solidFill>
              <a:schemeClr val="tx1"/>
            </a:solidFill>
            <a:miter lim="800000"/>
            <a:headEnd/>
            <a:tailEnd/>
          </a:ln>
        </p:spPr>
        <p:txBody>
          <a:bodyPr wrap="none" lIns="90488" tIns="44450" rIns="90488" bIns="44450">
            <a:spAutoFit/>
          </a:bodyPr>
          <a:lstStyle/>
          <a:p>
            <a:pPr eaLnBrk="0" hangingPunct="0"/>
            <a:r>
              <a:rPr lang="en-US" altLang="zh-CN" sz="1800">
                <a:ea typeface="宋体" panose="02010600030101010101" pitchFamily="2" charset="-122"/>
              </a:rPr>
              <a:t>Critical Path (Load Operation) = </a:t>
            </a:r>
          </a:p>
          <a:p>
            <a:pPr eaLnBrk="0" hangingPunct="0"/>
            <a:r>
              <a:rPr lang="en-US" altLang="zh-CN" sz="1800">
                <a:solidFill>
                  <a:schemeClr val="accent1"/>
                </a:solidFill>
                <a:ea typeface="宋体" panose="02010600030101010101" pitchFamily="2" charset="-122"/>
              </a:rPr>
              <a:t>    PC’s prop time (Clk-to-Q) +</a:t>
            </a:r>
          </a:p>
          <a:p>
            <a:pPr eaLnBrk="0" hangingPunct="0"/>
            <a:r>
              <a:rPr lang="en-US" altLang="zh-CN" sz="1800">
                <a:solidFill>
                  <a:schemeClr val="accent1"/>
                </a:solidFill>
                <a:ea typeface="宋体" panose="02010600030101010101" pitchFamily="2" charset="-122"/>
              </a:rPr>
              <a:t>    Instruction Memory’s Access Time +</a:t>
            </a:r>
          </a:p>
          <a:p>
            <a:pPr eaLnBrk="0" hangingPunct="0"/>
            <a:r>
              <a:rPr lang="en-US" altLang="zh-CN" sz="1800">
                <a:ea typeface="宋体" panose="02010600030101010101" pitchFamily="2" charset="-122"/>
              </a:rPr>
              <a:t>    </a:t>
            </a:r>
            <a:r>
              <a:rPr lang="en-US" altLang="zh-CN" sz="1800">
                <a:solidFill>
                  <a:srgbClr val="0A10F4"/>
                </a:solidFill>
                <a:ea typeface="宋体" panose="02010600030101010101" pitchFamily="2" charset="-122"/>
              </a:rPr>
              <a:t>Register File’s Access Time +</a:t>
            </a:r>
          </a:p>
          <a:p>
            <a:pPr eaLnBrk="0" hangingPunct="0"/>
            <a:r>
              <a:rPr lang="en-US" altLang="zh-CN" sz="1800">
                <a:solidFill>
                  <a:srgbClr val="0A10F4"/>
                </a:solidFill>
                <a:ea typeface="宋体" panose="02010600030101010101" pitchFamily="2" charset="-122"/>
              </a:rPr>
              <a:t>    ALU to Perform a 32-bit Add +</a:t>
            </a:r>
          </a:p>
          <a:p>
            <a:pPr eaLnBrk="0" hangingPunct="0"/>
            <a:r>
              <a:rPr lang="en-US" altLang="zh-CN" sz="1800">
                <a:solidFill>
                  <a:srgbClr val="0A10F4"/>
                </a:solidFill>
                <a:ea typeface="宋体" panose="02010600030101010101" pitchFamily="2" charset="-122"/>
              </a:rPr>
              <a:t>    Data Memory Access Time +</a:t>
            </a:r>
          </a:p>
          <a:p>
            <a:pPr eaLnBrk="0" hangingPunct="0"/>
            <a:r>
              <a:rPr lang="en-US" altLang="zh-CN" sz="1800">
                <a:solidFill>
                  <a:srgbClr val="0A10F4"/>
                </a:solidFill>
                <a:ea typeface="宋体" panose="02010600030101010101" pitchFamily="2" charset="-122"/>
              </a:rPr>
              <a:t>    Setup Time for Register File Write </a:t>
            </a:r>
            <a:r>
              <a:rPr lang="en-US" altLang="zh-CN" sz="1800">
                <a:ea typeface="宋体" panose="02010600030101010101" pitchFamily="2" charset="-122"/>
              </a:rPr>
              <a:t>+</a:t>
            </a:r>
          </a:p>
          <a:p>
            <a:pPr eaLnBrk="0" hangingPunct="0"/>
            <a:r>
              <a:rPr lang="en-US" altLang="zh-CN" sz="1800">
                <a:ea typeface="宋体" panose="02010600030101010101" pitchFamily="2" charset="-122"/>
              </a:rPr>
              <a:t>    Clock Skew</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2905"/>
                                        </p:tgtEl>
                                        <p:attrNameLst>
                                          <p:attrName>style.visibility</p:attrName>
                                        </p:attrNameLst>
                                      </p:cBhvr>
                                      <p:to>
                                        <p:strVal val="visible"/>
                                      </p:to>
                                    </p:set>
                                    <p:animEffect transition="in" filter="blinds(horizontal)">
                                      <p:cBhvr>
                                        <p:cTn id="7" dur="500"/>
                                        <p:tgtEl>
                                          <p:spTgt spid="2929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2927"/>
                                        </p:tgtEl>
                                        <p:attrNameLst>
                                          <p:attrName>style.visibility</p:attrName>
                                        </p:attrNameLst>
                                      </p:cBhvr>
                                      <p:to>
                                        <p:strVal val="visible"/>
                                      </p:to>
                                    </p:set>
                                    <p:animEffect transition="in" filter="blinds(horizontal)">
                                      <p:cBhvr>
                                        <p:cTn id="12" dur="500"/>
                                        <p:tgtEl>
                                          <p:spTgt spid="2929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2940"/>
                                        </p:tgtEl>
                                        <p:attrNameLst>
                                          <p:attrName>style.visibility</p:attrName>
                                        </p:attrNameLst>
                                      </p:cBhvr>
                                      <p:to>
                                        <p:strVal val="visible"/>
                                      </p:to>
                                    </p:set>
                                    <p:animEffect transition="in" filter="blinds(horizontal)">
                                      <p:cBhvr>
                                        <p:cTn id="17" dur="500"/>
                                        <p:tgtEl>
                                          <p:spTgt spid="2929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3002"/>
                                        </p:tgtEl>
                                        <p:attrNameLst>
                                          <p:attrName>style.visibility</p:attrName>
                                        </p:attrNameLst>
                                      </p:cBhvr>
                                      <p:to>
                                        <p:strVal val="visible"/>
                                      </p:to>
                                    </p:set>
                                    <p:animEffect transition="in" filter="blinds(horizontal)">
                                      <p:cBhvr>
                                        <p:cTn id="22" dur="500"/>
                                        <p:tgtEl>
                                          <p:spTgt spid="2930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93004"/>
                                        </p:tgtEl>
                                        <p:attrNameLst>
                                          <p:attrName>style.visibility</p:attrName>
                                        </p:attrNameLst>
                                      </p:cBhvr>
                                      <p:to>
                                        <p:strVal val="visible"/>
                                      </p:to>
                                    </p:set>
                                    <p:animEffect transition="in" filter="blinds(horizontal)">
                                      <p:cBhvr>
                                        <p:cTn id="27" dur="500"/>
                                        <p:tgtEl>
                                          <p:spTgt spid="29300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93003"/>
                                        </p:tgtEl>
                                        <p:attrNameLst>
                                          <p:attrName>style.visibility</p:attrName>
                                        </p:attrNameLst>
                                      </p:cBhvr>
                                      <p:to>
                                        <p:strVal val="visible"/>
                                      </p:to>
                                    </p:set>
                                    <p:animEffect transition="in" filter="blinds(horizontal)">
                                      <p:cBhvr>
                                        <p:cTn id="30" dur="500"/>
                                        <p:tgtEl>
                                          <p:spTgt spid="29300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92945"/>
                                        </p:tgtEl>
                                        <p:attrNameLst>
                                          <p:attrName>style.visibility</p:attrName>
                                        </p:attrNameLst>
                                      </p:cBhvr>
                                      <p:to>
                                        <p:strVal val="visible"/>
                                      </p:to>
                                    </p:set>
                                    <p:animEffect transition="in" filter="blinds(horizontal)">
                                      <p:cBhvr>
                                        <p:cTn id="35" dur="500"/>
                                        <p:tgtEl>
                                          <p:spTgt spid="29294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92951"/>
                                        </p:tgtEl>
                                        <p:attrNameLst>
                                          <p:attrName>style.visibility</p:attrName>
                                        </p:attrNameLst>
                                      </p:cBhvr>
                                      <p:to>
                                        <p:strVal val="visible"/>
                                      </p:to>
                                    </p:set>
                                    <p:animEffect transition="in" filter="blinds(horizontal)">
                                      <p:cBhvr>
                                        <p:cTn id="40" dur="500"/>
                                        <p:tgtEl>
                                          <p:spTgt spid="29295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93008"/>
                                        </p:tgtEl>
                                        <p:attrNameLst>
                                          <p:attrName>style.visibility</p:attrName>
                                        </p:attrNameLst>
                                      </p:cBhvr>
                                      <p:to>
                                        <p:strVal val="visible"/>
                                      </p:to>
                                    </p:set>
                                    <p:animEffect transition="in" filter="blinds(horizontal)">
                                      <p:cBhvr>
                                        <p:cTn id="45" dur="500"/>
                                        <p:tgtEl>
                                          <p:spTgt spid="29300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293009"/>
                                        </p:tgtEl>
                                        <p:attrNameLst>
                                          <p:attrName>style.visibility</p:attrName>
                                        </p:attrNameLst>
                                      </p:cBhvr>
                                      <p:to>
                                        <p:strVal val="visible"/>
                                      </p:to>
                                    </p:set>
                                    <p:animEffect transition="in" filter="blinds(horizontal)">
                                      <p:cBhvr>
                                        <p:cTn id="50" dur="500"/>
                                        <p:tgtEl>
                                          <p:spTgt spid="29300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93011"/>
                                        </p:tgtEl>
                                        <p:attrNameLst>
                                          <p:attrName>style.visibility</p:attrName>
                                        </p:attrNameLst>
                                      </p:cBhvr>
                                      <p:to>
                                        <p:strVal val="visible"/>
                                      </p:to>
                                    </p:set>
                                    <p:animEffect transition="in" filter="blinds(horizontal)">
                                      <p:cBhvr>
                                        <p:cTn id="55" dur="500"/>
                                        <p:tgtEl>
                                          <p:spTgt spid="29301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93010"/>
                                        </p:tgtEl>
                                        <p:attrNameLst>
                                          <p:attrName>style.visibility</p:attrName>
                                        </p:attrNameLst>
                                      </p:cBhvr>
                                      <p:to>
                                        <p:strVal val="visible"/>
                                      </p:to>
                                    </p:set>
                                    <p:animEffect transition="in" filter="blinds(horizontal)">
                                      <p:cBhvr>
                                        <p:cTn id="60" dur="500"/>
                                        <p:tgtEl>
                                          <p:spTgt spid="29301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304214"/>
                                        </p:tgtEl>
                                        <p:attrNameLst>
                                          <p:attrName>style.visibility</p:attrName>
                                        </p:attrNameLst>
                                      </p:cBhvr>
                                      <p:to>
                                        <p:strVal val="visible"/>
                                      </p:to>
                                    </p:set>
                                    <p:animEffect transition="in" filter="blinds(horizontal)">
                                      <p:cBhvr>
                                        <p:cTn id="65" dur="500"/>
                                        <p:tgtEl>
                                          <p:spTgt spid="304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905" grpId="0"/>
      <p:bldP spid="292927" grpId="0"/>
      <p:bldP spid="292940" grpId="0"/>
      <p:bldP spid="292945" grpId="0"/>
      <p:bldP spid="292951" grpId="0"/>
      <p:bldP spid="293002" grpId="0"/>
      <p:bldP spid="293003" grpId="0" animBg="1"/>
      <p:bldP spid="293008" grpId="0"/>
      <p:bldP spid="293010" grpId="0"/>
      <p:bldP spid="304214"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a:extLst>
              <a:ext uri="{FF2B5EF4-FFF2-40B4-BE49-F238E27FC236}">
                <a16:creationId xmlns:a16="http://schemas.microsoft.com/office/drawing/2014/main" id="{964D14EE-4DDD-AE1A-E5AE-FC4D827F0C9C}"/>
              </a:ext>
            </a:extLst>
          </p:cNvPr>
          <p:cNvSpPr>
            <a:spLocks noGrp="1" noChangeArrowheads="1"/>
          </p:cNvSpPr>
          <p:nvPr>
            <p:ph type="title"/>
          </p:nvPr>
        </p:nvSpPr>
        <p:spPr/>
        <p:txBody>
          <a:bodyPr/>
          <a:lstStyle/>
          <a:p>
            <a:r>
              <a:rPr lang="zh-CN" altLang="en-US">
                <a:ea typeface="宋体" panose="02010600030101010101" pitchFamily="2" charset="-122"/>
              </a:rPr>
              <a:t>单周期计算机的性能</a:t>
            </a:r>
          </a:p>
        </p:txBody>
      </p:sp>
      <p:sp>
        <p:nvSpPr>
          <p:cNvPr id="374787" name="Rectangle 3">
            <a:extLst>
              <a:ext uri="{FF2B5EF4-FFF2-40B4-BE49-F238E27FC236}">
                <a16:creationId xmlns:a16="http://schemas.microsoft.com/office/drawing/2014/main" id="{2EDBACBE-60A4-C8DA-0860-7162BC2DEA80}"/>
              </a:ext>
            </a:extLst>
          </p:cNvPr>
          <p:cNvSpPr>
            <a:spLocks noGrp="1" noChangeArrowheads="1"/>
          </p:cNvSpPr>
          <p:nvPr>
            <p:ph idx="1"/>
          </p:nvPr>
        </p:nvSpPr>
        <p:spPr>
          <a:xfrm>
            <a:off x="300038" y="1362075"/>
            <a:ext cx="8034337" cy="5408613"/>
          </a:xfrm>
        </p:spPr>
        <p:txBody>
          <a:bodyPr/>
          <a:lstStyle/>
          <a:p>
            <a:pPr>
              <a:lnSpc>
                <a:spcPct val="130000"/>
              </a:lnSpc>
              <a:spcBef>
                <a:spcPct val="15000"/>
              </a:spcBef>
            </a:pPr>
            <a:r>
              <a:rPr lang="zh-CN" altLang="en-US" sz="2200">
                <a:latin typeface="微软雅黑" panose="020B0503020204020204" pitchFamily="34" charset="-122"/>
                <a:ea typeface="微软雅黑" panose="020B0503020204020204" pitchFamily="34" charset="-122"/>
              </a:rPr>
              <a:t>单周期处理器的</a:t>
            </a:r>
            <a:r>
              <a:rPr lang="en-US" altLang="zh-CN" sz="2200">
                <a:latin typeface="微软雅黑" panose="020B0503020204020204" pitchFamily="34" charset="-122"/>
                <a:ea typeface="微软雅黑" panose="020B0503020204020204" pitchFamily="34" charset="-122"/>
              </a:rPr>
              <a:t>CPI</a:t>
            </a:r>
            <a:r>
              <a:rPr lang="zh-CN" altLang="en-US" sz="2200">
                <a:latin typeface="微软雅黑" panose="020B0503020204020204" pitchFamily="34" charset="-122"/>
                <a:ea typeface="微软雅黑" panose="020B0503020204020204" pitchFamily="34" charset="-122"/>
              </a:rPr>
              <a:t>为多少？</a:t>
            </a:r>
          </a:p>
          <a:p>
            <a:pPr lvl="1">
              <a:lnSpc>
                <a:spcPct val="130000"/>
              </a:lnSpc>
              <a:spcBef>
                <a:spcPct val="15000"/>
              </a:spcBef>
            </a:pPr>
            <a:r>
              <a:rPr lang="zh-CN" altLang="en-US" sz="2200">
                <a:latin typeface="微软雅黑" panose="020B0503020204020204" pitchFamily="34" charset="-122"/>
                <a:ea typeface="微软雅黑" panose="020B0503020204020204" pitchFamily="34" charset="-122"/>
              </a:rPr>
              <a:t>其他条件一定的情况下，</a:t>
            </a:r>
            <a:r>
              <a:rPr lang="en-US" altLang="zh-CN" sz="2200">
                <a:latin typeface="微软雅黑" panose="020B0503020204020204" pitchFamily="34" charset="-122"/>
                <a:ea typeface="微软雅黑" panose="020B0503020204020204" pitchFamily="34" charset="-122"/>
              </a:rPr>
              <a:t>CPI</a:t>
            </a:r>
            <a:r>
              <a:rPr lang="zh-CN" altLang="en-US" sz="2200">
                <a:latin typeface="微软雅黑" panose="020B0503020204020204" pitchFamily="34" charset="-122"/>
                <a:ea typeface="微软雅黑" panose="020B0503020204020204" pitchFamily="34" charset="-122"/>
              </a:rPr>
              <a:t>越小，则性能越好！</a:t>
            </a:r>
          </a:p>
          <a:p>
            <a:pPr lvl="1">
              <a:lnSpc>
                <a:spcPct val="130000"/>
              </a:lnSpc>
              <a:spcBef>
                <a:spcPct val="15000"/>
              </a:spcBef>
            </a:pPr>
            <a:r>
              <a:rPr lang="en-US" altLang="zh-CN" sz="2200">
                <a:latin typeface="微软雅黑" panose="020B0503020204020204" pitchFamily="34" charset="-122"/>
                <a:ea typeface="微软雅黑" panose="020B0503020204020204" pitchFamily="34" charset="-122"/>
              </a:rPr>
              <a:t>CPI=1</a:t>
            </a:r>
            <a:r>
              <a:rPr lang="zh-CN" altLang="en-US" sz="2200">
                <a:latin typeface="微软雅黑" panose="020B0503020204020204" pitchFamily="34" charset="-122"/>
                <a:ea typeface="微软雅黑" panose="020B0503020204020204" pitchFamily="34" charset="-122"/>
              </a:rPr>
              <a:t>，不是很好吗？</a:t>
            </a:r>
          </a:p>
          <a:p>
            <a:pPr>
              <a:lnSpc>
                <a:spcPct val="130000"/>
              </a:lnSpc>
              <a:spcBef>
                <a:spcPct val="15000"/>
              </a:spcBef>
            </a:pPr>
            <a:r>
              <a:rPr lang="zh-CN" altLang="en-US" sz="2200">
                <a:latin typeface="微软雅黑" panose="020B0503020204020204" pitchFamily="34" charset="-122"/>
                <a:ea typeface="微软雅黑" panose="020B0503020204020204" pitchFamily="34" charset="-122"/>
              </a:rPr>
              <a:t>单周期处理器的性能会不会很好？为什么？</a:t>
            </a:r>
          </a:p>
          <a:p>
            <a:pPr lvl="1">
              <a:lnSpc>
                <a:spcPct val="130000"/>
              </a:lnSpc>
              <a:spcBef>
                <a:spcPct val="15000"/>
              </a:spcBef>
            </a:pPr>
            <a:r>
              <a:rPr lang="zh-CN" altLang="en-US" sz="2200">
                <a:latin typeface="微软雅黑" panose="020B0503020204020204" pitchFamily="34" charset="-122"/>
                <a:ea typeface="微软雅黑" panose="020B0503020204020204" pitchFamily="34" charset="-122"/>
              </a:rPr>
              <a:t>计算机的性能除</a:t>
            </a:r>
            <a:r>
              <a:rPr lang="en-US" altLang="zh-CN" sz="2200">
                <a:latin typeface="微软雅黑" panose="020B0503020204020204" pitchFamily="34" charset="-122"/>
                <a:ea typeface="微软雅黑" panose="020B0503020204020204" pitchFamily="34" charset="-122"/>
              </a:rPr>
              <a:t>CPI</a:t>
            </a:r>
            <a:r>
              <a:rPr lang="zh-CN" altLang="en-US" sz="2200">
                <a:latin typeface="微软雅黑" panose="020B0503020204020204" pitchFamily="34" charset="-122"/>
                <a:ea typeface="微软雅黑" panose="020B0503020204020204" pitchFamily="34" charset="-122"/>
              </a:rPr>
              <a:t>外，还取决于时钟周期的宽度</a:t>
            </a:r>
          </a:p>
          <a:p>
            <a:pPr lvl="1">
              <a:lnSpc>
                <a:spcPct val="130000"/>
              </a:lnSpc>
              <a:spcBef>
                <a:spcPct val="15000"/>
              </a:spcBef>
            </a:pPr>
            <a:r>
              <a:rPr lang="zh-CN" altLang="en-US" sz="2200">
                <a:latin typeface="微软雅黑" panose="020B0503020204020204" pitchFamily="34" charset="-122"/>
                <a:ea typeface="微软雅黑" panose="020B0503020204020204" pitchFamily="34" charset="-122"/>
              </a:rPr>
              <a:t>单周期处理器的时钟宽度为最复杂指令的执行时间</a:t>
            </a:r>
          </a:p>
          <a:p>
            <a:pPr lvl="1">
              <a:lnSpc>
                <a:spcPct val="130000"/>
              </a:lnSpc>
              <a:spcBef>
                <a:spcPct val="15000"/>
              </a:spcBef>
            </a:pPr>
            <a:r>
              <a:rPr lang="zh-CN" altLang="en-US" sz="2200">
                <a:latin typeface="微软雅黑" panose="020B0503020204020204" pitchFamily="34" charset="-122"/>
                <a:ea typeface="微软雅黑" panose="020B0503020204020204" pitchFamily="34" charset="-122"/>
              </a:rPr>
              <a:t>很多指令可以在更短的时间内完成</a:t>
            </a:r>
            <a:endParaRPr lang="en-US" altLang="zh-CN" sz="2200">
              <a:latin typeface="微软雅黑" panose="020B0503020204020204" pitchFamily="34" charset="-122"/>
              <a:ea typeface="微软雅黑" panose="020B0503020204020204" pitchFamily="34" charset="-122"/>
            </a:endParaRPr>
          </a:p>
          <a:p>
            <a:pPr lvl="2">
              <a:lnSpc>
                <a:spcPct val="130000"/>
              </a:lnSpc>
              <a:spcBef>
                <a:spcPct val="15000"/>
              </a:spcBef>
            </a:pPr>
            <a:r>
              <a:rPr lang="zh-CN" altLang="en-US" sz="2200">
                <a:latin typeface="微软雅黑" panose="020B0503020204020204" pitchFamily="34" charset="-122"/>
                <a:ea typeface="微软雅黑" panose="020B0503020204020204" pitchFamily="34" charset="-122"/>
              </a:rPr>
              <a:t>非</a:t>
            </a:r>
            <a:r>
              <a:rPr lang="en-US" altLang="zh-CN" sz="2200">
                <a:latin typeface="微软雅黑" panose="020B0503020204020204" pitchFamily="34" charset="-122"/>
                <a:ea typeface="微软雅黑" panose="020B0503020204020204" pitchFamily="34" charset="-122"/>
              </a:rPr>
              <a:t>load/store</a:t>
            </a:r>
            <a:r>
              <a:rPr lang="zh-CN" altLang="en-US" sz="2200">
                <a:latin typeface="微软雅黑" panose="020B0503020204020204" pitchFamily="34" charset="-122"/>
                <a:ea typeface="微软雅黑" panose="020B0503020204020204" pitchFamily="34" charset="-122"/>
              </a:rPr>
              <a:t>指令无需访问</a:t>
            </a:r>
            <a:r>
              <a:rPr lang="en-US" altLang="zh-CN" sz="2200">
                <a:latin typeface="微软雅黑" panose="020B0503020204020204" pitchFamily="34" charset="-122"/>
                <a:ea typeface="微软雅黑" panose="020B0503020204020204" pitchFamily="34" charset="-122"/>
              </a:rPr>
              <a:t>DM</a:t>
            </a:r>
          </a:p>
          <a:p>
            <a:pPr lvl="2">
              <a:lnSpc>
                <a:spcPct val="130000"/>
              </a:lnSpc>
              <a:spcBef>
                <a:spcPct val="15000"/>
              </a:spcBef>
            </a:pPr>
            <a:r>
              <a:rPr lang="en-US" altLang="zh-CN" sz="2200">
                <a:latin typeface="微软雅黑" panose="020B0503020204020204" pitchFamily="34" charset="-122"/>
                <a:ea typeface="微软雅黑" panose="020B0503020204020204" pitchFamily="34" charset="-122"/>
              </a:rPr>
              <a:t>J-</a:t>
            </a:r>
            <a:r>
              <a:rPr lang="zh-CN" altLang="en-US" sz="2200">
                <a:latin typeface="微软雅黑" panose="020B0503020204020204" pitchFamily="34" charset="-122"/>
                <a:ea typeface="微软雅黑" panose="020B0503020204020204" pitchFamily="34" charset="-122"/>
              </a:rPr>
              <a:t>指令无需访问寄存器</a:t>
            </a:r>
            <a:endParaRPr lang="en-US" altLang="zh-CN" sz="2200">
              <a:latin typeface="微软雅黑" panose="020B0503020204020204" pitchFamily="34" charset="-122"/>
              <a:ea typeface="微软雅黑" panose="020B0503020204020204" pitchFamily="34" charset="-122"/>
            </a:endParaRPr>
          </a:p>
          <a:p>
            <a:pPr lvl="2">
              <a:lnSpc>
                <a:spcPct val="130000"/>
              </a:lnSpc>
              <a:spcBef>
                <a:spcPct val="15000"/>
              </a:spcBef>
            </a:pPr>
            <a:endParaRPr lang="zh-CN" altLang="en-US" sz="2200">
              <a:latin typeface="微软雅黑" panose="020B0503020204020204" pitchFamily="34" charset="-122"/>
              <a:ea typeface="微软雅黑" panose="020B0503020204020204" pitchFamily="34" charset="-122"/>
            </a:endParaRPr>
          </a:p>
          <a:p>
            <a:pPr>
              <a:buFontTx/>
              <a:buNone/>
            </a:pPr>
            <a:endParaRPr lang="zh-CN" altLang="en-US" sz="2400">
              <a:ea typeface="黑体" panose="02010609060101010101" pitchFamily="49" charset="-122"/>
            </a:endParaRPr>
          </a:p>
        </p:txBody>
      </p:sp>
      <p:sp>
        <p:nvSpPr>
          <p:cNvPr id="374789" name="Text Box 5">
            <a:extLst>
              <a:ext uri="{FF2B5EF4-FFF2-40B4-BE49-F238E27FC236}">
                <a16:creationId xmlns:a16="http://schemas.microsoft.com/office/drawing/2014/main" id="{8033CD80-9031-910E-7ED4-A752771BA4F9}"/>
              </a:ext>
            </a:extLst>
          </p:cNvPr>
          <p:cNvSpPr txBox="1">
            <a:spLocks noChangeArrowheads="1"/>
          </p:cNvSpPr>
          <p:nvPr/>
        </p:nvSpPr>
        <p:spPr bwMode="auto">
          <a:xfrm>
            <a:off x="4730750" y="1327150"/>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sz="2400">
                <a:solidFill>
                  <a:schemeClr val="accent1"/>
                </a:solidFill>
                <a:latin typeface="Times New Roman" panose="02020603050405020304" pitchFamily="18" charset="0"/>
                <a:ea typeface="宋体" panose="02010600030101010101" pitchFamily="2" charset="-122"/>
              </a:rPr>
              <a:t>CPI=1!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4789"/>
                                        </p:tgtEl>
                                        <p:attrNameLst>
                                          <p:attrName>style.visibility</p:attrName>
                                        </p:attrNameLst>
                                      </p:cBhvr>
                                      <p:to>
                                        <p:strVal val="visible"/>
                                      </p:to>
                                    </p:set>
                                    <p:animEffect transition="in" filter="blinds(horizontal)">
                                      <p:cBhvr>
                                        <p:cTn id="7" dur="500"/>
                                        <p:tgtEl>
                                          <p:spTgt spid="3747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74787">
                                            <p:txEl>
                                              <p:pRg st="1" end="1"/>
                                            </p:txEl>
                                          </p:spTgt>
                                        </p:tgtEl>
                                        <p:attrNameLst>
                                          <p:attrName>style.visibility</p:attrName>
                                        </p:attrNameLst>
                                      </p:cBhvr>
                                      <p:to>
                                        <p:strVal val="visible"/>
                                      </p:to>
                                    </p:set>
                                    <p:animEffect transition="in" filter="blinds(horizontal)">
                                      <p:cBhvr>
                                        <p:cTn id="12" dur="500"/>
                                        <p:tgtEl>
                                          <p:spTgt spid="3747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74787">
                                            <p:txEl>
                                              <p:pRg st="2" end="2"/>
                                            </p:txEl>
                                          </p:spTgt>
                                        </p:tgtEl>
                                        <p:attrNameLst>
                                          <p:attrName>style.visibility</p:attrName>
                                        </p:attrNameLst>
                                      </p:cBhvr>
                                      <p:to>
                                        <p:strVal val="visible"/>
                                      </p:to>
                                    </p:set>
                                    <p:animEffect transition="in" filter="blinds(horizontal)">
                                      <p:cBhvr>
                                        <p:cTn id="17" dur="500"/>
                                        <p:tgtEl>
                                          <p:spTgt spid="3747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74787">
                                            <p:txEl>
                                              <p:pRg st="4" end="4"/>
                                            </p:txEl>
                                          </p:spTgt>
                                        </p:tgtEl>
                                        <p:attrNameLst>
                                          <p:attrName>style.visibility</p:attrName>
                                        </p:attrNameLst>
                                      </p:cBhvr>
                                      <p:to>
                                        <p:strVal val="visible"/>
                                      </p:to>
                                    </p:set>
                                    <p:animEffect transition="in" filter="blinds(horizontal)">
                                      <p:cBhvr>
                                        <p:cTn id="22" dur="500"/>
                                        <p:tgtEl>
                                          <p:spTgt spid="37478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74787">
                                            <p:txEl>
                                              <p:pRg st="5" end="5"/>
                                            </p:txEl>
                                          </p:spTgt>
                                        </p:tgtEl>
                                        <p:attrNameLst>
                                          <p:attrName>style.visibility</p:attrName>
                                        </p:attrNameLst>
                                      </p:cBhvr>
                                      <p:to>
                                        <p:strVal val="visible"/>
                                      </p:to>
                                    </p:set>
                                    <p:animEffect transition="in" filter="blinds(horizontal)">
                                      <p:cBhvr>
                                        <p:cTn id="27" dur="500"/>
                                        <p:tgtEl>
                                          <p:spTgt spid="37478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74787">
                                            <p:txEl>
                                              <p:pRg st="6" end="6"/>
                                            </p:txEl>
                                          </p:spTgt>
                                        </p:tgtEl>
                                        <p:attrNameLst>
                                          <p:attrName>style.visibility</p:attrName>
                                        </p:attrNameLst>
                                      </p:cBhvr>
                                      <p:to>
                                        <p:strVal val="visible"/>
                                      </p:to>
                                    </p:set>
                                    <p:animEffect transition="in" filter="blinds(horizontal)">
                                      <p:cBhvr>
                                        <p:cTn id="32" dur="500"/>
                                        <p:tgtEl>
                                          <p:spTgt spid="374787">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74787">
                                            <p:txEl>
                                              <p:pRg st="7" end="7"/>
                                            </p:txEl>
                                          </p:spTgt>
                                        </p:tgtEl>
                                        <p:attrNameLst>
                                          <p:attrName>style.visibility</p:attrName>
                                        </p:attrNameLst>
                                      </p:cBhvr>
                                      <p:to>
                                        <p:strVal val="visible"/>
                                      </p:to>
                                    </p:set>
                                    <p:animEffect transition="in" filter="blinds(horizontal)">
                                      <p:cBhvr>
                                        <p:cTn id="37" dur="500"/>
                                        <p:tgtEl>
                                          <p:spTgt spid="374787">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74787">
                                            <p:txEl>
                                              <p:pRg st="8" end="8"/>
                                            </p:txEl>
                                          </p:spTgt>
                                        </p:tgtEl>
                                        <p:attrNameLst>
                                          <p:attrName>style.visibility</p:attrName>
                                        </p:attrNameLst>
                                      </p:cBhvr>
                                      <p:to>
                                        <p:strVal val="visible"/>
                                      </p:to>
                                    </p:set>
                                    <p:animEffect transition="in" filter="blinds(horizontal)">
                                      <p:cBhvr>
                                        <p:cTn id="42" dur="500"/>
                                        <p:tgtEl>
                                          <p:spTgt spid="3747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a:extLst>
              <a:ext uri="{FF2B5EF4-FFF2-40B4-BE49-F238E27FC236}">
                <a16:creationId xmlns:a16="http://schemas.microsoft.com/office/drawing/2014/main" id="{028E3663-1CB3-07C1-CEEF-3487C23FCD58}"/>
              </a:ext>
            </a:extLst>
          </p:cNvPr>
          <p:cNvSpPr>
            <a:spLocks noGrp="1" noChangeArrowheads="1"/>
          </p:cNvSpPr>
          <p:nvPr>
            <p:ph type="title"/>
          </p:nvPr>
        </p:nvSpPr>
        <p:spPr/>
        <p:txBody>
          <a:bodyPr/>
          <a:lstStyle/>
          <a:p>
            <a:r>
              <a:rPr lang="zh-CN" altLang="en-US">
                <a:ea typeface="宋体" panose="02010600030101010101" pitchFamily="2" charset="-122"/>
              </a:rPr>
              <a:t>单周期计算机的性能</a:t>
            </a:r>
          </a:p>
        </p:txBody>
      </p:sp>
      <p:sp>
        <p:nvSpPr>
          <p:cNvPr id="415748" name="Text Box 4">
            <a:extLst>
              <a:ext uri="{FF2B5EF4-FFF2-40B4-BE49-F238E27FC236}">
                <a16:creationId xmlns:a16="http://schemas.microsoft.com/office/drawing/2014/main" id="{C2992AC6-F8BD-ED95-5103-BF31AAF2B885}"/>
              </a:ext>
            </a:extLst>
          </p:cNvPr>
          <p:cNvSpPr txBox="1">
            <a:spLocks noChangeArrowheads="1"/>
          </p:cNvSpPr>
          <p:nvPr/>
        </p:nvSpPr>
        <p:spPr bwMode="auto">
          <a:xfrm>
            <a:off x="328613" y="779463"/>
            <a:ext cx="8305800" cy="56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lnSpc>
                <a:spcPct val="125000"/>
              </a:lnSpc>
              <a:spcBef>
                <a:spcPct val="20000"/>
              </a:spcBef>
            </a:pPr>
            <a:r>
              <a:rPr lang="zh-CN" altLang="en-US" sz="2200">
                <a:solidFill>
                  <a:schemeClr val="accent2"/>
                </a:solidFill>
                <a:latin typeface="微软雅黑" panose="020B0503020204020204" pitchFamily="34" charset="-122"/>
                <a:ea typeface="微软雅黑" panose="020B0503020204020204" pitchFamily="34" charset="-122"/>
              </a:rPr>
              <a:t>假设在单周期处理器中，各主要功能单元的操作时间为：</a:t>
            </a:r>
          </a:p>
          <a:p>
            <a:pPr eaLnBrk="0" hangingPunct="0">
              <a:lnSpc>
                <a:spcPct val="125000"/>
              </a:lnSpc>
              <a:spcBef>
                <a:spcPct val="20000"/>
              </a:spcBef>
              <a:buFontTx/>
              <a:buChar char="•"/>
            </a:pPr>
            <a:r>
              <a:rPr lang="zh-CN" altLang="en-US" sz="2200">
                <a:solidFill>
                  <a:schemeClr val="accent2"/>
                </a:solidFill>
                <a:latin typeface="微软雅黑" panose="020B0503020204020204" pitchFamily="34" charset="-122"/>
                <a:ea typeface="微软雅黑" panose="020B0503020204020204" pitchFamily="34" charset="-122"/>
              </a:rPr>
              <a:t> </a:t>
            </a:r>
            <a:r>
              <a:rPr lang="zh-CN" altLang="en-US" sz="2200">
                <a:solidFill>
                  <a:srgbClr val="008000"/>
                </a:solidFill>
                <a:latin typeface="微软雅黑" panose="020B0503020204020204" pitchFamily="34" charset="-122"/>
                <a:ea typeface="微软雅黑" panose="020B0503020204020204" pitchFamily="34" charset="-122"/>
              </a:rPr>
              <a:t>存储单元：</a:t>
            </a:r>
            <a:r>
              <a:rPr lang="en-US" altLang="zh-CN" sz="2200">
                <a:solidFill>
                  <a:srgbClr val="008000"/>
                </a:solidFill>
                <a:latin typeface="微软雅黑" panose="020B0503020204020204" pitchFamily="34" charset="-122"/>
                <a:ea typeface="微软雅黑" panose="020B0503020204020204" pitchFamily="34" charset="-122"/>
              </a:rPr>
              <a:t>200ps</a:t>
            </a:r>
          </a:p>
          <a:p>
            <a:pPr eaLnBrk="0" hangingPunct="0">
              <a:lnSpc>
                <a:spcPct val="125000"/>
              </a:lnSpc>
              <a:spcBef>
                <a:spcPct val="20000"/>
              </a:spcBef>
              <a:buFontTx/>
              <a:buChar char="•"/>
            </a:pPr>
            <a:r>
              <a:rPr lang="en-US" altLang="zh-CN" sz="2200">
                <a:solidFill>
                  <a:srgbClr val="008000"/>
                </a:solidFill>
                <a:latin typeface="微软雅黑" panose="020B0503020204020204" pitchFamily="34" charset="-122"/>
                <a:ea typeface="微软雅黑" panose="020B0503020204020204" pitchFamily="34" charset="-122"/>
              </a:rPr>
              <a:t> ALU</a:t>
            </a:r>
            <a:r>
              <a:rPr lang="zh-CN" altLang="en-US" sz="2200">
                <a:solidFill>
                  <a:srgbClr val="008000"/>
                </a:solidFill>
                <a:latin typeface="微软雅黑" panose="020B0503020204020204" pitchFamily="34" charset="-122"/>
                <a:ea typeface="微软雅黑" panose="020B0503020204020204" pitchFamily="34" charset="-122"/>
              </a:rPr>
              <a:t>和加法器：</a:t>
            </a:r>
            <a:r>
              <a:rPr lang="en-US" altLang="zh-CN" sz="2200">
                <a:solidFill>
                  <a:srgbClr val="008000"/>
                </a:solidFill>
                <a:latin typeface="微软雅黑" panose="020B0503020204020204" pitchFamily="34" charset="-122"/>
                <a:ea typeface="微软雅黑" panose="020B0503020204020204" pitchFamily="34" charset="-122"/>
              </a:rPr>
              <a:t>100ps</a:t>
            </a:r>
          </a:p>
          <a:p>
            <a:pPr eaLnBrk="0" hangingPunct="0">
              <a:lnSpc>
                <a:spcPct val="125000"/>
              </a:lnSpc>
              <a:spcBef>
                <a:spcPct val="20000"/>
              </a:spcBef>
              <a:buFontTx/>
              <a:buChar char="•"/>
            </a:pPr>
            <a:r>
              <a:rPr lang="zh-CN" altLang="en-US" sz="2200">
                <a:solidFill>
                  <a:srgbClr val="008000"/>
                </a:solidFill>
                <a:latin typeface="微软雅黑" panose="020B0503020204020204" pitchFamily="34" charset="-122"/>
                <a:ea typeface="微软雅黑" panose="020B0503020204020204" pitchFamily="34" charset="-122"/>
              </a:rPr>
              <a:t> 寄存器堆（读</a:t>
            </a:r>
            <a:r>
              <a:rPr lang="en-US" altLang="zh-CN" sz="2200">
                <a:solidFill>
                  <a:srgbClr val="008000"/>
                </a:solidFill>
                <a:latin typeface="微软雅黑" panose="020B0503020204020204" pitchFamily="34" charset="-122"/>
                <a:ea typeface="微软雅黑" panose="020B0503020204020204" pitchFamily="34" charset="-122"/>
              </a:rPr>
              <a:t>/</a:t>
            </a:r>
            <a:r>
              <a:rPr lang="zh-CN" altLang="en-US" sz="2200">
                <a:solidFill>
                  <a:srgbClr val="008000"/>
                </a:solidFill>
                <a:latin typeface="微软雅黑" panose="020B0503020204020204" pitchFamily="34" charset="-122"/>
                <a:ea typeface="微软雅黑" panose="020B0503020204020204" pitchFamily="34" charset="-122"/>
              </a:rPr>
              <a:t>写）：</a:t>
            </a:r>
            <a:r>
              <a:rPr lang="en-US" altLang="zh-CN" sz="2200">
                <a:solidFill>
                  <a:srgbClr val="008000"/>
                </a:solidFill>
                <a:latin typeface="微软雅黑" panose="020B0503020204020204" pitchFamily="34" charset="-122"/>
                <a:ea typeface="微软雅黑" panose="020B0503020204020204" pitchFamily="34" charset="-122"/>
              </a:rPr>
              <a:t>50ps</a:t>
            </a:r>
          </a:p>
          <a:p>
            <a:pPr eaLnBrk="0" hangingPunct="0">
              <a:lnSpc>
                <a:spcPct val="125000"/>
              </a:lnSpc>
              <a:spcBef>
                <a:spcPct val="20000"/>
              </a:spcBef>
            </a:pPr>
            <a:r>
              <a:rPr lang="zh-CN" altLang="en-US" sz="2200">
                <a:solidFill>
                  <a:schemeClr val="accent2"/>
                </a:solidFill>
                <a:latin typeface="微软雅黑" panose="020B0503020204020204" pitchFamily="34" charset="-122"/>
                <a:ea typeface="微软雅黑" panose="020B0503020204020204" pitchFamily="34" charset="-122"/>
              </a:rPr>
              <a:t>假设</a:t>
            </a:r>
            <a:r>
              <a:rPr lang="en-US" altLang="zh-CN" sz="2200">
                <a:solidFill>
                  <a:schemeClr val="accent2"/>
                </a:solidFill>
                <a:latin typeface="微软雅黑" panose="020B0503020204020204" pitchFamily="34" charset="-122"/>
                <a:ea typeface="微软雅黑" panose="020B0503020204020204" pitchFamily="34" charset="-122"/>
              </a:rPr>
              <a:t>MUX</a:t>
            </a:r>
            <a:r>
              <a:rPr lang="zh-CN" altLang="en-US" sz="2200">
                <a:solidFill>
                  <a:schemeClr val="accent2"/>
                </a:solidFill>
                <a:latin typeface="微软雅黑" panose="020B0503020204020204" pitchFamily="34" charset="-122"/>
                <a:ea typeface="微软雅黑" panose="020B0503020204020204" pitchFamily="34" charset="-122"/>
              </a:rPr>
              <a:t>、控制单元、</a:t>
            </a:r>
            <a:r>
              <a:rPr lang="en-US" altLang="zh-CN" sz="2200">
                <a:solidFill>
                  <a:schemeClr val="accent2"/>
                </a:solidFill>
                <a:latin typeface="微软雅黑" panose="020B0503020204020204" pitchFamily="34" charset="-122"/>
                <a:ea typeface="微软雅黑" panose="020B0503020204020204" pitchFamily="34" charset="-122"/>
              </a:rPr>
              <a:t>PC</a:t>
            </a:r>
            <a:r>
              <a:rPr lang="zh-CN" altLang="en-US" sz="2200">
                <a:solidFill>
                  <a:schemeClr val="accent2"/>
                </a:solidFill>
                <a:latin typeface="微软雅黑" panose="020B0503020204020204" pitchFamily="34" charset="-122"/>
                <a:ea typeface="微软雅黑" panose="020B0503020204020204" pitchFamily="34" charset="-122"/>
              </a:rPr>
              <a:t>、扩展器和传输线路都没有延迟，则下面实现方式中，哪个更快？快多少？</a:t>
            </a:r>
          </a:p>
          <a:p>
            <a:pPr eaLnBrk="0" hangingPunct="0">
              <a:lnSpc>
                <a:spcPct val="125000"/>
              </a:lnSpc>
              <a:spcBef>
                <a:spcPct val="20000"/>
              </a:spcBef>
            </a:pPr>
            <a:r>
              <a:rPr lang="zh-CN" altLang="en-US" sz="2200">
                <a:solidFill>
                  <a:srgbClr val="008000"/>
                </a:solidFill>
                <a:latin typeface="微软雅黑" panose="020B0503020204020204" pitchFamily="34" charset="-122"/>
                <a:ea typeface="微软雅黑" panose="020B0503020204020204" pitchFamily="34" charset="-122"/>
              </a:rPr>
              <a:t>（</a:t>
            </a:r>
            <a:r>
              <a:rPr lang="en-US" altLang="zh-CN" sz="2200">
                <a:solidFill>
                  <a:srgbClr val="008000"/>
                </a:solidFill>
                <a:latin typeface="微软雅黑" panose="020B0503020204020204" pitchFamily="34" charset="-122"/>
                <a:ea typeface="微软雅黑" panose="020B0503020204020204" pitchFamily="34" charset="-122"/>
              </a:rPr>
              <a:t>1</a:t>
            </a:r>
            <a:r>
              <a:rPr lang="zh-CN" altLang="en-US" sz="2200">
                <a:solidFill>
                  <a:srgbClr val="008000"/>
                </a:solidFill>
                <a:latin typeface="微软雅黑" panose="020B0503020204020204" pitchFamily="34" charset="-122"/>
                <a:ea typeface="微软雅黑" panose="020B0503020204020204" pitchFamily="34" charset="-122"/>
              </a:rPr>
              <a:t>）每条指令在一个固定长度的时钟周期内完成</a:t>
            </a:r>
          </a:p>
          <a:p>
            <a:pPr eaLnBrk="0" hangingPunct="0">
              <a:lnSpc>
                <a:spcPct val="125000"/>
              </a:lnSpc>
              <a:spcBef>
                <a:spcPct val="20000"/>
              </a:spcBef>
            </a:pPr>
            <a:r>
              <a:rPr lang="zh-CN" altLang="en-US" sz="2200">
                <a:solidFill>
                  <a:srgbClr val="008000"/>
                </a:solidFill>
                <a:latin typeface="微软雅黑" panose="020B0503020204020204" pitchFamily="34" charset="-122"/>
                <a:ea typeface="微软雅黑" panose="020B0503020204020204" pitchFamily="34" charset="-122"/>
              </a:rPr>
              <a:t>（</a:t>
            </a:r>
            <a:r>
              <a:rPr lang="en-US" altLang="zh-CN" sz="2200">
                <a:solidFill>
                  <a:srgbClr val="008000"/>
                </a:solidFill>
                <a:latin typeface="微软雅黑" panose="020B0503020204020204" pitchFamily="34" charset="-122"/>
                <a:ea typeface="微软雅黑" panose="020B0503020204020204" pitchFamily="34" charset="-122"/>
              </a:rPr>
              <a:t>2</a:t>
            </a:r>
            <a:r>
              <a:rPr lang="zh-CN" altLang="en-US" sz="2200">
                <a:solidFill>
                  <a:srgbClr val="008000"/>
                </a:solidFill>
                <a:latin typeface="微软雅黑" panose="020B0503020204020204" pitchFamily="34" charset="-122"/>
                <a:ea typeface="微软雅黑" panose="020B0503020204020204" pitchFamily="34" charset="-122"/>
              </a:rPr>
              <a:t>）每条指令在一个时钟周期内完成，但时钟周期仅为指令所需，也即为可变的</a:t>
            </a:r>
            <a:r>
              <a:rPr lang="zh-CN" altLang="en-US" sz="2200">
                <a:solidFill>
                  <a:srgbClr val="FF0000"/>
                </a:solidFill>
                <a:latin typeface="微软雅黑" panose="020B0503020204020204" pitchFamily="34" charset="-122"/>
                <a:ea typeface="微软雅黑" panose="020B0503020204020204" pitchFamily="34" charset="-122"/>
              </a:rPr>
              <a:t>（实际不可行，只是为了比较）</a:t>
            </a:r>
          </a:p>
          <a:p>
            <a:pPr eaLnBrk="0" hangingPunct="0">
              <a:lnSpc>
                <a:spcPct val="125000"/>
              </a:lnSpc>
              <a:spcBef>
                <a:spcPct val="20000"/>
              </a:spcBef>
            </a:pPr>
            <a:r>
              <a:rPr lang="zh-CN" altLang="en-US" sz="2200">
                <a:solidFill>
                  <a:schemeClr val="accent2"/>
                </a:solidFill>
                <a:latin typeface="微软雅黑" panose="020B0503020204020204" pitchFamily="34" charset="-122"/>
                <a:ea typeface="微软雅黑" panose="020B0503020204020204" pitchFamily="34" charset="-122"/>
              </a:rPr>
              <a:t>假设程序中各类指令占比：</a:t>
            </a:r>
            <a:r>
              <a:rPr lang="en-US" altLang="zh-CN" sz="2200">
                <a:solidFill>
                  <a:schemeClr val="accent2"/>
                </a:solidFill>
                <a:latin typeface="微软雅黑" panose="020B0503020204020204" pitchFamily="34" charset="-122"/>
                <a:ea typeface="微软雅黑" panose="020B0503020204020204" pitchFamily="34" charset="-122"/>
              </a:rPr>
              <a:t>25%</a:t>
            </a:r>
            <a:r>
              <a:rPr lang="zh-CN" altLang="en-US" sz="2200">
                <a:solidFill>
                  <a:schemeClr val="accent2"/>
                </a:solidFill>
                <a:latin typeface="微软雅黑" panose="020B0503020204020204" pitchFamily="34" charset="-122"/>
                <a:ea typeface="微软雅黑" panose="020B0503020204020204" pitchFamily="34" charset="-122"/>
              </a:rPr>
              <a:t>取数、</a:t>
            </a:r>
            <a:r>
              <a:rPr lang="en-US" altLang="zh-CN" sz="2200">
                <a:solidFill>
                  <a:schemeClr val="accent2"/>
                </a:solidFill>
                <a:latin typeface="微软雅黑" panose="020B0503020204020204" pitchFamily="34" charset="-122"/>
                <a:ea typeface="微软雅黑" panose="020B0503020204020204" pitchFamily="34" charset="-122"/>
              </a:rPr>
              <a:t>10%</a:t>
            </a:r>
            <a:r>
              <a:rPr lang="zh-CN" altLang="en-US" sz="2200">
                <a:solidFill>
                  <a:schemeClr val="accent2"/>
                </a:solidFill>
                <a:latin typeface="微软雅黑" panose="020B0503020204020204" pitchFamily="34" charset="-122"/>
                <a:ea typeface="微软雅黑" panose="020B0503020204020204" pitchFamily="34" charset="-122"/>
              </a:rPr>
              <a:t>存数、</a:t>
            </a:r>
            <a:r>
              <a:rPr lang="en-US" altLang="zh-CN" sz="2200">
                <a:solidFill>
                  <a:schemeClr val="accent2"/>
                </a:solidFill>
                <a:latin typeface="微软雅黑" panose="020B0503020204020204" pitchFamily="34" charset="-122"/>
                <a:ea typeface="微软雅黑" panose="020B0503020204020204" pitchFamily="34" charset="-122"/>
              </a:rPr>
              <a:t>45%ALU</a:t>
            </a:r>
            <a:r>
              <a:rPr lang="zh-CN" altLang="en-US" sz="2200">
                <a:solidFill>
                  <a:schemeClr val="accent2"/>
                </a:solidFill>
                <a:latin typeface="微软雅黑" panose="020B0503020204020204" pitchFamily="34" charset="-122"/>
                <a:ea typeface="微软雅黑" panose="020B0503020204020204" pitchFamily="34" charset="-122"/>
              </a:rPr>
              <a:t>、</a:t>
            </a:r>
            <a:r>
              <a:rPr lang="en-US" altLang="zh-CN" sz="2200">
                <a:solidFill>
                  <a:schemeClr val="accent2"/>
                </a:solidFill>
                <a:latin typeface="微软雅黑" panose="020B0503020204020204" pitchFamily="34" charset="-122"/>
                <a:ea typeface="微软雅黑" panose="020B0503020204020204" pitchFamily="34" charset="-122"/>
              </a:rPr>
              <a:t>15%</a:t>
            </a:r>
            <a:r>
              <a:rPr lang="zh-CN" altLang="en-US" sz="2200">
                <a:solidFill>
                  <a:schemeClr val="accent2"/>
                </a:solidFill>
                <a:latin typeface="微软雅黑" panose="020B0503020204020204" pitchFamily="34" charset="-122"/>
                <a:ea typeface="微软雅黑" panose="020B0503020204020204" pitchFamily="34" charset="-122"/>
              </a:rPr>
              <a:t>分支、</a:t>
            </a:r>
            <a:r>
              <a:rPr lang="en-US" altLang="zh-CN" sz="2200">
                <a:solidFill>
                  <a:schemeClr val="accent2"/>
                </a:solidFill>
                <a:latin typeface="微软雅黑" panose="020B0503020204020204" pitchFamily="34" charset="-122"/>
                <a:ea typeface="微软雅黑" panose="020B0503020204020204" pitchFamily="34" charset="-122"/>
              </a:rPr>
              <a:t>5%</a:t>
            </a:r>
            <a:r>
              <a:rPr lang="zh-CN" altLang="en-US" sz="2200">
                <a:solidFill>
                  <a:schemeClr val="accent2"/>
                </a:solidFill>
                <a:latin typeface="微软雅黑" panose="020B0503020204020204" pitchFamily="34" charset="-122"/>
                <a:ea typeface="微软雅黑" panose="020B0503020204020204" pitchFamily="34" charset="-122"/>
              </a:rPr>
              <a:t>跳转</a:t>
            </a:r>
          </a:p>
          <a:p>
            <a:pPr eaLnBrk="0" hangingPunct="0">
              <a:spcBef>
                <a:spcPct val="20000"/>
              </a:spcBef>
            </a:pPr>
            <a:endParaRPr lang="zh-CN" altLang="en-US" sz="2200">
              <a:solidFill>
                <a:schemeClr val="accent2"/>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5748">
                                            <p:txEl>
                                              <p:pRg st="0" end="0"/>
                                            </p:txEl>
                                          </p:spTgt>
                                        </p:tgtEl>
                                        <p:attrNameLst>
                                          <p:attrName>style.visibility</p:attrName>
                                        </p:attrNameLst>
                                      </p:cBhvr>
                                      <p:to>
                                        <p:strVal val="visible"/>
                                      </p:to>
                                    </p:set>
                                    <p:animEffect transition="in" filter="blinds(horizontal)">
                                      <p:cBhvr>
                                        <p:cTn id="7" dur="500"/>
                                        <p:tgtEl>
                                          <p:spTgt spid="415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5748">
                                            <p:txEl>
                                              <p:pRg st="1" end="1"/>
                                            </p:txEl>
                                          </p:spTgt>
                                        </p:tgtEl>
                                        <p:attrNameLst>
                                          <p:attrName>style.visibility</p:attrName>
                                        </p:attrNameLst>
                                      </p:cBhvr>
                                      <p:to>
                                        <p:strVal val="visible"/>
                                      </p:to>
                                    </p:set>
                                    <p:animEffect transition="in" filter="blinds(horizontal)">
                                      <p:cBhvr>
                                        <p:cTn id="12" dur="500"/>
                                        <p:tgtEl>
                                          <p:spTgt spid="415748">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15748">
                                            <p:txEl>
                                              <p:pRg st="2" end="2"/>
                                            </p:txEl>
                                          </p:spTgt>
                                        </p:tgtEl>
                                        <p:attrNameLst>
                                          <p:attrName>style.visibility</p:attrName>
                                        </p:attrNameLst>
                                      </p:cBhvr>
                                      <p:to>
                                        <p:strVal val="visible"/>
                                      </p:to>
                                    </p:set>
                                    <p:animEffect transition="in" filter="blinds(horizontal)">
                                      <p:cBhvr>
                                        <p:cTn id="15" dur="500"/>
                                        <p:tgtEl>
                                          <p:spTgt spid="415748">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15748">
                                            <p:txEl>
                                              <p:pRg st="3" end="3"/>
                                            </p:txEl>
                                          </p:spTgt>
                                        </p:tgtEl>
                                        <p:attrNameLst>
                                          <p:attrName>style.visibility</p:attrName>
                                        </p:attrNameLst>
                                      </p:cBhvr>
                                      <p:to>
                                        <p:strVal val="visible"/>
                                      </p:to>
                                    </p:set>
                                    <p:animEffect transition="in" filter="blinds(horizontal)">
                                      <p:cBhvr>
                                        <p:cTn id="18" dur="500"/>
                                        <p:tgtEl>
                                          <p:spTgt spid="415748">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15748">
                                            <p:txEl>
                                              <p:pRg st="4" end="4"/>
                                            </p:txEl>
                                          </p:spTgt>
                                        </p:tgtEl>
                                        <p:attrNameLst>
                                          <p:attrName>style.visibility</p:attrName>
                                        </p:attrNameLst>
                                      </p:cBhvr>
                                      <p:to>
                                        <p:strVal val="visible"/>
                                      </p:to>
                                    </p:set>
                                    <p:animEffect transition="in" filter="blinds(horizontal)">
                                      <p:cBhvr>
                                        <p:cTn id="23" dur="500"/>
                                        <p:tgtEl>
                                          <p:spTgt spid="415748">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15748">
                                            <p:txEl>
                                              <p:pRg st="5" end="5"/>
                                            </p:txEl>
                                          </p:spTgt>
                                        </p:tgtEl>
                                        <p:attrNameLst>
                                          <p:attrName>style.visibility</p:attrName>
                                        </p:attrNameLst>
                                      </p:cBhvr>
                                      <p:to>
                                        <p:strVal val="visible"/>
                                      </p:to>
                                    </p:set>
                                    <p:animEffect transition="in" filter="blinds(horizontal)">
                                      <p:cBhvr>
                                        <p:cTn id="28" dur="500"/>
                                        <p:tgtEl>
                                          <p:spTgt spid="415748">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15748">
                                            <p:txEl>
                                              <p:pRg st="6" end="6"/>
                                            </p:txEl>
                                          </p:spTgt>
                                        </p:tgtEl>
                                        <p:attrNameLst>
                                          <p:attrName>style.visibility</p:attrName>
                                        </p:attrNameLst>
                                      </p:cBhvr>
                                      <p:to>
                                        <p:strVal val="visible"/>
                                      </p:to>
                                    </p:set>
                                    <p:animEffect transition="in" filter="blinds(horizontal)">
                                      <p:cBhvr>
                                        <p:cTn id="33" dur="500"/>
                                        <p:tgtEl>
                                          <p:spTgt spid="415748">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15748">
                                            <p:txEl>
                                              <p:pRg st="7" end="7"/>
                                            </p:txEl>
                                          </p:spTgt>
                                        </p:tgtEl>
                                        <p:attrNameLst>
                                          <p:attrName>style.visibility</p:attrName>
                                        </p:attrNameLst>
                                      </p:cBhvr>
                                      <p:to>
                                        <p:strVal val="visible"/>
                                      </p:to>
                                    </p:set>
                                    <p:animEffect transition="in" filter="blinds(horizontal)">
                                      <p:cBhvr>
                                        <p:cTn id="38" dur="500"/>
                                        <p:tgtEl>
                                          <p:spTgt spid="4157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a:extLst>
              <a:ext uri="{FF2B5EF4-FFF2-40B4-BE49-F238E27FC236}">
                <a16:creationId xmlns:a16="http://schemas.microsoft.com/office/drawing/2014/main" id="{3035772A-9C35-95BC-A187-4626C177D942}"/>
              </a:ext>
            </a:extLst>
          </p:cNvPr>
          <p:cNvSpPr>
            <a:spLocks noGrp="1" noChangeArrowheads="1"/>
          </p:cNvSpPr>
          <p:nvPr>
            <p:ph type="title"/>
          </p:nvPr>
        </p:nvSpPr>
        <p:spPr/>
        <p:txBody>
          <a:bodyPr/>
          <a:lstStyle/>
          <a:p>
            <a:r>
              <a:rPr lang="zh-CN" altLang="en-US">
                <a:ea typeface="宋体" panose="02010600030101010101" pitchFamily="2" charset="-122"/>
              </a:rPr>
              <a:t>单周期计算机的性能</a:t>
            </a:r>
          </a:p>
        </p:txBody>
      </p:sp>
      <p:sp>
        <p:nvSpPr>
          <p:cNvPr id="148482" name="Rectangle 3">
            <a:extLst>
              <a:ext uri="{FF2B5EF4-FFF2-40B4-BE49-F238E27FC236}">
                <a16:creationId xmlns:a16="http://schemas.microsoft.com/office/drawing/2014/main" id="{4BDA7CB8-7B16-9436-D382-7EDB1937FEE7}"/>
              </a:ext>
            </a:extLst>
          </p:cNvPr>
          <p:cNvSpPr>
            <a:spLocks noGrp="1" noChangeArrowheads="1"/>
          </p:cNvSpPr>
          <p:nvPr>
            <p:ph type="body" sz="half" idx="1"/>
          </p:nvPr>
        </p:nvSpPr>
        <p:spPr>
          <a:xfrm>
            <a:off x="495300" y="714375"/>
            <a:ext cx="8648700" cy="738188"/>
          </a:xfrm>
        </p:spPr>
        <p:txBody>
          <a:bodyPr/>
          <a:lstStyle/>
          <a:p>
            <a:pPr>
              <a:buFontTx/>
              <a:buNone/>
            </a:pPr>
            <a:r>
              <a:rPr lang="zh-CN" altLang="en-US" sz="1900">
                <a:solidFill>
                  <a:schemeClr val="accent2"/>
                </a:solidFill>
                <a:latin typeface="微软雅黑" panose="020B0503020204020204" pitchFamily="34" charset="-122"/>
                <a:ea typeface="微软雅黑" panose="020B0503020204020204" pitchFamily="34" charset="-122"/>
              </a:rPr>
              <a:t>解：</a:t>
            </a:r>
            <a:r>
              <a:rPr lang="en-US" altLang="zh-CN" sz="1900">
                <a:solidFill>
                  <a:schemeClr val="accent2"/>
                </a:solidFill>
                <a:latin typeface="微软雅黑" panose="020B0503020204020204" pitchFamily="34" charset="-122"/>
                <a:ea typeface="微软雅黑" panose="020B0503020204020204" pitchFamily="34" charset="-122"/>
              </a:rPr>
              <a:t>CPU</a:t>
            </a:r>
            <a:r>
              <a:rPr lang="zh-CN" altLang="en-US" sz="1900">
                <a:solidFill>
                  <a:schemeClr val="accent2"/>
                </a:solidFill>
                <a:latin typeface="微软雅黑" panose="020B0503020204020204" pitchFamily="34" charset="-122"/>
                <a:ea typeface="微软雅黑" panose="020B0503020204020204" pitchFamily="34" charset="-122"/>
              </a:rPr>
              <a:t>执行时间</a:t>
            </a:r>
            <a:r>
              <a:rPr lang="en-US" altLang="zh-CN" sz="1900">
                <a:solidFill>
                  <a:schemeClr val="accent2"/>
                </a:solidFill>
                <a:latin typeface="微软雅黑" panose="020B0503020204020204" pitchFamily="34" charset="-122"/>
                <a:ea typeface="微软雅黑" panose="020B0503020204020204" pitchFamily="34" charset="-122"/>
              </a:rPr>
              <a:t>=</a:t>
            </a:r>
            <a:r>
              <a:rPr lang="zh-CN" altLang="en-US" sz="1900">
                <a:solidFill>
                  <a:schemeClr val="accent2"/>
                </a:solidFill>
                <a:latin typeface="微软雅黑" panose="020B0503020204020204" pitchFamily="34" charset="-122"/>
                <a:ea typeface="微软雅黑" panose="020B0503020204020204" pitchFamily="34" charset="-122"/>
              </a:rPr>
              <a:t>指令条数 </a:t>
            </a:r>
            <a:r>
              <a:rPr lang="en-US" altLang="zh-CN" sz="1900">
                <a:solidFill>
                  <a:schemeClr val="accent2"/>
                </a:solidFill>
                <a:latin typeface="微软雅黑" panose="020B0503020204020204" pitchFamily="34" charset="-122"/>
                <a:ea typeface="微软雅黑" panose="020B0503020204020204" pitchFamily="34" charset="-122"/>
              </a:rPr>
              <a:t>x CPI x </a:t>
            </a:r>
            <a:r>
              <a:rPr lang="zh-CN" altLang="en-US" sz="1900">
                <a:solidFill>
                  <a:schemeClr val="accent2"/>
                </a:solidFill>
                <a:latin typeface="微软雅黑" panose="020B0503020204020204" pitchFamily="34" charset="-122"/>
                <a:ea typeface="微软雅黑" panose="020B0503020204020204" pitchFamily="34" charset="-122"/>
              </a:rPr>
              <a:t>时钟周期</a:t>
            </a:r>
            <a:r>
              <a:rPr lang="en-US" altLang="zh-CN" sz="1900">
                <a:solidFill>
                  <a:schemeClr val="accent2"/>
                </a:solidFill>
                <a:latin typeface="微软雅黑" panose="020B0503020204020204" pitchFamily="34" charset="-122"/>
                <a:ea typeface="微软雅黑" panose="020B0503020204020204" pitchFamily="34" charset="-122"/>
              </a:rPr>
              <a:t>=</a:t>
            </a:r>
            <a:r>
              <a:rPr lang="zh-CN" altLang="en-US" sz="1900">
                <a:solidFill>
                  <a:schemeClr val="accent2"/>
                </a:solidFill>
                <a:latin typeface="微软雅黑" panose="020B0503020204020204" pitchFamily="34" charset="-122"/>
                <a:ea typeface="微软雅黑" panose="020B0503020204020204" pitchFamily="34" charset="-122"/>
              </a:rPr>
              <a:t>指令条数 </a:t>
            </a:r>
            <a:r>
              <a:rPr lang="en-US" altLang="zh-CN" sz="1900">
                <a:solidFill>
                  <a:schemeClr val="accent2"/>
                </a:solidFill>
                <a:latin typeface="微软雅黑" panose="020B0503020204020204" pitchFamily="34" charset="-122"/>
                <a:ea typeface="微软雅黑" panose="020B0503020204020204" pitchFamily="34" charset="-122"/>
              </a:rPr>
              <a:t>x </a:t>
            </a:r>
            <a:r>
              <a:rPr lang="zh-CN" altLang="en-US" sz="1900">
                <a:solidFill>
                  <a:schemeClr val="accent2"/>
                </a:solidFill>
                <a:latin typeface="微软雅黑" panose="020B0503020204020204" pitchFamily="34" charset="-122"/>
                <a:ea typeface="微软雅黑" panose="020B0503020204020204" pitchFamily="34" charset="-122"/>
              </a:rPr>
              <a:t>时钟周期</a:t>
            </a:r>
          </a:p>
          <a:p>
            <a:pPr>
              <a:buFontTx/>
              <a:buNone/>
            </a:pPr>
            <a:r>
              <a:rPr lang="zh-CN" altLang="en-US" sz="1900">
                <a:solidFill>
                  <a:schemeClr val="accent2"/>
                </a:solidFill>
                <a:latin typeface="微软雅黑" panose="020B0503020204020204" pitchFamily="34" charset="-122"/>
                <a:ea typeface="微软雅黑" panose="020B0503020204020204" pitchFamily="34" charset="-122"/>
              </a:rPr>
              <a:t>两种方案的指令条数都一样，</a:t>
            </a:r>
            <a:r>
              <a:rPr lang="en-US" altLang="zh-CN" sz="1900">
                <a:solidFill>
                  <a:schemeClr val="accent2"/>
                </a:solidFill>
                <a:latin typeface="微软雅黑" panose="020B0503020204020204" pitchFamily="34" charset="-122"/>
                <a:ea typeface="微软雅黑" panose="020B0503020204020204" pitchFamily="34" charset="-122"/>
              </a:rPr>
              <a:t>CPI</a:t>
            </a:r>
            <a:r>
              <a:rPr lang="zh-CN" altLang="en-US" sz="1900">
                <a:solidFill>
                  <a:schemeClr val="accent2"/>
                </a:solidFill>
                <a:latin typeface="微软雅黑" panose="020B0503020204020204" pitchFamily="34" charset="-122"/>
                <a:ea typeface="微软雅黑" panose="020B0503020204020204" pitchFamily="34" charset="-122"/>
              </a:rPr>
              <a:t>都为</a:t>
            </a:r>
            <a:r>
              <a:rPr lang="en-US" altLang="zh-CN" sz="1900">
                <a:solidFill>
                  <a:schemeClr val="accent2"/>
                </a:solidFill>
                <a:latin typeface="微软雅黑" panose="020B0503020204020204" pitchFamily="34" charset="-122"/>
                <a:ea typeface="微软雅黑" panose="020B0503020204020204" pitchFamily="34" charset="-122"/>
              </a:rPr>
              <a:t>1</a:t>
            </a:r>
            <a:r>
              <a:rPr lang="zh-CN" altLang="en-US" sz="1900">
                <a:solidFill>
                  <a:schemeClr val="accent2"/>
                </a:solidFill>
                <a:latin typeface="微软雅黑" panose="020B0503020204020204" pitchFamily="34" charset="-122"/>
                <a:ea typeface="微软雅黑" panose="020B0503020204020204" pitchFamily="34" charset="-122"/>
              </a:rPr>
              <a:t>，所以只要比较时钟周期宽度即可。</a:t>
            </a:r>
          </a:p>
        </p:txBody>
      </p:sp>
      <p:pic>
        <p:nvPicPr>
          <p:cNvPr id="148483" name="Picture 5">
            <a:extLst>
              <a:ext uri="{FF2B5EF4-FFF2-40B4-BE49-F238E27FC236}">
                <a16:creationId xmlns:a16="http://schemas.microsoft.com/office/drawing/2014/main" id="{1D05647A-88BE-AB1D-2183-56D4F8202BFA}"/>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65125" y="1497013"/>
            <a:ext cx="8459788" cy="2565400"/>
          </a:xfrm>
          <a:extLst>
            <a:ext uri="{91240B29-F687-4F45-9708-019B960494DF}">
              <a14:hiddenLine xmlns:a14="http://schemas.microsoft.com/office/drawing/2010/main" w="50800">
                <a:solidFill>
                  <a:srgbClr val="000000"/>
                </a:solidFill>
                <a:miter lim="800000"/>
                <a:headEnd/>
                <a:tailEnd/>
              </a14:hiddenLine>
            </a:ext>
          </a:extLst>
        </p:spPr>
      </p:pic>
      <p:pic>
        <p:nvPicPr>
          <p:cNvPr id="148484" name="Picture 7">
            <a:extLst>
              <a:ext uri="{FF2B5EF4-FFF2-40B4-BE49-F238E27FC236}">
                <a16:creationId xmlns:a16="http://schemas.microsoft.com/office/drawing/2014/main" id="{FF5D4132-E705-0A63-472C-887F7A18F3C8}"/>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369888" y="4351338"/>
            <a:ext cx="8361362" cy="2305050"/>
          </a:xfrm>
          <a:extLst>
            <a:ext uri="{91240B29-F687-4F45-9708-019B960494DF}">
              <a14:hiddenLine xmlns:a14="http://schemas.microsoft.com/office/drawing/2010/main" w="50800">
                <a:solidFill>
                  <a:srgbClr val="000000"/>
                </a:solidFill>
                <a:miter lim="800000"/>
                <a:headEnd/>
                <a:tailEnd/>
              </a14:hiddenLine>
            </a:ext>
          </a:extLst>
        </p:spPr>
      </p:pic>
      <p:sp>
        <p:nvSpPr>
          <p:cNvPr id="148485" name="Text Box 9">
            <a:extLst>
              <a:ext uri="{FF2B5EF4-FFF2-40B4-BE49-F238E27FC236}">
                <a16:creationId xmlns:a16="http://schemas.microsoft.com/office/drawing/2014/main" id="{325B0483-AC81-5948-4972-9E771922C284}"/>
              </a:ext>
            </a:extLst>
          </p:cNvPr>
          <p:cNvSpPr txBox="1">
            <a:spLocks noChangeArrowheads="1"/>
          </p:cNvSpPr>
          <p:nvPr/>
        </p:nvSpPr>
        <p:spPr bwMode="auto">
          <a:xfrm>
            <a:off x="288925" y="4043363"/>
            <a:ext cx="53419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900">
                <a:solidFill>
                  <a:srgbClr val="009900"/>
                </a:solidFill>
                <a:latin typeface="微软雅黑" panose="020B0503020204020204" pitchFamily="34" charset="-122"/>
                <a:ea typeface="微软雅黑" panose="020B0503020204020204" pitchFamily="34" charset="-122"/>
              </a:rPr>
              <a:t>各类指令要求的时间长度为：</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a:extLst>
              <a:ext uri="{FF2B5EF4-FFF2-40B4-BE49-F238E27FC236}">
                <a16:creationId xmlns:a16="http://schemas.microsoft.com/office/drawing/2014/main" id="{52CF34D4-BAAE-DD7B-B242-67955523A28C}"/>
              </a:ext>
            </a:extLst>
          </p:cNvPr>
          <p:cNvSpPr>
            <a:spLocks noGrp="1" noChangeArrowheads="1"/>
          </p:cNvSpPr>
          <p:nvPr>
            <p:ph type="title"/>
          </p:nvPr>
        </p:nvSpPr>
        <p:spPr/>
        <p:txBody>
          <a:bodyPr/>
          <a:lstStyle/>
          <a:p>
            <a:r>
              <a:rPr lang="zh-CN" altLang="en-US">
                <a:ea typeface="宋体" panose="02010600030101010101" pitchFamily="2" charset="-122"/>
              </a:rPr>
              <a:t>单周期计算机的性能</a:t>
            </a:r>
          </a:p>
        </p:txBody>
      </p:sp>
      <p:sp>
        <p:nvSpPr>
          <p:cNvPr id="149506" name="Rectangle 3">
            <a:extLst>
              <a:ext uri="{FF2B5EF4-FFF2-40B4-BE49-F238E27FC236}">
                <a16:creationId xmlns:a16="http://schemas.microsoft.com/office/drawing/2014/main" id="{42459D9C-0EEC-063F-F7DF-A2AEC29A6ECA}"/>
              </a:ext>
            </a:extLst>
          </p:cNvPr>
          <p:cNvSpPr>
            <a:spLocks noGrp="1" noChangeArrowheads="1"/>
          </p:cNvSpPr>
          <p:nvPr>
            <p:ph idx="1"/>
          </p:nvPr>
        </p:nvSpPr>
        <p:spPr>
          <a:xfrm>
            <a:off x="261938" y="865188"/>
            <a:ext cx="8807450" cy="2198687"/>
          </a:xfrm>
        </p:spPr>
        <p:txBody>
          <a:bodyPr/>
          <a:lstStyle/>
          <a:p>
            <a:pPr>
              <a:buFontTx/>
              <a:buNone/>
            </a:pPr>
            <a:r>
              <a:rPr lang="zh-CN" altLang="en-US">
                <a:latin typeface="微软雅黑" panose="020B0503020204020204" pitchFamily="34" charset="-122"/>
                <a:ea typeface="微软雅黑" panose="020B0503020204020204" pitchFamily="34" charset="-122"/>
              </a:rPr>
              <a:t>对于方式（</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），时钟周期由最长指令来决定，应该是</a:t>
            </a:r>
            <a:r>
              <a:rPr lang="en-US" altLang="zh-CN">
                <a:latin typeface="微软雅黑" panose="020B0503020204020204" pitchFamily="34" charset="-122"/>
                <a:ea typeface="微软雅黑" panose="020B0503020204020204" pitchFamily="34" charset="-122"/>
              </a:rPr>
              <a:t>load</a:t>
            </a:r>
            <a:r>
              <a:rPr lang="zh-CN" altLang="en-US">
                <a:latin typeface="微软雅黑" panose="020B0503020204020204" pitchFamily="34" charset="-122"/>
                <a:ea typeface="微软雅黑" panose="020B0503020204020204" pitchFamily="34" charset="-122"/>
              </a:rPr>
              <a:t>指令，为</a:t>
            </a:r>
            <a:r>
              <a:rPr lang="en-US" altLang="zh-CN">
                <a:latin typeface="微软雅黑" panose="020B0503020204020204" pitchFamily="34" charset="-122"/>
                <a:ea typeface="微软雅黑" panose="020B0503020204020204" pitchFamily="34" charset="-122"/>
              </a:rPr>
              <a:t>600ps</a:t>
            </a:r>
          </a:p>
          <a:p>
            <a:pPr>
              <a:buFontTx/>
              <a:buNone/>
            </a:pPr>
            <a:r>
              <a:rPr lang="zh-CN" altLang="en-US">
                <a:solidFill>
                  <a:schemeClr val="accent2"/>
                </a:solidFill>
                <a:latin typeface="微软雅黑" panose="020B0503020204020204" pitchFamily="34" charset="-122"/>
                <a:ea typeface="微软雅黑" panose="020B0503020204020204" pitchFamily="34" charset="-122"/>
              </a:rPr>
              <a:t>对于方式（</a:t>
            </a:r>
            <a:r>
              <a:rPr lang="en-US" altLang="zh-CN">
                <a:solidFill>
                  <a:schemeClr val="accent2"/>
                </a:solidFill>
                <a:latin typeface="微软雅黑" panose="020B0503020204020204" pitchFamily="34" charset="-122"/>
                <a:ea typeface="微软雅黑" panose="020B0503020204020204" pitchFamily="34" charset="-122"/>
              </a:rPr>
              <a:t>2</a:t>
            </a:r>
            <a:r>
              <a:rPr lang="zh-CN" altLang="en-US">
                <a:solidFill>
                  <a:schemeClr val="accent2"/>
                </a:solidFill>
                <a:latin typeface="微软雅黑" panose="020B0503020204020204" pitchFamily="34" charset="-122"/>
                <a:ea typeface="微软雅黑" panose="020B0503020204020204" pitchFamily="34" charset="-122"/>
              </a:rPr>
              <a:t>），时钟周期取各条指令所需时间，时钟周期从</a:t>
            </a:r>
            <a:r>
              <a:rPr lang="en-US" altLang="zh-CN">
                <a:solidFill>
                  <a:schemeClr val="accent2"/>
                </a:solidFill>
                <a:latin typeface="微软雅黑" panose="020B0503020204020204" pitchFamily="34" charset="-122"/>
                <a:ea typeface="微软雅黑" panose="020B0503020204020204" pitchFamily="34" charset="-122"/>
              </a:rPr>
              <a:t>600ps</a:t>
            </a:r>
            <a:r>
              <a:rPr lang="zh-CN" altLang="en-US">
                <a:solidFill>
                  <a:schemeClr val="accent2"/>
                </a:solidFill>
                <a:latin typeface="微软雅黑" panose="020B0503020204020204" pitchFamily="34" charset="-122"/>
                <a:ea typeface="微软雅黑" panose="020B0503020204020204" pitchFamily="34" charset="-122"/>
              </a:rPr>
              <a:t>至</a:t>
            </a:r>
            <a:r>
              <a:rPr lang="en-US" altLang="zh-CN">
                <a:solidFill>
                  <a:schemeClr val="accent2"/>
                </a:solidFill>
                <a:latin typeface="微软雅黑" panose="020B0503020204020204" pitchFamily="34" charset="-122"/>
                <a:ea typeface="微软雅黑" panose="020B0503020204020204" pitchFamily="34" charset="-122"/>
              </a:rPr>
              <a:t>200ps</a:t>
            </a:r>
          </a:p>
          <a:p>
            <a:pPr>
              <a:buFontTx/>
              <a:buNone/>
            </a:pPr>
            <a:r>
              <a:rPr lang="zh-CN" altLang="en-US">
                <a:solidFill>
                  <a:schemeClr val="accent2"/>
                </a:solidFill>
                <a:latin typeface="微软雅黑" panose="020B0503020204020204" pitchFamily="34" charset="-122"/>
                <a:ea typeface="微软雅黑" panose="020B0503020204020204" pitchFamily="34" charset="-122"/>
              </a:rPr>
              <a:t>根据各类指令的频度，计算出平均时钟周期长度为：</a:t>
            </a:r>
          </a:p>
          <a:p>
            <a:pPr>
              <a:buFontTx/>
              <a:buNone/>
            </a:pPr>
            <a:r>
              <a:rPr lang="en-US" altLang="zh-CN">
                <a:solidFill>
                  <a:schemeClr val="accent2"/>
                </a:solidFill>
                <a:latin typeface="微软雅黑" panose="020B0503020204020204" pitchFamily="34" charset="-122"/>
                <a:ea typeface="微软雅黑" panose="020B0503020204020204" pitchFamily="34" charset="-122"/>
              </a:rPr>
              <a:t>CPU</a:t>
            </a:r>
            <a:r>
              <a:rPr lang="zh-CN" altLang="en-US">
                <a:solidFill>
                  <a:schemeClr val="accent2"/>
                </a:solidFill>
                <a:latin typeface="微软雅黑" panose="020B0503020204020204" pitchFamily="34" charset="-122"/>
                <a:ea typeface="微软雅黑" panose="020B0503020204020204" pitchFamily="34" charset="-122"/>
              </a:rPr>
              <a:t>时钟周期</a:t>
            </a:r>
            <a:r>
              <a:rPr lang="en-US" altLang="zh-CN">
                <a:solidFill>
                  <a:schemeClr val="accent2"/>
                </a:solidFill>
                <a:latin typeface="微软雅黑" panose="020B0503020204020204" pitchFamily="34" charset="-122"/>
                <a:ea typeface="微软雅黑" panose="020B0503020204020204" pitchFamily="34" charset="-122"/>
              </a:rPr>
              <a:t>=600x25%+550x10%+400x45%+350x15%+200x5%=447.5ps</a:t>
            </a:r>
          </a:p>
          <a:p>
            <a:pPr>
              <a:buFontTx/>
              <a:buNone/>
            </a:pPr>
            <a:endParaRPr lang="en-US" altLang="zh-CN">
              <a:latin typeface="微软雅黑" panose="020B0503020204020204" pitchFamily="34" charset="-122"/>
              <a:ea typeface="微软雅黑" panose="020B0503020204020204" pitchFamily="34" charset="-122"/>
            </a:endParaRPr>
          </a:p>
          <a:p>
            <a:pPr>
              <a:buFontTx/>
              <a:buNone/>
            </a:pP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性能比</a:t>
            </a:r>
            <a:r>
              <a:rPr lang="en-US" altLang="zh-CN">
                <a:latin typeface="微软雅黑" panose="020B0503020204020204" pitchFamily="34" charset="-122"/>
                <a:ea typeface="微软雅黑" panose="020B0503020204020204" pitchFamily="34" charset="-122"/>
              </a:rPr>
              <a:t>=                                      =                                       =            =1.34</a:t>
            </a:r>
          </a:p>
        </p:txBody>
      </p:sp>
      <p:sp>
        <p:nvSpPr>
          <p:cNvPr id="149507" name="Text Box 4">
            <a:extLst>
              <a:ext uri="{FF2B5EF4-FFF2-40B4-BE49-F238E27FC236}">
                <a16:creationId xmlns:a16="http://schemas.microsoft.com/office/drawing/2014/main" id="{7EE18A0C-27FF-CE8E-7B1B-B73FC377D5E6}"/>
              </a:ext>
            </a:extLst>
          </p:cNvPr>
          <p:cNvSpPr txBox="1">
            <a:spLocks noChangeArrowheads="1"/>
          </p:cNvSpPr>
          <p:nvPr/>
        </p:nvSpPr>
        <p:spPr bwMode="auto">
          <a:xfrm>
            <a:off x="1814513" y="2509838"/>
            <a:ext cx="2627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a:latin typeface="微软雅黑" panose="020B0503020204020204" pitchFamily="34" charset="-122"/>
                <a:ea typeface="微软雅黑" panose="020B0503020204020204" pitchFamily="34" charset="-122"/>
              </a:rPr>
              <a:t>方式</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的</a:t>
            </a:r>
            <a:r>
              <a:rPr lang="en-US" altLang="zh-CN">
                <a:latin typeface="微软雅黑" panose="020B0503020204020204" pitchFamily="34" charset="-122"/>
                <a:ea typeface="微软雅黑" panose="020B0503020204020204" pitchFamily="34" charset="-122"/>
              </a:rPr>
              <a:t>CPU</a:t>
            </a:r>
            <a:r>
              <a:rPr lang="zh-CN" altLang="en-US">
                <a:latin typeface="微软雅黑" panose="020B0503020204020204" pitchFamily="34" charset="-122"/>
                <a:ea typeface="微软雅黑" panose="020B0503020204020204" pitchFamily="34" charset="-122"/>
              </a:rPr>
              <a:t>执行时间</a:t>
            </a:r>
          </a:p>
        </p:txBody>
      </p:sp>
      <p:sp>
        <p:nvSpPr>
          <p:cNvPr id="149508" name="Text Box 5">
            <a:extLst>
              <a:ext uri="{FF2B5EF4-FFF2-40B4-BE49-F238E27FC236}">
                <a16:creationId xmlns:a16="http://schemas.microsoft.com/office/drawing/2014/main" id="{75D68114-1A5D-05AE-85E7-6DD0EB4EEA52}"/>
              </a:ext>
            </a:extLst>
          </p:cNvPr>
          <p:cNvSpPr txBox="1">
            <a:spLocks noChangeArrowheads="1"/>
          </p:cNvSpPr>
          <p:nvPr/>
        </p:nvSpPr>
        <p:spPr bwMode="auto">
          <a:xfrm>
            <a:off x="1793875" y="2892425"/>
            <a:ext cx="2627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a:solidFill>
                  <a:schemeClr val="accent2"/>
                </a:solidFill>
                <a:latin typeface="微软雅黑" panose="020B0503020204020204" pitchFamily="34" charset="-122"/>
                <a:ea typeface="微软雅黑" panose="020B0503020204020204" pitchFamily="34" charset="-122"/>
              </a:rPr>
              <a:t>方式</a:t>
            </a:r>
            <a:r>
              <a:rPr lang="en-US" altLang="zh-CN">
                <a:solidFill>
                  <a:schemeClr val="accent2"/>
                </a:solidFill>
                <a:latin typeface="微软雅黑" panose="020B0503020204020204" pitchFamily="34" charset="-122"/>
                <a:ea typeface="微软雅黑" panose="020B0503020204020204" pitchFamily="34" charset="-122"/>
              </a:rPr>
              <a:t>(2)</a:t>
            </a:r>
            <a:r>
              <a:rPr lang="zh-CN" altLang="en-US">
                <a:solidFill>
                  <a:schemeClr val="accent2"/>
                </a:solidFill>
                <a:latin typeface="微软雅黑" panose="020B0503020204020204" pitchFamily="34" charset="-122"/>
                <a:ea typeface="微软雅黑" panose="020B0503020204020204" pitchFamily="34" charset="-122"/>
              </a:rPr>
              <a:t>的</a:t>
            </a:r>
            <a:r>
              <a:rPr lang="en-US" altLang="zh-CN">
                <a:solidFill>
                  <a:schemeClr val="accent2"/>
                </a:solidFill>
                <a:latin typeface="微软雅黑" panose="020B0503020204020204" pitchFamily="34" charset="-122"/>
                <a:ea typeface="微软雅黑" panose="020B0503020204020204" pitchFamily="34" charset="-122"/>
              </a:rPr>
              <a:t>CPU</a:t>
            </a:r>
            <a:r>
              <a:rPr lang="zh-CN" altLang="en-US">
                <a:solidFill>
                  <a:schemeClr val="accent2"/>
                </a:solidFill>
                <a:latin typeface="微软雅黑" panose="020B0503020204020204" pitchFamily="34" charset="-122"/>
                <a:ea typeface="微软雅黑" panose="020B0503020204020204" pitchFamily="34" charset="-122"/>
              </a:rPr>
              <a:t>执行时间</a:t>
            </a:r>
          </a:p>
        </p:txBody>
      </p:sp>
      <p:sp>
        <p:nvSpPr>
          <p:cNvPr id="149509" name="Line 6">
            <a:extLst>
              <a:ext uri="{FF2B5EF4-FFF2-40B4-BE49-F238E27FC236}">
                <a16:creationId xmlns:a16="http://schemas.microsoft.com/office/drawing/2014/main" id="{0160FF0E-9F87-37F9-C9F6-AC5549B12F24}"/>
              </a:ext>
            </a:extLst>
          </p:cNvPr>
          <p:cNvSpPr>
            <a:spLocks noChangeShapeType="1"/>
          </p:cNvSpPr>
          <p:nvPr/>
        </p:nvSpPr>
        <p:spPr bwMode="auto">
          <a:xfrm>
            <a:off x="1785938" y="2887663"/>
            <a:ext cx="23066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0" name="Text Box 7">
            <a:extLst>
              <a:ext uri="{FF2B5EF4-FFF2-40B4-BE49-F238E27FC236}">
                <a16:creationId xmlns:a16="http://schemas.microsoft.com/office/drawing/2014/main" id="{7500EDCE-7621-2552-B201-2CD9908CB743}"/>
              </a:ext>
            </a:extLst>
          </p:cNvPr>
          <p:cNvSpPr txBox="1">
            <a:spLocks noChangeArrowheads="1"/>
          </p:cNvSpPr>
          <p:nvPr/>
        </p:nvSpPr>
        <p:spPr bwMode="auto">
          <a:xfrm>
            <a:off x="4518025" y="2501900"/>
            <a:ext cx="2627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a:latin typeface="微软雅黑" panose="020B0503020204020204" pitchFamily="34" charset="-122"/>
                <a:ea typeface="微软雅黑" panose="020B0503020204020204" pitchFamily="34" charset="-122"/>
              </a:rPr>
              <a:t>方式</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的</a:t>
            </a:r>
            <a:r>
              <a:rPr lang="en-US" altLang="zh-CN">
                <a:latin typeface="微软雅黑" panose="020B0503020204020204" pitchFamily="34" charset="-122"/>
                <a:ea typeface="微软雅黑" panose="020B0503020204020204" pitchFamily="34" charset="-122"/>
              </a:rPr>
              <a:t>CPU </a:t>
            </a:r>
            <a:r>
              <a:rPr lang="zh-CN" altLang="en-US">
                <a:latin typeface="微软雅黑" panose="020B0503020204020204" pitchFamily="34" charset="-122"/>
                <a:ea typeface="微软雅黑" panose="020B0503020204020204" pitchFamily="34" charset="-122"/>
              </a:rPr>
              <a:t>时钟周期数</a:t>
            </a:r>
          </a:p>
        </p:txBody>
      </p:sp>
      <p:sp>
        <p:nvSpPr>
          <p:cNvPr id="149511" name="Text Box 8">
            <a:extLst>
              <a:ext uri="{FF2B5EF4-FFF2-40B4-BE49-F238E27FC236}">
                <a16:creationId xmlns:a16="http://schemas.microsoft.com/office/drawing/2014/main" id="{E0C33032-8FC7-C26E-74A9-F69C2A6C7A21}"/>
              </a:ext>
            </a:extLst>
          </p:cNvPr>
          <p:cNvSpPr txBox="1">
            <a:spLocks noChangeArrowheads="1"/>
          </p:cNvSpPr>
          <p:nvPr/>
        </p:nvSpPr>
        <p:spPr bwMode="auto">
          <a:xfrm>
            <a:off x="4497388" y="2884488"/>
            <a:ext cx="26273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a:solidFill>
                  <a:schemeClr val="accent2"/>
                </a:solidFill>
                <a:latin typeface="微软雅黑" panose="020B0503020204020204" pitchFamily="34" charset="-122"/>
                <a:ea typeface="微软雅黑" panose="020B0503020204020204" pitchFamily="34" charset="-122"/>
              </a:rPr>
              <a:t>方式</a:t>
            </a:r>
            <a:r>
              <a:rPr lang="en-US" altLang="zh-CN">
                <a:solidFill>
                  <a:schemeClr val="accent2"/>
                </a:solidFill>
                <a:latin typeface="微软雅黑" panose="020B0503020204020204" pitchFamily="34" charset="-122"/>
                <a:ea typeface="微软雅黑" panose="020B0503020204020204" pitchFamily="34" charset="-122"/>
              </a:rPr>
              <a:t>(2)</a:t>
            </a:r>
            <a:r>
              <a:rPr lang="zh-CN" altLang="en-US">
                <a:solidFill>
                  <a:schemeClr val="accent2"/>
                </a:solidFill>
                <a:latin typeface="微软雅黑" panose="020B0503020204020204" pitchFamily="34" charset="-122"/>
                <a:ea typeface="微软雅黑" panose="020B0503020204020204" pitchFamily="34" charset="-122"/>
              </a:rPr>
              <a:t>的</a:t>
            </a:r>
            <a:r>
              <a:rPr lang="en-US" altLang="zh-CN">
                <a:solidFill>
                  <a:schemeClr val="accent2"/>
                </a:solidFill>
                <a:latin typeface="微软雅黑" panose="020B0503020204020204" pitchFamily="34" charset="-122"/>
                <a:ea typeface="微软雅黑" panose="020B0503020204020204" pitchFamily="34" charset="-122"/>
              </a:rPr>
              <a:t>CPU </a:t>
            </a:r>
            <a:r>
              <a:rPr lang="zh-CN" altLang="en-US">
                <a:solidFill>
                  <a:schemeClr val="accent2"/>
                </a:solidFill>
                <a:latin typeface="微软雅黑" panose="020B0503020204020204" pitchFamily="34" charset="-122"/>
                <a:ea typeface="微软雅黑" panose="020B0503020204020204" pitchFamily="34" charset="-122"/>
              </a:rPr>
              <a:t>时钟周期数</a:t>
            </a:r>
          </a:p>
        </p:txBody>
      </p:sp>
      <p:sp>
        <p:nvSpPr>
          <p:cNvPr id="149512" name="Line 9">
            <a:extLst>
              <a:ext uri="{FF2B5EF4-FFF2-40B4-BE49-F238E27FC236}">
                <a16:creationId xmlns:a16="http://schemas.microsoft.com/office/drawing/2014/main" id="{CEA8EF63-412A-C821-F4B1-BB0EB3C2D060}"/>
              </a:ext>
            </a:extLst>
          </p:cNvPr>
          <p:cNvSpPr>
            <a:spLocks noChangeShapeType="1"/>
          </p:cNvSpPr>
          <p:nvPr/>
        </p:nvSpPr>
        <p:spPr bwMode="auto">
          <a:xfrm>
            <a:off x="4665663" y="2879725"/>
            <a:ext cx="23066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3" name="Text Box 10">
            <a:extLst>
              <a:ext uri="{FF2B5EF4-FFF2-40B4-BE49-F238E27FC236}">
                <a16:creationId xmlns:a16="http://schemas.microsoft.com/office/drawing/2014/main" id="{37205B7D-A0C6-926A-9CE0-2F0748E7D6DE}"/>
              </a:ext>
            </a:extLst>
          </p:cNvPr>
          <p:cNvSpPr txBox="1">
            <a:spLocks noChangeArrowheads="1"/>
          </p:cNvSpPr>
          <p:nvPr/>
        </p:nvSpPr>
        <p:spPr bwMode="auto">
          <a:xfrm>
            <a:off x="7407275" y="2500313"/>
            <a:ext cx="668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a:ea typeface="宋体" panose="02010600030101010101" pitchFamily="2" charset="-122"/>
              </a:rPr>
              <a:t>600</a:t>
            </a:r>
          </a:p>
        </p:txBody>
      </p:sp>
      <p:sp>
        <p:nvSpPr>
          <p:cNvPr id="149514" name="Text Box 11">
            <a:extLst>
              <a:ext uri="{FF2B5EF4-FFF2-40B4-BE49-F238E27FC236}">
                <a16:creationId xmlns:a16="http://schemas.microsoft.com/office/drawing/2014/main" id="{E4A01B46-6F80-7FC2-9D5D-AD762049DC62}"/>
              </a:ext>
            </a:extLst>
          </p:cNvPr>
          <p:cNvSpPr txBox="1">
            <a:spLocks noChangeArrowheads="1"/>
          </p:cNvSpPr>
          <p:nvPr/>
        </p:nvSpPr>
        <p:spPr bwMode="auto">
          <a:xfrm>
            <a:off x="7386638" y="2882900"/>
            <a:ext cx="841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en-US" altLang="zh-CN">
                <a:solidFill>
                  <a:schemeClr val="accent2"/>
                </a:solidFill>
                <a:ea typeface="宋体" panose="02010600030101010101" pitchFamily="2" charset="-122"/>
              </a:rPr>
              <a:t>447.5</a:t>
            </a:r>
          </a:p>
        </p:txBody>
      </p:sp>
      <p:sp>
        <p:nvSpPr>
          <p:cNvPr id="149515" name="Line 12">
            <a:extLst>
              <a:ext uri="{FF2B5EF4-FFF2-40B4-BE49-F238E27FC236}">
                <a16:creationId xmlns:a16="http://schemas.microsoft.com/office/drawing/2014/main" id="{50A319F1-25C6-0B64-B8FF-ADE7542266F7}"/>
              </a:ext>
            </a:extLst>
          </p:cNvPr>
          <p:cNvSpPr>
            <a:spLocks noChangeShapeType="1"/>
          </p:cNvSpPr>
          <p:nvPr/>
        </p:nvSpPr>
        <p:spPr bwMode="auto">
          <a:xfrm>
            <a:off x="7335838" y="2878138"/>
            <a:ext cx="7096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893" name="Text Box 13">
            <a:extLst>
              <a:ext uri="{FF2B5EF4-FFF2-40B4-BE49-F238E27FC236}">
                <a16:creationId xmlns:a16="http://schemas.microsoft.com/office/drawing/2014/main" id="{EBD3DB8A-CCE1-C615-781A-C316A2E0F5B5}"/>
              </a:ext>
            </a:extLst>
          </p:cNvPr>
          <p:cNvSpPr txBox="1">
            <a:spLocks noChangeArrowheads="1"/>
          </p:cNvSpPr>
          <p:nvPr/>
        </p:nvSpPr>
        <p:spPr bwMode="auto">
          <a:xfrm>
            <a:off x="523875" y="3556000"/>
            <a:ext cx="695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000">
                <a:solidFill>
                  <a:srgbClr val="A50021"/>
                </a:solidFill>
                <a:latin typeface="微软雅黑" panose="020B0503020204020204" pitchFamily="34" charset="-122"/>
                <a:ea typeface="微软雅黑" panose="020B0503020204020204" pitchFamily="34" charset="-122"/>
              </a:rPr>
              <a:t>由此可见，可变时钟周期的性能是定长周期的</a:t>
            </a:r>
            <a:r>
              <a:rPr lang="en-US" altLang="zh-CN" sz="2000">
                <a:solidFill>
                  <a:srgbClr val="A50021"/>
                </a:solidFill>
                <a:latin typeface="微软雅黑" panose="020B0503020204020204" pitchFamily="34" charset="-122"/>
                <a:ea typeface="微软雅黑" panose="020B0503020204020204" pitchFamily="34" charset="-122"/>
              </a:rPr>
              <a:t>1.34</a:t>
            </a:r>
            <a:r>
              <a:rPr lang="zh-CN" altLang="en-US" sz="2000">
                <a:solidFill>
                  <a:srgbClr val="A50021"/>
                </a:solidFill>
                <a:latin typeface="微软雅黑" panose="020B0503020204020204" pitchFamily="34" charset="-122"/>
                <a:ea typeface="微软雅黑" panose="020B0503020204020204" pitchFamily="34" charset="-122"/>
              </a:rPr>
              <a:t>倍！</a:t>
            </a:r>
          </a:p>
        </p:txBody>
      </p:sp>
      <p:sp>
        <p:nvSpPr>
          <p:cNvPr id="378894" name="Text Box 14">
            <a:extLst>
              <a:ext uri="{FF2B5EF4-FFF2-40B4-BE49-F238E27FC236}">
                <a16:creationId xmlns:a16="http://schemas.microsoft.com/office/drawing/2014/main" id="{57CFAB86-145F-213C-1D92-A9EF904ED303}"/>
              </a:ext>
            </a:extLst>
          </p:cNvPr>
          <p:cNvSpPr txBox="1">
            <a:spLocks noChangeArrowheads="1"/>
          </p:cNvSpPr>
          <p:nvPr/>
        </p:nvSpPr>
        <p:spPr bwMode="auto">
          <a:xfrm>
            <a:off x="506413" y="4078288"/>
            <a:ext cx="73723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900">
                <a:latin typeface="微软雅黑" panose="020B0503020204020204" pitchFamily="34" charset="-122"/>
                <a:ea typeface="微软雅黑" panose="020B0503020204020204" pitchFamily="34" charset="-122"/>
              </a:rPr>
              <a:t>但是，对每类指令采用可变长时钟周期实现非常困难，而且所带来的额外开销会很大，不合算！</a:t>
            </a:r>
          </a:p>
        </p:txBody>
      </p:sp>
      <p:sp>
        <p:nvSpPr>
          <p:cNvPr id="378895" name="Text Box 15">
            <a:extLst>
              <a:ext uri="{FF2B5EF4-FFF2-40B4-BE49-F238E27FC236}">
                <a16:creationId xmlns:a16="http://schemas.microsoft.com/office/drawing/2014/main" id="{495F1536-F315-E272-3478-5BA7C4FDC68E}"/>
              </a:ext>
            </a:extLst>
          </p:cNvPr>
          <p:cNvSpPr txBox="1">
            <a:spLocks noChangeArrowheads="1"/>
          </p:cNvSpPr>
          <p:nvPr/>
        </p:nvSpPr>
        <p:spPr bwMode="auto">
          <a:xfrm>
            <a:off x="1303338" y="5419725"/>
            <a:ext cx="59023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20000"/>
              </a:spcBef>
            </a:pPr>
            <a:r>
              <a:rPr lang="zh-CN" altLang="en-US" sz="2000">
                <a:solidFill>
                  <a:schemeClr val="accent2"/>
                </a:solidFill>
                <a:latin typeface="微软雅黑" panose="020B0503020204020204" pitchFamily="34" charset="-122"/>
                <a:ea typeface="微软雅黑" panose="020B0503020204020204" pitchFamily="34" charset="-122"/>
              </a:rPr>
              <a:t>下一讲介绍</a:t>
            </a:r>
            <a:r>
              <a:rPr lang="zh-CN" altLang="en-US" sz="2000">
                <a:solidFill>
                  <a:schemeClr val="accent1"/>
                </a:solidFill>
                <a:latin typeface="微软雅黑" panose="020B0503020204020204" pitchFamily="34" charset="-122"/>
                <a:ea typeface="微软雅黑" panose="020B0503020204020204" pitchFamily="34" charset="-122"/>
              </a:rPr>
              <a:t>多周期</a:t>
            </a:r>
            <a:r>
              <a:rPr lang="zh-CN" altLang="en-US" sz="2000">
                <a:solidFill>
                  <a:schemeClr val="accent2"/>
                </a:solidFill>
                <a:latin typeface="微软雅黑" panose="020B0503020204020204" pitchFamily="34" charset="-122"/>
                <a:ea typeface="微软雅黑" panose="020B0503020204020204" pitchFamily="34" charset="-122"/>
              </a:rPr>
              <a:t>数据通路和控制器，其特点是：</a:t>
            </a:r>
          </a:p>
          <a:p>
            <a:pPr eaLnBrk="0" hangingPunct="0">
              <a:spcBef>
                <a:spcPct val="20000"/>
              </a:spcBef>
            </a:pPr>
            <a:r>
              <a:rPr lang="zh-CN" altLang="en-US" sz="2000">
                <a:solidFill>
                  <a:srgbClr val="A50021"/>
                </a:solidFill>
                <a:latin typeface="微软雅黑" panose="020B0503020204020204" pitchFamily="34" charset="-122"/>
                <a:ea typeface="微软雅黑" panose="020B0503020204020204" pitchFamily="34" charset="-122"/>
              </a:rPr>
              <a:t>时钟周期固定、时钟周期数可变</a:t>
            </a:r>
          </a:p>
        </p:txBody>
      </p:sp>
      <p:sp>
        <p:nvSpPr>
          <p:cNvPr id="378896" name="Text Box 16">
            <a:extLst>
              <a:ext uri="{FF2B5EF4-FFF2-40B4-BE49-F238E27FC236}">
                <a16:creationId xmlns:a16="http://schemas.microsoft.com/office/drawing/2014/main" id="{9A382DB8-EE51-6884-48E5-4756399D912B}"/>
              </a:ext>
            </a:extLst>
          </p:cNvPr>
          <p:cNvSpPr txBox="1">
            <a:spLocks noChangeArrowheads="1"/>
          </p:cNvSpPr>
          <p:nvPr/>
        </p:nvSpPr>
        <p:spPr bwMode="auto">
          <a:xfrm>
            <a:off x="431800" y="4852988"/>
            <a:ext cx="8026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1900">
                <a:solidFill>
                  <a:srgbClr val="008000"/>
                </a:solidFill>
                <a:latin typeface="微软雅黑" panose="020B0503020204020204" pitchFamily="34" charset="-122"/>
                <a:ea typeface="微软雅黑" panose="020B0503020204020204" pitchFamily="34" charset="-122"/>
              </a:rPr>
              <a:t>早期的小指令集计算机用过单周期实现技术，但现代计算机都不采用。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893"/>
                                        </p:tgtEl>
                                        <p:attrNameLst>
                                          <p:attrName>style.visibility</p:attrName>
                                        </p:attrNameLst>
                                      </p:cBhvr>
                                      <p:to>
                                        <p:strVal val="visible"/>
                                      </p:to>
                                    </p:set>
                                    <p:animEffect transition="in" filter="blinds(horizontal)">
                                      <p:cBhvr>
                                        <p:cTn id="7" dur="500"/>
                                        <p:tgtEl>
                                          <p:spTgt spid="3788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894"/>
                                        </p:tgtEl>
                                        <p:attrNameLst>
                                          <p:attrName>style.visibility</p:attrName>
                                        </p:attrNameLst>
                                      </p:cBhvr>
                                      <p:to>
                                        <p:strVal val="visible"/>
                                      </p:to>
                                    </p:set>
                                    <p:animEffect transition="in" filter="blinds(horizontal)">
                                      <p:cBhvr>
                                        <p:cTn id="12" dur="500"/>
                                        <p:tgtEl>
                                          <p:spTgt spid="3788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8896"/>
                                        </p:tgtEl>
                                        <p:attrNameLst>
                                          <p:attrName>style.visibility</p:attrName>
                                        </p:attrNameLst>
                                      </p:cBhvr>
                                      <p:to>
                                        <p:strVal val="visible"/>
                                      </p:to>
                                    </p:set>
                                    <p:animEffect transition="in" filter="blinds(horizontal)">
                                      <p:cBhvr>
                                        <p:cTn id="17" dur="500"/>
                                        <p:tgtEl>
                                          <p:spTgt spid="3788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8895"/>
                                        </p:tgtEl>
                                        <p:attrNameLst>
                                          <p:attrName>style.visibility</p:attrName>
                                        </p:attrNameLst>
                                      </p:cBhvr>
                                      <p:to>
                                        <p:strVal val="visible"/>
                                      </p:to>
                                    </p:set>
                                    <p:animEffect transition="in" filter="blinds(horizontal)">
                                      <p:cBhvr>
                                        <p:cTn id="22" dur="500"/>
                                        <p:tgtEl>
                                          <p:spTgt spid="378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3" grpId="0"/>
      <p:bldP spid="378894" grpId="0"/>
      <p:bldP spid="378895" grpId="0"/>
      <p:bldP spid="37889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a:extLst>
              <a:ext uri="{FF2B5EF4-FFF2-40B4-BE49-F238E27FC236}">
                <a16:creationId xmlns:a16="http://schemas.microsoft.com/office/drawing/2014/main" id="{6894E6C0-F5A0-9784-4746-F65449739B80}"/>
              </a:ext>
            </a:extLst>
          </p:cNvPr>
          <p:cNvSpPr>
            <a:spLocks noGrp="1" noChangeArrowheads="1"/>
          </p:cNvSpPr>
          <p:nvPr>
            <p:ph type="title"/>
          </p:nvPr>
        </p:nvSpPr>
        <p:spPr>
          <a:xfrm>
            <a:off x="444500" y="203200"/>
            <a:ext cx="2347913" cy="422275"/>
          </a:xfrm>
        </p:spPr>
        <p:txBody>
          <a:bodyPr/>
          <a:lstStyle/>
          <a:p>
            <a:r>
              <a:rPr lang="zh-CN" altLang="en-US">
                <a:ea typeface="宋体" panose="02010600030101010101" pitchFamily="2" charset="-122"/>
              </a:rPr>
              <a:t>第三讲 小结</a:t>
            </a:r>
          </a:p>
        </p:txBody>
      </p:sp>
      <p:sp>
        <p:nvSpPr>
          <p:cNvPr id="312324" name="Rectangle 4">
            <a:extLst>
              <a:ext uri="{FF2B5EF4-FFF2-40B4-BE49-F238E27FC236}">
                <a16:creationId xmlns:a16="http://schemas.microsoft.com/office/drawing/2014/main" id="{349968D1-1207-FA31-F8A5-901AE7CDEBC4}"/>
              </a:ext>
            </a:extLst>
          </p:cNvPr>
          <p:cNvSpPr>
            <a:spLocks noGrp="1" noChangeArrowheads="1"/>
          </p:cNvSpPr>
          <p:nvPr>
            <p:ph idx="1"/>
          </p:nvPr>
        </p:nvSpPr>
        <p:spPr>
          <a:xfrm>
            <a:off x="152400" y="925513"/>
            <a:ext cx="8677275" cy="4932362"/>
          </a:xfrm>
        </p:spPr>
        <p:txBody>
          <a:bodyPr/>
          <a:lstStyle/>
          <a:p>
            <a:pPr marL="342900" indent="-342900"/>
            <a:r>
              <a:rPr lang="zh-CN" altLang="en-US" sz="2400">
                <a:latin typeface="微软雅黑" panose="020B0503020204020204" pitchFamily="34" charset="-122"/>
                <a:ea typeface="微软雅黑" panose="020B0503020204020204" pitchFamily="34" charset="-122"/>
              </a:rPr>
              <a:t>考察每条指令在单周期数据通路中的执行过程</a:t>
            </a:r>
          </a:p>
          <a:p>
            <a:pPr marL="742950" lvl="1" indent="-285750"/>
            <a:r>
              <a:rPr lang="zh-CN" altLang="en-US" sz="2400">
                <a:latin typeface="微软雅黑" panose="020B0503020204020204" pitchFamily="34" charset="-122"/>
                <a:ea typeface="微软雅黑" panose="020B0503020204020204" pitchFamily="34" charset="-122"/>
              </a:rPr>
              <a:t>每条指令在一个时钟周期内完成</a:t>
            </a:r>
          </a:p>
          <a:p>
            <a:pPr marL="742950" lvl="1" indent="-285750"/>
            <a:r>
              <a:rPr lang="zh-CN" altLang="en-US" sz="2400">
                <a:latin typeface="微软雅黑" panose="020B0503020204020204" pitchFamily="34" charset="-122"/>
                <a:ea typeface="微软雅黑" panose="020B0503020204020204" pitchFamily="34" charset="-122"/>
              </a:rPr>
              <a:t>每个时钟到来时，都开始进入取指令操作</a:t>
            </a:r>
          </a:p>
          <a:p>
            <a:pPr marL="1143000" lvl="2" indent="-228600"/>
            <a:r>
              <a:rPr lang="zh-CN" altLang="en-US" sz="2000">
                <a:latin typeface="微软雅黑" panose="020B0503020204020204" pitchFamily="34" charset="-122"/>
                <a:ea typeface="微软雅黑" panose="020B0503020204020204" pitchFamily="34" charset="-122"/>
              </a:rPr>
              <a:t>经过</a:t>
            </a:r>
            <a:r>
              <a:rPr lang="en-US" altLang="zh-CN" sz="2000">
                <a:latin typeface="微软雅黑" panose="020B0503020204020204" pitchFamily="34" charset="-122"/>
                <a:ea typeface="微软雅黑" panose="020B0503020204020204" pitchFamily="34" charset="-122"/>
              </a:rPr>
              <a:t>clk-to-Q</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PC</a:t>
            </a:r>
            <a:r>
              <a:rPr lang="zh-CN" altLang="en-US" sz="2000">
                <a:latin typeface="微软雅黑" panose="020B0503020204020204" pitchFamily="34" charset="-122"/>
                <a:ea typeface="微软雅黑" panose="020B0503020204020204" pitchFamily="34" charset="-122"/>
              </a:rPr>
              <a:t>得到新值，经过</a:t>
            </a:r>
            <a:r>
              <a:rPr lang="en-US" altLang="zh-CN" sz="2000">
                <a:latin typeface="微软雅黑" panose="020B0503020204020204" pitchFamily="34" charset="-122"/>
                <a:ea typeface="微软雅黑" panose="020B0503020204020204" pitchFamily="34" charset="-122"/>
              </a:rPr>
              <a:t>access time</a:t>
            </a:r>
            <a:r>
              <a:rPr lang="zh-CN" altLang="en-US" sz="2000">
                <a:latin typeface="微软雅黑" panose="020B0503020204020204" pitchFamily="34" charset="-122"/>
                <a:ea typeface="微软雅黑" panose="020B0503020204020204" pitchFamily="34" charset="-122"/>
              </a:rPr>
              <a:t>后得到当前指令</a:t>
            </a:r>
          </a:p>
          <a:p>
            <a:pPr marL="1143000" lvl="2" indent="-228600"/>
            <a:r>
              <a:rPr lang="zh-CN" altLang="en-US" sz="2000">
                <a:latin typeface="微软雅黑" panose="020B0503020204020204" pitchFamily="34" charset="-122"/>
                <a:ea typeface="微软雅黑" panose="020B0503020204020204" pitchFamily="34" charset="-122"/>
              </a:rPr>
              <a:t>按三种方式分别计算下条指令地址，在</a:t>
            </a:r>
            <a:r>
              <a:rPr lang="en-US" altLang="zh-CN" sz="2000">
                <a:latin typeface="微软雅黑" panose="020B0503020204020204" pitchFamily="34" charset="-122"/>
                <a:ea typeface="微软雅黑" panose="020B0503020204020204" pitchFamily="34" charset="-122"/>
              </a:rPr>
              <a:t>branch / zero / jump</a:t>
            </a:r>
            <a:r>
              <a:rPr lang="zh-CN" altLang="en-US" sz="2000">
                <a:latin typeface="微软雅黑" panose="020B0503020204020204" pitchFamily="34" charset="-122"/>
                <a:ea typeface="微软雅黑" panose="020B0503020204020204" pitchFamily="34" charset="-122"/>
              </a:rPr>
              <a:t>的控制下，选择其中之一送到</a:t>
            </a:r>
            <a:r>
              <a:rPr lang="en-US" altLang="zh-CN" sz="2000">
                <a:latin typeface="微软雅黑" panose="020B0503020204020204" pitchFamily="34" charset="-122"/>
                <a:ea typeface="微软雅黑" panose="020B0503020204020204" pitchFamily="34" charset="-122"/>
              </a:rPr>
              <a:t>PC</a:t>
            </a:r>
            <a:r>
              <a:rPr lang="zh-CN" altLang="en-US" sz="2000">
                <a:latin typeface="微软雅黑" panose="020B0503020204020204" pitchFamily="34" charset="-122"/>
                <a:ea typeface="微软雅黑" panose="020B0503020204020204" pitchFamily="34" charset="-122"/>
              </a:rPr>
              <a:t>输入端，但不会马上写到</a:t>
            </a:r>
            <a:r>
              <a:rPr lang="en-US" altLang="zh-CN" sz="2000">
                <a:latin typeface="微软雅黑" panose="020B0503020204020204" pitchFamily="34" charset="-122"/>
                <a:ea typeface="微软雅黑" panose="020B0503020204020204" pitchFamily="34" charset="-122"/>
              </a:rPr>
              <a:t>PC</a:t>
            </a:r>
            <a:r>
              <a:rPr lang="zh-CN" altLang="en-US" sz="2000">
                <a:latin typeface="微软雅黑" panose="020B0503020204020204" pitchFamily="34" charset="-122"/>
                <a:ea typeface="微软雅黑" panose="020B0503020204020204" pitchFamily="34" charset="-122"/>
              </a:rPr>
              <a:t>中，一直到下个时钟到达时，才会更新</a:t>
            </a:r>
            <a:r>
              <a:rPr lang="en-US" altLang="zh-CN" sz="2000">
                <a:latin typeface="微软雅黑" panose="020B0503020204020204" pitchFamily="34" charset="-122"/>
                <a:ea typeface="微软雅黑" panose="020B0503020204020204" pitchFamily="34" charset="-122"/>
              </a:rPr>
              <a:t>PC</a:t>
            </a:r>
            <a:r>
              <a:rPr lang="zh-CN" altLang="en-US" sz="2000">
                <a:latin typeface="微软雅黑" panose="020B0503020204020204" pitchFamily="34" charset="-122"/>
                <a:ea typeface="微软雅黑" panose="020B0503020204020204" pitchFamily="34" charset="-122"/>
              </a:rPr>
              <a:t>。三种下址方式为：</a:t>
            </a:r>
          </a:p>
          <a:p>
            <a:pPr marL="1600200" lvl="3" indent="-228600"/>
            <a:r>
              <a:rPr lang="en-US" altLang="zh-CN" sz="2400" b="1">
                <a:latin typeface="微软雅黑" panose="020B0503020204020204" pitchFamily="34" charset="-122"/>
                <a:ea typeface="微软雅黑" panose="020B0503020204020204" pitchFamily="34" charset="-122"/>
              </a:rPr>
              <a:t>branch=jump=0</a:t>
            </a: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PC+4</a:t>
            </a:r>
          </a:p>
          <a:p>
            <a:pPr marL="1600200" lvl="3" indent="-228600"/>
            <a:r>
              <a:rPr lang="en-US" altLang="zh-CN" sz="2400" b="1">
                <a:latin typeface="微软雅黑" panose="020B0503020204020204" pitchFamily="34" charset="-122"/>
                <a:ea typeface="微软雅黑" panose="020B0503020204020204" pitchFamily="34" charset="-122"/>
              </a:rPr>
              <a:t>branch=zero=1</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PC+</a:t>
            </a:r>
            <a:r>
              <a:rPr lang="en-US" altLang="zh-CN" sz="2400" b="1">
                <a:solidFill>
                  <a:srgbClr val="0A10F4"/>
                </a:solidFill>
                <a:latin typeface="微软雅黑" panose="020B0503020204020204" pitchFamily="34" charset="-122"/>
                <a:ea typeface="微软雅黑" panose="020B0503020204020204" pitchFamily="34" charset="-122"/>
              </a:rPr>
              <a:t>SEXT(imm12)*2  (ExtOP</a:t>
            </a:r>
            <a:r>
              <a:rPr lang="zh-CN" altLang="en-US" sz="2400" b="1">
                <a:solidFill>
                  <a:srgbClr val="0A10F4"/>
                </a:solidFill>
                <a:latin typeface="微软雅黑" panose="020B0503020204020204" pitchFamily="34" charset="-122"/>
                <a:ea typeface="微软雅黑" panose="020B0503020204020204" pitchFamily="34" charset="-122"/>
              </a:rPr>
              <a:t>为</a:t>
            </a:r>
            <a:r>
              <a:rPr lang="en-US" altLang="zh-CN" sz="2400" b="1">
                <a:solidFill>
                  <a:srgbClr val="0A10F4"/>
                </a:solidFill>
                <a:latin typeface="微软雅黑" panose="020B0503020204020204" pitchFamily="34" charset="-122"/>
                <a:ea typeface="微软雅黑" panose="020B0503020204020204" pitchFamily="34" charset="-122"/>
              </a:rPr>
              <a:t>ImmB</a:t>
            </a:r>
            <a:r>
              <a:rPr lang="zh-CN" altLang="en-US" sz="2400" b="1">
                <a:solidFill>
                  <a:srgbClr val="0A10F4"/>
                </a:solidFill>
                <a:latin typeface="微软雅黑" panose="020B0503020204020204" pitchFamily="34" charset="-122"/>
                <a:ea typeface="微软雅黑" panose="020B0503020204020204" pitchFamily="34" charset="-122"/>
              </a:rPr>
              <a:t>）</a:t>
            </a:r>
            <a:endParaRPr lang="en-US" altLang="zh-CN" sz="2400" b="1">
              <a:solidFill>
                <a:srgbClr val="0A10F4"/>
              </a:solidFill>
              <a:latin typeface="微软雅黑" panose="020B0503020204020204" pitchFamily="34" charset="-122"/>
              <a:ea typeface="微软雅黑" panose="020B0503020204020204" pitchFamily="34" charset="-122"/>
            </a:endParaRPr>
          </a:p>
          <a:p>
            <a:pPr marL="1600200" lvl="3" indent="-228600"/>
            <a:r>
              <a:rPr lang="en-US" altLang="zh-CN" sz="2400" b="1">
                <a:latin typeface="微软雅黑" panose="020B0503020204020204" pitchFamily="34" charset="-122"/>
                <a:ea typeface="微软雅黑" panose="020B0503020204020204" pitchFamily="34" charset="-122"/>
              </a:rPr>
              <a:t>jump=1</a:t>
            </a: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 PC+</a:t>
            </a:r>
            <a:r>
              <a:rPr lang="en-US" altLang="zh-CN" sz="2400" b="1">
                <a:solidFill>
                  <a:srgbClr val="0A10F4"/>
                </a:solidFill>
                <a:latin typeface="微软雅黑" panose="020B0503020204020204" pitchFamily="34" charset="-122"/>
                <a:ea typeface="微软雅黑" panose="020B0503020204020204" pitchFamily="34" charset="-122"/>
              </a:rPr>
              <a:t>SEXT(imm20)*2                (ExtOP</a:t>
            </a:r>
            <a:r>
              <a:rPr lang="zh-CN" altLang="en-US" sz="2400" b="1">
                <a:solidFill>
                  <a:srgbClr val="0A10F4"/>
                </a:solidFill>
                <a:latin typeface="微软雅黑" panose="020B0503020204020204" pitchFamily="34" charset="-122"/>
                <a:ea typeface="微软雅黑" panose="020B0503020204020204" pitchFamily="34" charset="-122"/>
              </a:rPr>
              <a:t>为</a:t>
            </a:r>
            <a:r>
              <a:rPr lang="en-US" altLang="zh-CN" sz="2400" b="1">
                <a:solidFill>
                  <a:srgbClr val="0A10F4"/>
                </a:solidFill>
                <a:latin typeface="微软雅黑" panose="020B0503020204020204" pitchFamily="34" charset="-122"/>
                <a:ea typeface="微软雅黑" panose="020B0503020204020204" pitchFamily="34" charset="-122"/>
              </a:rPr>
              <a:t>ImmJ</a:t>
            </a:r>
            <a:r>
              <a:rPr lang="zh-CN" altLang="en-US" sz="2400" b="1">
                <a:solidFill>
                  <a:srgbClr val="0A10F4"/>
                </a:solidFill>
                <a:latin typeface="微软雅黑" panose="020B0503020204020204" pitchFamily="34" charset="-122"/>
                <a:ea typeface="微软雅黑" panose="020B0503020204020204" pitchFamily="34" charset="-122"/>
              </a:rPr>
              <a:t>）</a:t>
            </a:r>
            <a:endParaRPr lang="en-US" altLang="zh-CN" sz="2400" b="1">
              <a:solidFill>
                <a:srgbClr val="0A10F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2324">
                                            <p:txEl>
                                              <p:pRg st="1" end="1"/>
                                            </p:txEl>
                                          </p:spTgt>
                                        </p:tgtEl>
                                        <p:attrNameLst>
                                          <p:attrName>style.visibility</p:attrName>
                                        </p:attrNameLst>
                                      </p:cBhvr>
                                      <p:to>
                                        <p:strVal val="visible"/>
                                      </p:to>
                                    </p:set>
                                    <p:animEffect transition="in" filter="blinds(horizontal)">
                                      <p:cBhvr>
                                        <p:cTn id="7" dur="500"/>
                                        <p:tgtEl>
                                          <p:spTgt spid="31232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2324">
                                            <p:txEl>
                                              <p:pRg st="2" end="2"/>
                                            </p:txEl>
                                          </p:spTgt>
                                        </p:tgtEl>
                                        <p:attrNameLst>
                                          <p:attrName>style.visibility</p:attrName>
                                        </p:attrNameLst>
                                      </p:cBhvr>
                                      <p:to>
                                        <p:strVal val="visible"/>
                                      </p:to>
                                    </p:set>
                                    <p:animEffect transition="in" filter="blinds(horizontal)">
                                      <p:cBhvr>
                                        <p:cTn id="12" dur="500"/>
                                        <p:tgtEl>
                                          <p:spTgt spid="31232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2324">
                                            <p:txEl>
                                              <p:pRg st="3" end="3"/>
                                            </p:txEl>
                                          </p:spTgt>
                                        </p:tgtEl>
                                        <p:attrNameLst>
                                          <p:attrName>style.visibility</p:attrName>
                                        </p:attrNameLst>
                                      </p:cBhvr>
                                      <p:to>
                                        <p:strVal val="visible"/>
                                      </p:to>
                                    </p:set>
                                    <p:animEffect transition="in" filter="blinds(horizontal)">
                                      <p:cBhvr>
                                        <p:cTn id="17" dur="500"/>
                                        <p:tgtEl>
                                          <p:spTgt spid="31232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2324">
                                            <p:txEl>
                                              <p:pRg st="4" end="4"/>
                                            </p:txEl>
                                          </p:spTgt>
                                        </p:tgtEl>
                                        <p:attrNameLst>
                                          <p:attrName>style.visibility</p:attrName>
                                        </p:attrNameLst>
                                      </p:cBhvr>
                                      <p:to>
                                        <p:strVal val="visible"/>
                                      </p:to>
                                    </p:set>
                                    <p:animEffect transition="in" filter="blinds(horizontal)">
                                      <p:cBhvr>
                                        <p:cTn id="22" dur="500"/>
                                        <p:tgtEl>
                                          <p:spTgt spid="31232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2324">
                                            <p:txEl>
                                              <p:pRg st="5" end="5"/>
                                            </p:txEl>
                                          </p:spTgt>
                                        </p:tgtEl>
                                        <p:attrNameLst>
                                          <p:attrName>style.visibility</p:attrName>
                                        </p:attrNameLst>
                                      </p:cBhvr>
                                      <p:to>
                                        <p:strVal val="visible"/>
                                      </p:to>
                                    </p:set>
                                    <p:animEffect transition="in" filter="blinds(horizontal)">
                                      <p:cBhvr>
                                        <p:cTn id="27" dur="500"/>
                                        <p:tgtEl>
                                          <p:spTgt spid="312324">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2324">
                                            <p:txEl>
                                              <p:pRg st="6" end="6"/>
                                            </p:txEl>
                                          </p:spTgt>
                                        </p:tgtEl>
                                        <p:attrNameLst>
                                          <p:attrName>style.visibility</p:attrName>
                                        </p:attrNameLst>
                                      </p:cBhvr>
                                      <p:to>
                                        <p:strVal val="visible"/>
                                      </p:to>
                                    </p:set>
                                    <p:animEffect transition="in" filter="blinds(horizontal)">
                                      <p:cBhvr>
                                        <p:cTn id="32" dur="500"/>
                                        <p:tgtEl>
                                          <p:spTgt spid="31232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2324">
                                            <p:txEl>
                                              <p:pRg st="7" end="7"/>
                                            </p:txEl>
                                          </p:spTgt>
                                        </p:tgtEl>
                                        <p:attrNameLst>
                                          <p:attrName>style.visibility</p:attrName>
                                        </p:attrNameLst>
                                      </p:cBhvr>
                                      <p:to>
                                        <p:strVal val="visible"/>
                                      </p:to>
                                    </p:set>
                                    <p:animEffect transition="in" filter="blinds(horizontal)">
                                      <p:cBhvr>
                                        <p:cTn id="37" dur="500"/>
                                        <p:tgtEl>
                                          <p:spTgt spid="3123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a:extLst>
              <a:ext uri="{FF2B5EF4-FFF2-40B4-BE49-F238E27FC236}">
                <a16:creationId xmlns:a16="http://schemas.microsoft.com/office/drawing/2014/main" id="{CC05DC32-ABB8-E060-9FCF-A7BF42A82201}"/>
              </a:ext>
            </a:extLst>
          </p:cNvPr>
          <p:cNvSpPr>
            <a:spLocks noGrp="1" noChangeArrowheads="1"/>
          </p:cNvSpPr>
          <p:nvPr>
            <p:ph type="title"/>
          </p:nvPr>
        </p:nvSpPr>
        <p:spPr>
          <a:xfrm>
            <a:off x="444500" y="203200"/>
            <a:ext cx="2347913" cy="422275"/>
          </a:xfrm>
        </p:spPr>
        <p:txBody>
          <a:bodyPr/>
          <a:lstStyle/>
          <a:p>
            <a:r>
              <a:rPr lang="zh-CN" altLang="en-US">
                <a:ea typeface="宋体" panose="02010600030101010101" pitchFamily="2" charset="-122"/>
              </a:rPr>
              <a:t>第三讲 小结</a:t>
            </a:r>
          </a:p>
        </p:txBody>
      </p:sp>
      <p:sp>
        <p:nvSpPr>
          <p:cNvPr id="312324" name="Rectangle 4">
            <a:extLst>
              <a:ext uri="{FF2B5EF4-FFF2-40B4-BE49-F238E27FC236}">
                <a16:creationId xmlns:a16="http://schemas.microsoft.com/office/drawing/2014/main" id="{B5E5D9FB-A796-19CD-9683-C14741BA14B2}"/>
              </a:ext>
            </a:extLst>
          </p:cNvPr>
          <p:cNvSpPr>
            <a:spLocks noGrp="1" noChangeArrowheads="1"/>
          </p:cNvSpPr>
          <p:nvPr>
            <p:ph idx="1"/>
          </p:nvPr>
        </p:nvSpPr>
        <p:spPr>
          <a:xfrm>
            <a:off x="152400" y="925513"/>
            <a:ext cx="8677275" cy="5899150"/>
          </a:xfrm>
        </p:spPr>
        <p:txBody>
          <a:bodyPr/>
          <a:lstStyle/>
          <a:p>
            <a:pPr marL="260350" indent="-285750">
              <a:spcBef>
                <a:spcPct val="0"/>
              </a:spcBef>
              <a:buSzTx/>
            </a:pPr>
            <a:r>
              <a:rPr lang="zh-CN" altLang="en-US" sz="2000">
                <a:latin typeface="微软雅黑" panose="020B0503020204020204" pitchFamily="34" charset="-122"/>
                <a:ea typeface="微软雅黑" panose="020B0503020204020204" pitchFamily="34" charset="-122"/>
              </a:rPr>
              <a:t>考察每条指令在单周期数据通路中的执行过程</a:t>
            </a:r>
          </a:p>
          <a:p>
            <a:pPr marL="742950" lvl="1" indent="-285750">
              <a:spcBef>
                <a:spcPct val="0"/>
              </a:spcBef>
              <a:buSzTx/>
            </a:pPr>
            <a:r>
              <a:rPr lang="zh-CN" altLang="en-US" sz="2000">
                <a:latin typeface="微软雅黑" panose="020B0503020204020204" pitchFamily="34" charset="-122"/>
                <a:ea typeface="微软雅黑" panose="020B0503020204020204" pitchFamily="34" charset="-122"/>
              </a:rPr>
              <a:t>指令取出后被译码，产生指令对应的控制信号</a:t>
            </a:r>
          </a:p>
          <a:p>
            <a:pPr marL="260350" indent="-285750">
              <a:spcBef>
                <a:spcPct val="0"/>
              </a:spcBef>
              <a:buSzTx/>
            </a:pPr>
            <a:r>
              <a:rPr lang="en-US" altLang="zh-CN" sz="2000">
                <a:latin typeface="微软雅黑" panose="020B0503020204020204" pitchFamily="34" charset="-122"/>
                <a:ea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rPr>
              <a:t>条</a:t>
            </a:r>
            <a:r>
              <a:rPr lang="en-US" altLang="zh-CN" sz="2000">
                <a:latin typeface="微软雅黑" panose="020B0503020204020204" pitchFamily="34" charset="-122"/>
                <a:ea typeface="微软雅黑" panose="020B0503020204020204" pitchFamily="34" charset="-122"/>
              </a:rPr>
              <a:t>R-</a:t>
            </a:r>
            <a:r>
              <a:rPr lang="zh-CN" altLang="en-US" sz="2000">
                <a:latin typeface="微软雅黑" panose="020B0503020204020204" pitchFamily="34" charset="-122"/>
                <a:ea typeface="微软雅黑" panose="020B0503020204020204" pitchFamily="34" charset="-122"/>
              </a:rPr>
              <a:t>型指令：</a:t>
            </a:r>
            <a:r>
              <a:rPr lang="en-US" altLang="zh-CN" sz="2000">
                <a:latin typeface="微软雅黑" panose="020B0503020204020204" pitchFamily="34" charset="-122"/>
                <a:ea typeface="微软雅黑" panose="020B0503020204020204" pitchFamily="34" charset="-122"/>
              </a:rPr>
              <a:t>add  rd, rs1, rs2</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slt  rd, rs1, rs2</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sltu  rd, rs1, rs2</a:t>
            </a:r>
          </a:p>
          <a:p>
            <a:pPr marL="742950" lvl="1" indent="-285750">
              <a:spcBef>
                <a:spcPct val="0"/>
              </a:spcBef>
              <a:buSzTx/>
            </a:pPr>
            <a:r>
              <a:rPr lang="en-US" altLang="zh-CN" sz="2000">
                <a:latin typeface="微软雅黑" panose="020B0503020204020204" pitchFamily="34" charset="-122"/>
                <a:ea typeface="微软雅黑" panose="020B0503020204020204" pitchFamily="34" charset="-122"/>
              </a:rPr>
              <a:t>rd</a:t>
            </a:r>
            <a:r>
              <a:rPr lang="zh-CN" altLang="en-US" sz="2000">
                <a:latin typeface="微软雅黑" panose="020B0503020204020204" pitchFamily="34" charset="-122"/>
                <a:ea typeface="微软雅黑" panose="020B0503020204020204" pitchFamily="34" charset="-122"/>
              </a:rPr>
              <a:t>为目的寄存器，无访存操作，</a:t>
            </a:r>
            <a:r>
              <a:rPr lang="en-US" altLang="zh-CN" sz="2000">
                <a:latin typeface="微软雅黑" panose="020B0503020204020204" pitchFamily="34" charset="-122"/>
                <a:ea typeface="微软雅黑" panose="020B0503020204020204" pitchFamily="34" charset="-122"/>
              </a:rPr>
              <a:t>…… </a:t>
            </a:r>
          </a:p>
          <a:p>
            <a:pPr marL="260350" indent="-285750">
              <a:spcBef>
                <a:spcPct val="0"/>
              </a:spcBef>
              <a:buSzTx/>
            </a:pPr>
            <a:r>
              <a:rPr lang="en-US" altLang="zh-CN" sz="2000">
                <a:latin typeface="微软雅黑" panose="020B0503020204020204" pitchFamily="34" charset="-122"/>
                <a:ea typeface="微软雅黑" panose="020B0503020204020204" pitchFamily="34" charset="-122"/>
              </a:rPr>
              <a:t>I-</a:t>
            </a:r>
            <a:r>
              <a:rPr lang="zh-CN" altLang="en-US" sz="2000">
                <a:latin typeface="微软雅黑" panose="020B0503020204020204" pitchFamily="34" charset="-122"/>
                <a:ea typeface="微软雅黑" panose="020B0503020204020204" pitchFamily="34" charset="-122"/>
              </a:rPr>
              <a:t>型指令：</a:t>
            </a:r>
            <a:r>
              <a:rPr lang="en-US" altLang="zh-CN" sz="2000">
                <a:latin typeface="微软雅黑" panose="020B0503020204020204" pitchFamily="34" charset="-122"/>
                <a:ea typeface="微软雅黑" panose="020B0503020204020204" pitchFamily="34" charset="-122"/>
              </a:rPr>
              <a:t>ori  rd, rs1, imm12</a:t>
            </a:r>
            <a:r>
              <a:rPr lang="zh-CN" altLang="en-US"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a:p>
            <a:pPr marL="742950" lvl="1" indent="-285750">
              <a:spcBef>
                <a:spcPct val="0"/>
              </a:spcBef>
              <a:buSzTx/>
            </a:pPr>
            <a:r>
              <a:rPr lang="en-US" altLang="zh-CN" sz="2000">
                <a:latin typeface="微软雅黑" panose="020B0503020204020204" pitchFamily="34" charset="-122"/>
                <a:ea typeface="微软雅黑" panose="020B0503020204020204" pitchFamily="34" charset="-122"/>
              </a:rPr>
              <a:t>rd</a:t>
            </a:r>
            <a:r>
              <a:rPr lang="zh-CN" altLang="en-US" sz="2000">
                <a:latin typeface="微软雅黑" panose="020B0503020204020204" pitchFamily="34" charset="-122"/>
                <a:ea typeface="微软雅黑" panose="020B0503020204020204" pitchFamily="34" charset="-122"/>
              </a:rPr>
              <a:t>为目的寄存器，符号扩展，无访存操作，</a:t>
            </a:r>
            <a:r>
              <a:rPr lang="en-US" altLang="zh-CN" sz="2000">
                <a:latin typeface="微软雅黑" panose="020B0503020204020204" pitchFamily="34" charset="-122"/>
                <a:ea typeface="微软雅黑" panose="020B0503020204020204" pitchFamily="34" charset="-122"/>
              </a:rPr>
              <a:t>……</a:t>
            </a:r>
          </a:p>
          <a:p>
            <a:pPr marL="260350" indent="-285750">
              <a:spcBef>
                <a:spcPct val="0"/>
              </a:spcBef>
              <a:buSzTx/>
            </a:pPr>
            <a:r>
              <a:rPr lang="en-US" altLang="zh-CN" sz="2000">
                <a:latin typeface="微软雅黑" panose="020B0503020204020204" pitchFamily="34" charset="-122"/>
                <a:ea typeface="微软雅黑" panose="020B0503020204020204" pitchFamily="34" charset="-122"/>
              </a:rPr>
              <a:t>I-</a:t>
            </a:r>
            <a:r>
              <a:rPr lang="zh-CN" altLang="en-US" sz="2000">
                <a:latin typeface="微软雅黑" panose="020B0503020204020204" pitchFamily="34" charset="-122"/>
                <a:ea typeface="微软雅黑" panose="020B0503020204020204" pitchFamily="34" charset="-122"/>
              </a:rPr>
              <a:t>型指令： </a:t>
            </a:r>
            <a:r>
              <a:rPr lang="en-US" altLang="zh-CN" sz="2000">
                <a:latin typeface="微软雅黑" panose="020B0503020204020204" pitchFamily="34" charset="-122"/>
                <a:ea typeface="微软雅黑" panose="020B0503020204020204" pitchFamily="34" charset="-122"/>
              </a:rPr>
              <a:t>lw  rd, imm12(rs1) </a:t>
            </a:r>
          </a:p>
          <a:p>
            <a:pPr marL="742950" lvl="1" indent="-285750">
              <a:spcBef>
                <a:spcPct val="0"/>
              </a:spcBef>
              <a:buSzTx/>
            </a:pPr>
            <a:r>
              <a:rPr lang="en-US" altLang="zh-CN" sz="2000">
                <a:latin typeface="微软雅黑" panose="020B0503020204020204" pitchFamily="34" charset="-122"/>
                <a:ea typeface="微软雅黑" panose="020B0503020204020204" pitchFamily="34" charset="-122"/>
              </a:rPr>
              <a:t>rd</a:t>
            </a:r>
            <a:r>
              <a:rPr lang="zh-CN" altLang="en-US" sz="2000">
                <a:latin typeface="微软雅黑" panose="020B0503020204020204" pitchFamily="34" charset="-122"/>
                <a:ea typeface="微软雅黑" panose="020B0503020204020204" pitchFamily="34" charset="-122"/>
              </a:rPr>
              <a:t>为目的寄存器，符号扩展，计算地址、读内存，</a:t>
            </a:r>
            <a:r>
              <a:rPr lang="en-US" altLang="zh-CN" sz="2000">
                <a:latin typeface="微软雅黑" panose="020B0503020204020204" pitchFamily="34" charset="-122"/>
                <a:ea typeface="微软雅黑" panose="020B0503020204020204" pitchFamily="34" charset="-122"/>
              </a:rPr>
              <a:t>……</a:t>
            </a:r>
          </a:p>
          <a:p>
            <a:pPr marL="260350" indent="-285750">
              <a:spcBef>
                <a:spcPct val="0"/>
              </a:spcBef>
              <a:buSzTx/>
            </a:pP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条</a:t>
            </a:r>
            <a:r>
              <a:rPr lang="en-US" altLang="zh-CN" sz="2000">
                <a:latin typeface="微软雅黑" panose="020B0503020204020204" pitchFamily="34" charset="-122"/>
                <a:ea typeface="微软雅黑" panose="020B0503020204020204" pitchFamily="34" charset="-122"/>
              </a:rPr>
              <a:t>S-</a:t>
            </a:r>
            <a:r>
              <a:rPr lang="zh-CN" altLang="en-US" sz="2000">
                <a:latin typeface="微软雅黑" panose="020B0503020204020204" pitchFamily="34" charset="-122"/>
                <a:ea typeface="微软雅黑" panose="020B0503020204020204" pitchFamily="34" charset="-122"/>
              </a:rPr>
              <a:t>型指令：</a:t>
            </a:r>
            <a:r>
              <a:rPr lang="en-US" altLang="zh-CN" sz="2000">
                <a:latin typeface="微软雅黑" panose="020B0503020204020204" pitchFamily="34" charset="-122"/>
                <a:ea typeface="微软雅黑" panose="020B0503020204020204" pitchFamily="34" charset="-122"/>
              </a:rPr>
              <a:t>sw  rs2, imm12(rs1) </a:t>
            </a:r>
          </a:p>
          <a:p>
            <a:pPr marL="742950" lvl="1" indent="-285750">
              <a:spcBef>
                <a:spcPct val="0"/>
              </a:spcBef>
              <a:buSzTx/>
            </a:pPr>
            <a:r>
              <a:rPr lang="en-US" altLang="zh-CN" sz="2000">
                <a:latin typeface="微软雅黑" panose="020B0503020204020204" pitchFamily="34" charset="-122"/>
                <a:ea typeface="微软雅黑" panose="020B0503020204020204" pitchFamily="34" charset="-122"/>
              </a:rPr>
              <a:t>rs2</a:t>
            </a:r>
            <a:r>
              <a:rPr lang="zh-CN" altLang="en-US" sz="2000">
                <a:latin typeface="微软雅黑" panose="020B0503020204020204" pitchFamily="34" charset="-122"/>
                <a:ea typeface="微软雅黑" panose="020B0503020204020204" pitchFamily="34" charset="-122"/>
              </a:rPr>
              <a:t>为源寄存器，符号扩展，计算地址、写内存，</a:t>
            </a:r>
            <a:r>
              <a:rPr lang="en-US" altLang="zh-CN" sz="2000">
                <a:latin typeface="微软雅黑" panose="020B0503020204020204" pitchFamily="34" charset="-122"/>
                <a:ea typeface="微软雅黑" panose="020B0503020204020204" pitchFamily="34" charset="-122"/>
              </a:rPr>
              <a:t>……</a:t>
            </a:r>
            <a:endParaRPr lang="en-US" altLang="zh-CN" sz="2000">
              <a:solidFill>
                <a:srgbClr val="FF0000"/>
              </a:solidFill>
              <a:latin typeface="微软雅黑" panose="020B0503020204020204" pitchFamily="34" charset="-122"/>
              <a:ea typeface="微软雅黑" panose="020B0503020204020204" pitchFamily="34" charset="-122"/>
            </a:endParaRPr>
          </a:p>
          <a:p>
            <a:pPr marL="260350" indent="-285750">
              <a:spcBef>
                <a:spcPct val="0"/>
              </a:spcBef>
              <a:buSzTx/>
            </a:pP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条</a:t>
            </a:r>
            <a:r>
              <a:rPr lang="en-US" altLang="zh-CN" sz="2000">
                <a:latin typeface="微软雅黑" panose="020B0503020204020204" pitchFamily="34" charset="-122"/>
                <a:ea typeface="微软雅黑" panose="020B0503020204020204" pitchFamily="34" charset="-122"/>
              </a:rPr>
              <a:t>B-</a:t>
            </a:r>
            <a:r>
              <a:rPr lang="zh-CN" altLang="en-US" sz="2000">
                <a:latin typeface="微软雅黑" panose="020B0503020204020204" pitchFamily="34" charset="-122"/>
                <a:ea typeface="微软雅黑" panose="020B0503020204020204" pitchFamily="34" charset="-122"/>
              </a:rPr>
              <a:t>型指令：</a:t>
            </a:r>
            <a:r>
              <a:rPr lang="en-US" altLang="zh-CN" sz="2000">
                <a:latin typeface="微软雅黑" panose="020B0503020204020204" pitchFamily="34" charset="-122"/>
                <a:ea typeface="微软雅黑" panose="020B0503020204020204" pitchFamily="34" charset="-122"/>
              </a:rPr>
              <a:t>beq  rs1, rs2, imm12</a:t>
            </a:r>
          </a:p>
          <a:p>
            <a:pPr marL="742950" lvl="1" indent="-285750">
              <a:spcBef>
                <a:spcPct val="0"/>
              </a:spcBef>
              <a:buSzTx/>
            </a:pPr>
            <a:r>
              <a:rPr lang="en-US" altLang="zh-CN" sz="2000">
                <a:latin typeface="微软雅黑" panose="020B0503020204020204" pitchFamily="34" charset="-122"/>
                <a:ea typeface="微软雅黑" panose="020B0503020204020204" pitchFamily="34" charset="-122"/>
              </a:rPr>
              <a:t>rs1</a:t>
            </a:r>
            <a:r>
              <a:rPr lang="zh-CN" altLang="en-US" sz="2000">
                <a:latin typeface="微软雅黑" panose="020B0503020204020204" pitchFamily="34" charset="-122"/>
                <a:ea typeface="微软雅黑" panose="020B0503020204020204" pitchFamily="34" charset="-122"/>
              </a:rPr>
              <a:t>和</a:t>
            </a:r>
            <a:r>
              <a:rPr lang="en-US" altLang="zh-CN" sz="2000">
                <a:latin typeface="微软雅黑" panose="020B0503020204020204" pitchFamily="34" charset="-122"/>
                <a:ea typeface="微软雅黑" panose="020B0503020204020204" pitchFamily="34" charset="-122"/>
              </a:rPr>
              <a:t>rs2</a:t>
            </a:r>
            <a:r>
              <a:rPr lang="zh-CN" altLang="en-US" sz="2000">
                <a:latin typeface="微软雅黑" panose="020B0503020204020204" pitchFamily="34" charset="-122"/>
                <a:ea typeface="微软雅黑" panose="020B0503020204020204" pitchFamily="34" charset="-122"/>
              </a:rPr>
              <a:t>为源寄存器，符号扩展，无访存操作，</a:t>
            </a:r>
            <a:r>
              <a:rPr lang="en-US" altLang="zh-CN" sz="2000">
                <a:latin typeface="微软雅黑" panose="020B0503020204020204" pitchFamily="34" charset="-122"/>
                <a:ea typeface="微软雅黑" panose="020B0503020204020204" pitchFamily="34" charset="-122"/>
              </a:rPr>
              <a:t>PC</a:t>
            </a:r>
            <a:r>
              <a:rPr lang="zh-CN" altLang="en-US" sz="2000">
                <a:latin typeface="微软雅黑" panose="020B0503020204020204" pitchFamily="34" charset="-122"/>
                <a:ea typeface="微软雅黑" panose="020B0503020204020204" pitchFamily="34" charset="-122"/>
              </a:rPr>
              <a:t>有条件更新</a:t>
            </a:r>
            <a:r>
              <a:rPr lang="en-US" altLang="zh-CN" sz="2000">
                <a:latin typeface="微软雅黑" panose="020B0503020204020204" pitchFamily="34" charset="-122"/>
                <a:ea typeface="微软雅黑" panose="020B0503020204020204" pitchFamily="34" charset="-122"/>
              </a:rPr>
              <a:t>……</a:t>
            </a:r>
          </a:p>
          <a:p>
            <a:pPr marL="260350" indent="-285750">
              <a:spcBef>
                <a:spcPct val="0"/>
              </a:spcBef>
              <a:buSzTx/>
            </a:pP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条</a:t>
            </a:r>
            <a:r>
              <a:rPr lang="en-US" altLang="zh-CN" sz="2000">
                <a:latin typeface="微软雅黑" panose="020B0503020204020204" pitchFamily="34" charset="-122"/>
                <a:ea typeface="微软雅黑" panose="020B0503020204020204" pitchFamily="34" charset="-122"/>
              </a:rPr>
              <a:t>U-</a:t>
            </a:r>
            <a:r>
              <a:rPr lang="zh-CN" altLang="en-US" sz="2000">
                <a:latin typeface="微软雅黑" panose="020B0503020204020204" pitchFamily="34" charset="-122"/>
                <a:ea typeface="微软雅黑" panose="020B0503020204020204" pitchFamily="34" charset="-122"/>
              </a:rPr>
              <a:t>型指令：</a:t>
            </a:r>
            <a:r>
              <a:rPr lang="en-US" altLang="zh-CN" sz="2000">
                <a:latin typeface="微软雅黑" panose="020B0503020204020204" pitchFamily="34" charset="-122"/>
                <a:ea typeface="微软雅黑" panose="020B0503020204020204" pitchFamily="34" charset="-122"/>
              </a:rPr>
              <a:t>lui  rd, imm20</a:t>
            </a:r>
          </a:p>
          <a:p>
            <a:pPr marL="742950" lvl="1" indent="-285750">
              <a:spcBef>
                <a:spcPct val="0"/>
              </a:spcBef>
              <a:buSzTx/>
            </a:pPr>
            <a:r>
              <a:rPr lang="en-US" altLang="zh-CN" sz="2000">
                <a:latin typeface="微软雅黑" panose="020B0503020204020204" pitchFamily="34" charset="-122"/>
                <a:ea typeface="微软雅黑" panose="020B0503020204020204" pitchFamily="34" charset="-122"/>
              </a:rPr>
              <a:t>rd</a:t>
            </a:r>
            <a:r>
              <a:rPr lang="zh-CN" altLang="en-US" sz="2000">
                <a:latin typeface="微软雅黑" panose="020B0503020204020204" pitchFamily="34" charset="-122"/>
                <a:ea typeface="微软雅黑" panose="020B0503020204020204" pitchFamily="34" charset="-122"/>
              </a:rPr>
              <a:t>为目的寄存器，立即数末尾补</a:t>
            </a:r>
            <a:r>
              <a:rPr lang="en-US" altLang="zh-CN" sz="2000">
                <a:latin typeface="微软雅黑" panose="020B0503020204020204" pitchFamily="34" charset="-122"/>
                <a:ea typeface="微软雅黑" panose="020B0503020204020204" pitchFamily="34" charset="-122"/>
              </a:rPr>
              <a:t>0</a:t>
            </a:r>
            <a:r>
              <a:rPr lang="zh-CN" altLang="en-US" sz="2000">
                <a:latin typeface="微软雅黑" panose="020B0503020204020204" pitchFamily="34" charset="-122"/>
                <a:ea typeface="微软雅黑" panose="020B0503020204020204" pitchFamily="34" charset="-122"/>
              </a:rPr>
              <a:t>，无访存操作，</a:t>
            </a:r>
            <a:r>
              <a:rPr lang="en-US" altLang="zh-CN" sz="2000">
                <a:latin typeface="微软雅黑" panose="020B0503020204020204" pitchFamily="34" charset="-122"/>
                <a:ea typeface="微软雅黑" panose="020B0503020204020204" pitchFamily="34" charset="-122"/>
              </a:rPr>
              <a:t>……</a:t>
            </a:r>
          </a:p>
          <a:p>
            <a:pPr marL="260350" indent="-285750">
              <a:spcBef>
                <a:spcPct val="0"/>
              </a:spcBef>
              <a:buSzTx/>
            </a:pP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条</a:t>
            </a:r>
            <a:r>
              <a:rPr lang="en-US" altLang="zh-CN" sz="2000">
                <a:latin typeface="微软雅黑" panose="020B0503020204020204" pitchFamily="34" charset="-122"/>
                <a:ea typeface="微软雅黑" panose="020B0503020204020204" pitchFamily="34" charset="-122"/>
              </a:rPr>
              <a:t>J-</a:t>
            </a:r>
            <a:r>
              <a:rPr lang="zh-CN" altLang="en-US" sz="2000">
                <a:latin typeface="微软雅黑" panose="020B0503020204020204" pitchFamily="34" charset="-122"/>
                <a:ea typeface="微软雅黑" panose="020B0503020204020204" pitchFamily="34" charset="-122"/>
              </a:rPr>
              <a:t>型指令：</a:t>
            </a:r>
            <a:r>
              <a:rPr lang="en-US" altLang="zh-CN" sz="2000">
                <a:latin typeface="微软雅黑" panose="020B0503020204020204" pitchFamily="34" charset="-122"/>
                <a:ea typeface="微软雅黑" panose="020B0503020204020204" pitchFamily="34" charset="-122"/>
              </a:rPr>
              <a:t>jal  rd, imm20</a:t>
            </a:r>
          </a:p>
          <a:p>
            <a:pPr marL="742950" lvl="1" indent="-285750">
              <a:spcBef>
                <a:spcPct val="0"/>
              </a:spcBef>
              <a:buSzTx/>
            </a:pPr>
            <a:r>
              <a:rPr lang="en-US" altLang="zh-CN" sz="2000">
                <a:latin typeface="微软雅黑" panose="020B0503020204020204" pitchFamily="34" charset="-122"/>
                <a:ea typeface="微软雅黑" panose="020B0503020204020204" pitchFamily="34" charset="-122"/>
              </a:rPr>
              <a:t>rd</a:t>
            </a:r>
            <a:r>
              <a:rPr lang="zh-CN" altLang="en-US" sz="2000">
                <a:latin typeface="微软雅黑" panose="020B0503020204020204" pitchFamily="34" charset="-122"/>
                <a:ea typeface="微软雅黑" panose="020B0503020204020204" pitchFamily="34" charset="-122"/>
              </a:rPr>
              <a:t>为目的寄存器（</a:t>
            </a:r>
            <a:r>
              <a:rPr lang="en-US" altLang="zh-CN" sz="2000">
                <a:latin typeface="微软雅黑" panose="020B0503020204020204" pitchFamily="34" charset="-122"/>
                <a:ea typeface="微软雅黑" panose="020B0503020204020204" pitchFamily="34" charset="-122"/>
              </a:rPr>
              <a:t>PC+4</a:t>
            </a:r>
            <a:r>
              <a:rPr lang="zh-CN" altLang="en-US" sz="2000">
                <a:latin typeface="微软雅黑" panose="020B0503020204020204" pitchFamily="34" charset="-122"/>
                <a:ea typeface="微软雅黑" panose="020B0503020204020204" pitchFamily="34" charset="-122"/>
              </a:rPr>
              <a:t>），符号扩展，无访存操作，</a:t>
            </a:r>
            <a:r>
              <a:rPr lang="en-US" altLang="zh-CN" sz="2000">
                <a:latin typeface="微软雅黑" panose="020B0503020204020204" pitchFamily="34" charset="-122"/>
                <a:ea typeface="微软雅黑" panose="020B0503020204020204" pitchFamily="34" charset="-122"/>
              </a:rPr>
              <a:t> PC</a:t>
            </a:r>
            <a:r>
              <a:rPr lang="zh-CN" altLang="en-US" sz="2000">
                <a:latin typeface="微软雅黑" panose="020B0503020204020204" pitchFamily="34" charset="-122"/>
                <a:ea typeface="微软雅黑" panose="020B0503020204020204" pitchFamily="34" charset="-122"/>
              </a:rPr>
              <a:t>无条件更新</a:t>
            </a:r>
            <a:r>
              <a:rPr lang="en-US" altLang="zh-CN" sz="2000">
                <a:latin typeface="微软雅黑" panose="020B0503020204020204" pitchFamily="34" charset="-122"/>
                <a:ea typeface="微软雅黑" panose="020B0503020204020204" pitchFamily="34" charset="-122"/>
              </a:rPr>
              <a:t>……</a:t>
            </a:r>
          </a:p>
          <a:p>
            <a:pPr marL="260350" indent="-285750">
              <a:spcBef>
                <a:spcPct val="0"/>
              </a:spcBef>
              <a:buSzTx/>
            </a:pPr>
            <a:r>
              <a:rPr lang="zh-CN" altLang="en-US" sz="2000">
                <a:latin typeface="微软雅黑" panose="020B0503020204020204" pitchFamily="34" charset="-122"/>
                <a:ea typeface="微软雅黑" panose="020B0503020204020204" pitchFamily="34" charset="-122"/>
              </a:rPr>
              <a:t>汇总每条指令控制信号的取值，生成真值表，写出逻辑表达式，设计控制器逻辑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2324">
                                            <p:txEl>
                                              <p:pRg st="0" end="0"/>
                                            </p:txEl>
                                          </p:spTgt>
                                        </p:tgtEl>
                                        <p:attrNameLst>
                                          <p:attrName>style.visibility</p:attrName>
                                        </p:attrNameLst>
                                      </p:cBhvr>
                                      <p:to>
                                        <p:strVal val="visible"/>
                                      </p:to>
                                    </p:set>
                                    <p:animEffect transition="in" filter="blinds(horizontal)">
                                      <p:cBhvr>
                                        <p:cTn id="7" dur="500"/>
                                        <p:tgtEl>
                                          <p:spTgt spid="3123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2324">
                                            <p:txEl>
                                              <p:pRg st="1" end="1"/>
                                            </p:txEl>
                                          </p:spTgt>
                                        </p:tgtEl>
                                        <p:attrNameLst>
                                          <p:attrName>style.visibility</p:attrName>
                                        </p:attrNameLst>
                                      </p:cBhvr>
                                      <p:to>
                                        <p:strVal val="visible"/>
                                      </p:to>
                                    </p:set>
                                    <p:animEffect transition="in" filter="blinds(horizontal)">
                                      <p:cBhvr>
                                        <p:cTn id="12" dur="500"/>
                                        <p:tgtEl>
                                          <p:spTgt spid="31232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2324">
                                            <p:txEl>
                                              <p:pRg st="2" end="2"/>
                                            </p:txEl>
                                          </p:spTgt>
                                        </p:tgtEl>
                                        <p:attrNameLst>
                                          <p:attrName>style.visibility</p:attrName>
                                        </p:attrNameLst>
                                      </p:cBhvr>
                                      <p:to>
                                        <p:strVal val="visible"/>
                                      </p:to>
                                    </p:set>
                                    <p:animEffect transition="in" filter="blinds(horizontal)">
                                      <p:cBhvr>
                                        <p:cTn id="17" dur="500"/>
                                        <p:tgtEl>
                                          <p:spTgt spid="31232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2324">
                                            <p:txEl>
                                              <p:pRg st="3" end="3"/>
                                            </p:txEl>
                                          </p:spTgt>
                                        </p:tgtEl>
                                        <p:attrNameLst>
                                          <p:attrName>style.visibility</p:attrName>
                                        </p:attrNameLst>
                                      </p:cBhvr>
                                      <p:to>
                                        <p:strVal val="visible"/>
                                      </p:to>
                                    </p:set>
                                    <p:animEffect transition="in" filter="blinds(horizontal)">
                                      <p:cBhvr>
                                        <p:cTn id="22" dur="500"/>
                                        <p:tgtEl>
                                          <p:spTgt spid="31232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2324">
                                            <p:txEl>
                                              <p:pRg st="4" end="4"/>
                                            </p:txEl>
                                          </p:spTgt>
                                        </p:tgtEl>
                                        <p:attrNameLst>
                                          <p:attrName>style.visibility</p:attrName>
                                        </p:attrNameLst>
                                      </p:cBhvr>
                                      <p:to>
                                        <p:strVal val="visible"/>
                                      </p:to>
                                    </p:set>
                                    <p:animEffect transition="in" filter="blinds(horizontal)">
                                      <p:cBhvr>
                                        <p:cTn id="27" dur="500"/>
                                        <p:tgtEl>
                                          <p:spTgt spid="31232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2324">
                                            <p:txEl>
                                              <p:pRg st="5" end="5"/>
                                            </p:txEl>
                                          </p:spTgt>
                                        </p:tgtEl>
                                        <p:attrNameLst>
                                          <p:attrName>style.visibility</p:attrName>
                                        </p:attrNameLst>
                                      </p:cBhvr>
                                      <p:to>
                                        <p:strVal val="visible"/>
                                      </p:to>
                                    </p:set>
                                    <p:animEffect transition="in" filter="blinds(horizontal)">
                                      <p:cBhvr>
                                        <p:cTn id="32" dur="500"/>
                                        <p:tgtEl>
                                          <p:spTgt spid="31232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2324">
                                            <p:txEl>
                                              <p:pRg st="6" end="6"/>
                                            </p:txEl>
                                          </p:spTgt>
                                        </p:tgtEl>
                                        <p:attrNameLst>
                                          <p:attrName>style.visibility</p:attrName>
                                        </p:attrNameLst>
                                      </p:cBhvr>
                                      <p:to>
                                        <p:strVal val="visible"/>
                                      </p:to>
                                    </p:set>
                                    <p:animEffect transition="in" filter="blinds(horizontal)">
                                      <p:cBhvr>
                                        <p:cTn id="37" dur="500"/>
                                        <p:tgtEl>
                                          <p:spTgt spid="31232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2324">
                                            <p:txEl>
                                              <p:pRg st="7" end="7"/>
                                            </p:txEl>
                                          </p:spTgt>
                                        </p:tgtEl>
                                        <p:attrNameLst>
                                          <p:attrName>style.visibility</p:attrName>
                                        </p:attrNameLst>
                                      </p:cBhvr>
                                      <p:to>
                                        <p:strVal val="visible"/>
                                      </p:to>
                                    </p:set>
                                    <p:animEffect transition="in" filter="blinds(horizontal)">
                                      <p:cBhvr>
                                        <p:cTn id="42" dur="500"/>
                                        <p:tgtEl>
                                          <p:spTgt spid="31232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12324">
                                            <p:txEl>
                                              <p:pRg st="8" end="8"/>
                                            </p:txEl>
                                          </p:spTgt>
                                        </p:tgtEl>
                                        <p:attrNameLst>
                                          <p:attrName>style.visibility</p:attrName>
                                        </p:attrNameLst>
                                      </p:cBhvr>
                                      <p:to>
                                        <p:strVal val="visible"/>
                                      </p:to>
                                    </p:set>
                                    <p:animEffect transition="in" filter="blinds(horizontal)">
                                      <p:cBhvr>
                                        <p:cTn id="47" dur="500"/>
                                        <p:tgtEl>
                                          <p:spTgt spid="31232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12324">
                                            <p:txEl>
                                              <p:pRg st="9" end="9"/>
                                            </p:txEl>
                                          </p:spTgt>
                                        </p:tgtEl>
                                        <p:attrNameLst>
                                          <p:attrName>style.visibility</p:attrName>
                                        </p:attrNameLst>
                                      </p:cBhvr>
                                      <p:to>
                                        <p:strVal val="visible"/>
                                      </p:to>
                                    </p:set>
                                    <p:animEffect transition="in" filter="blinds(horizontal)">
                                      <p:cBhvr>
                                        <p:cTn id="52" dur="500"/>
                                        <p:tgtEl>
                                          <p:spTgt spid="312324">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12324">
                                            <p:txEl>
                                              <p:pRg st="10" end="10"/>
                                            </p:txEl>
                                          </p:spTgt>
                                        </p:tgtEl>
                                        <p:attrNameLst>
                                          <p:attrName>style.visibility</p:attrName>
                                        </p:attrNameLst>
                                      </p:cBhvr>
                                      <p:to>
                                        <p:strVal val="visible"/>
                                      </p:to>
                                    </p:set>
                                    <p:animEffect transition="in" filter="blinds(horizontal)">
                                      <p:cBhvr>
                                        <p:cTn id="57" dur="500"/>
                                        <p:tgtEl>
                                          <p:spTgt spid="312324">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12324">
                                            <p:txEl>
                                              <p:pRg st="11" end="11"/>
                                            </p:txEl>
                                          </p:spTgt>
                                        </p:tgtEl>
                                        <p:attrNameLst>
                                          <p:attrName>style.visibility</p:attrName>
                                        </p:attrNameLst>
                                      </p:cBhvr>
                                      <p:to>
                                        <p:strVal val="visible"/>
                                      </p:to>
                                    </p:set>
                                    <p:animEffect transition="in" filter="blinds(horizontal)">
                                      <p:cBhvr>
                                        <p:cTn id="62" dur="500"/>
                                        <p:tgtEl>
                                          <p:spTgt spid="312324">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312324">
                                            <p:txEl>
                                              <p:pRg st="12" end="12"/>
                                            </p:txEl>
                                          </p:spTgt>
                                        </p:tgtEl>
                                        <p:attrNameLst>
                                          <p:attrName>style.visibility</p:attrName>
                                        </p:attrNameLst>
                                      </p:cBhvr>
                                      <p:to>
                                        <p:strVal val="visible"/>
                                      </p:to>
                                    </p:set>
                                    <p:animEffect transition="in" filter="blinds(horizontal)">
                                      <p:cBhvr>
                                        <p:cTn id="67" dur="500"/>
                                        <p:tgtEl>
                                          <p:spTgt spid="312324">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312324">
                                            <p:txEl>
                                              <p:pRg st="13" end="13"/>
                                            </p:txEl>
                                          </p:spTgt>
                                        </p:tgtEl>
                                        <p:attrNameLst>
                                          <p:attrName>style.visibility</p:attrName>
                                        </p:attrNameLst>
                                      </p:cBhvr>
                                      <p:to>
                                        <p:strVal val="visible"/>
                                      </p:to>
                                    </p:set>
                                    <p:animEffect transition="in" filter="blinds(horizontal)">
                                      <p:cBhvr>
                                        <p:cTn id="72" dur="500"/>
                                        <p:tgtEl>
                                          <p:spTgt spid="312324">
                                            <p:txEl>
                                              <p:pRg st="13" end="1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312324">
                                            <p:txEl>
                                              <p:pRg st="14" end="14"/>
                                            </p:txEl>
                                          </p:spTgt>
                                        </p:tgtEl>
                                        <p:attrNameLst>
                                          <p:attrName>style.visibility</p:attrName>
                                        </p:attrNameLst>
                                      </p:cBhvr>
                                      <p:to>
                                        <p:strVal val="visible"/>
                                      </p:to>
                                    </p:set>
                                    <p:animEffect transition="in" filter="blinds(horizontal)">
                                      <p:cBhvr>
                                        <p:cTn id="77" dur="500"/>
                                        <p:tgtEl>
                                          <p:spTgt spid="312324">
                                            <p:txEl>
                                              <p:pRg st="14" end="14"/>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312324">
                                            <p:txEl>
                                              <p:pRg st="15" end="15"/>
                                            </p:txEl>
                                          </p:spTgt>
                                        </p:tgtEl>
                                        <p:attrNameLst>
                                          <p:attrName>style.visibility</p:attrName>
                                        </p:attrNameLst>
                                      </p:cBhvr>
                                      <p:to>
                                        <p:strVal val="visible"/>
                                      </p:to>
                                    </p:set>
                                    <p:animEffect transition="in" filter="blinds(horizontal)">
                                      <p:cBhvr>
                                        <p:cTn id="82" dur="500"/>
                                        <p:tgtEl>
                                          <p:spTgt spid="312324">
                                            <p:txEl>
                                              <p:pRg st="15" end="15"/>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312324">
                                            <p:txEl>
                                              <p:pRg st="16" end="16"/>
                                            </p:txEl>
                                          </p:spTgt>
                                        </p:tgtEl>
                                        <p:attrNameLst>
                                          <p:attrName>style.visibility</p:attrName>
                                        </p:attrNameLst>
                                      </p:cBhvr>
                                      <p:to>
                                        <p:strVal val="visible"/>
                                      </p:to>
                                    </p:set>
                                    <p:animEffect transition="in" filter="blinds(horizontal)">
                                      <p:cBhvr>
                                        <p:cTn id="87" dur="500"/>
                                        <p:tgtEl>
                                          <p:spTgt spid="31232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a:extLst>
              <a:ext uri="{FF2B5EF4-FFF2-40B4-BE49-F238E27FC236}">
                <a16:creationId xmlns:a16="http://schemas.microsoft.com/office/drawing/2014/main" id="{669E86AA-51B8-DA99-5BD0-9612D6CBEE9E}"/>
              </a:ext>
            </a:extLst>
          </p:cNvPr>
          <p:cNvSpPr>
            <a:spLocks noGrp="1" noChangeArrowheads="1"/>
          </p:cNvSpPr>
          <p:nvPr>
            <p:ph type="title"/>
          </p:nvPr>
        </p:nvSpPr>
        <p:spPr>
          <a:xfrm>
            <a:off x="444500" y="203200"/>
            <a:ext cx="5946775" cy="422275"/>
          </a:xfrm>
        </p:spPr>
        <p:txBody>
          <a:bodyPr/>
          <a:lstStyle/>
          <a:p>
            <a:r>
              <a:rPr lang="zh-CN" altLang="en-US">
                <a:ea typeface="宋体" panose="02010600030101010101" pitchFamily="2" charset="-122"/>
              </a:rPr>
              <a:t>第四讲 多周期处理器的设计</a:t>
            </a:r>
          </a:p>
        </p:txBody>
      </p:sp>
      <p:sp>
        <p:nvSpPr>
          <p:cNvPr id="313347" name="Rectangle 3">
            <a:extLst>
              <a:ext uri="{FF2B5EF4-FFF2-40B4-BE49-F238E27FC236}">
                <a16:creationId xmlns:a16="http://schemas.microsoft.com/office/drawing/2014/main" id="{FD2333F7-220B-85C9-9CA7-CEE4CE333BBE}"/>
              </a:ext>
            </a:extLst>
          </p:cNvPr>
          <p:cNvSpPr>
            <a:spLocks noGrp="1" noChangeArrowheads="1"/>
          </p:cNvSpPr>
          <p:nvPr>
            <p:ph idx="1"/>
          </p:nvPr>
        </p:nvSpPr>
        <p:spPr>
          <a:xfrm>
            <a:off x="611188" y="1382713"/>
            <a:ext cx="8191500" cy="3978275"/>
          </a:xfrm>
        </p:spPr>
        <p:txBody>
          <a:bodyPr/>
          <a:lstStyle/>
          <a:p>
            <a:r>
              <a:rPr lang="zh-CN" altLang="en-US" sz="2200">
                <a:latin typeface="微软雅黑" panose="020B0503020204020204" pitchFamily="34" charset="-122"/>
                <a:ea typeface="微软雅黑" panose="020B0503020204020204" pitchFamily="34" charset="-122"/>
              </a:rPr>
              <a:t>多周期数据通路实现思想</a:t>
            </a:r>
          </a:p>
          <a:p>
            <a:r>
              <a:rPr lang="zh-CN" altLang="en-US" sz="2200">
                <a:latin typeface="微软雅黑" panose="020B0503020204020204" pitchFamily="34" charset="-122"/>
                <a:ea typeface="微软雅黑" panose="020B0503020204020204" pitchFamily="34" charset="-122"/>
              </a:rPr>
              <a:t>单周期数据通路和多周期数据通路的差别</a:t>
            </a:r>
          </a:p>
          <a:p>
            <a:pPr lvl="1"/>
            <a:r>
              <a:rPr lang="zh-CN" altLang="en-US" sz="2200">
                <a:latin typeface="微软雅黑" panose="020B0503020204020204" pitchFamily="34" charset="-122"/>
                <a:ea typeface="微软雅黑" panose="020B0503020204020204" pitchFamily="34" charset="-122"/>
              </a:rPr>
              <a:t>通过简要分析</a:t>
            </a:r>
            <a:r>
              <a:rPr lang="en-US" altLang="zh-CN" sz="2200">
                <a:latin typeface="微软雅黑" panose="020B0503020204020204" pitchFamily="34" charset="-122"/>
                <a:ea typeface="微软雅黑" panose="020B0503020204020204" pitchFamily="34" charset="-122"/>
              </a:rPr>
              <a:t>LOAD</a:t>
            </a:r>
            <a:r>
              <a:rPr lang="zh-CN" altLang="en-US" sz="2200">
                <a:latin typeface="微软雅黑" panose="020B0503020204020204" pitchFamily="34" charset="-122"/>
                <a:ea typeface="微软雅黑" panose="020B0503020204020204" pitchFamily="34" charset="-122"/>
              </a:rPr>
              <a:t>指令分阶段执行过程，以加深理解单周期和多周期数据通路的差别</a:t>
            </a:r>
          </a:p>
          <a:p>
            <a:r>
              <a:rPr lang="zh-CN" altLang="en-US" sz="2200">
                <a:latin typeface="微软雅黑" panose="020B0503020204020204" pitchFamily="34" charset="-122"/>
                <a:ea typeface="微软雅黑" panose="020B0503020204020204" pitchFamily="34" charset="-122"/>
              </a:rPr>
              <a:t>实现目标：一个简单指令系统</a:t>
            </a:r>
            <a:endParaRPr lang="en-US" altLang="zh-CN" sz="2200">
              <a:latin typeface="微软雅黑" panose="020B0503020204020204" pitchFamily="34" charset="-122"/>
              <a:ea typeface="微软雅黑" panose="020B0503020204020204" pitchFamily="34" charset="-122"/>
            </a:endParaRPr>
          </a:p>
          <a:p>
            <a:r>
              <a:rPr lang="zh-CN" altLang="en-US" sz="2200">
                <a:latin typeface="微软雅黑" panose="020B0503020204020204" pitchFamily="34" charset="-122"/>
                <a:ea typeface="微软雅黑" panose="020B0503020204020204" pitchFamily="34" charset="-122"/>
              </a:rPr>
              <a:t>多周期数据通路设计</a:t>
            </a:r>
          </a:p>
          <a:p>
            <a:r>
              <a:rPr lang="zh-CN" altLang="en-US" sz="2200">
                <a:latin typeface="微软雅黑" panose="020B0503020204020204" pitchFamily="34" charset="-122"/>
                <a:ea typeface="微软雅黑" panose="020B0503020204020204" pitchFamily="34" charset="-122"/>
              </a:rPr>
              <a:t>硬连线控制器和微程序控制器</a:t>
            </a:r>
          </a:p>
          <a:p>
            <a:r>
              <a:rPr lang="zh-CN" altLang="en-US" sz="2200">
                <a:latin typeface="微软雅黑" panose="020B0503020204020204" pitchFamily="34" charset="-122"/>
                <a:ea typeface="微软雅黑" panose="020B0503020204020204" pitchFamily="34" charset="-122"/>
              </a:rPr>
              <a:t>带异常处理的处理器设计</a:t>
            </a:r>
          </a:p>
          <a:p>
            <a:pPr>
              <a:spcBef>
                <a:spcPct val="50000"/>
              </a:spcBef>
            </a:pPr>
            <a:endParaRPr lang="zh-CN" altLang="en-US" sz="2200">
              <a:ea typeface="黑体" panose="02010609060101010101" pitchFamily="49" charset="-122"/>
            </a:endParaRPr>
          </a:p>
        </p:txBody>
      </p:sp>
      <p:sp>
        <p:nvSpPr>
          <p:cNvPr id="152579" name="Text Box 4">
            <a:extLst>
              <a:ext uri="{FF2B5EF4-FFF2-40B4-BE49-F238E27FC236}">
                <a16:creationId xmlns:a16="http://schemas.microsoft.com/office/drawing/2014/main" id="{6F231A8D-F6C0-911D-6A54-71919438AB82}"/>
              </a:ext>
            </a:extLst>
          </p:cNvPr>
          <p:cNvSpPr txBox="1">
            <a:spLocks noChangeArrowheads="1"/>
          </p:cNvSpPr>
          <p:nvPr/>
        </p:nvSpPr>
        <p:spPr bwMode="auto">
          <a:xfrm>
            <a:off x="2851150" y="741363"/>
            <a:ext cx="1973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p>
            <a:pPr eaLnBrk="0" hangingPunct="0">
              <a:spcBef>
                <a:spcPct val="50000"/>
              </a:spcBef>
            </a:pPr>
            <a:r>
              <a:rPr lang="zh-CN" altLang="en-US" sz="2400">
                <a:solidFill>
                  <a:schemeClr val="accent1"/>
                </a:solidFill>
                <a:latin typeface="Times New Roman" panose="02020603050405020304" pitchFamily="18" charset="0"/>
                <a:ea typeface="宋体" panose="02010600030101010101" pitchFamily="2" charset="-122"/>
              </a:rPr>
              <a:t>主 要 内 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animEffect transition="in" filter="blinds(horizontal)">
                                      <p:cBhvr>
                                        <p:cTn id="7" dur="500"/>
                                        <p:tgtEl>
                                          <p:spTgt spid="313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3347">
                                            <p:txEl>
                                              <p:pRg st="1" end="1"/>
                                            </p:txEl>
                                          </p:spTgt>
                                        </p:tgtEl>
                                        <p:attrNameLst>
                                          <p:attrName>style.visibility</p:attrName>
                                        </p:attrNameLst>
                                      </p:cBhvr>
                                      <p:to>
                                        <p:strVal val="visible"/>
                                      </p:to>
                                    </p:set>
                                    <p:animEffect transition="in" filter="blinds(horizontal)">
                                      <p:cBhvr>
                                        <p:cTn id="12" dur="500"/>
                                        <p:tgtEl>
                                          <p:spTgt spid="3133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3347">
                                            <p:txEl>
                                              <p:pRg st="2" end="2"/>
                                            </p:txEl>
                                          </p:spTgt>
                                        </p:tgtEl>
                                        <p:attrNameLst>
                                          <p:attrName>style.visibility</p:attrName>
                                        </p:attrNameLst>
                                      </p:cBhvr>
                                      <p:to>
                                        <p:strVal val="visible"/>
                                      </p:to>
                                    </p:set>
                                    <p:animEffect transition="in" filter="blinds(horizontal)">
                                      <p:cBhvr>
                                        <p:cTn id="17" dur="500"/>
                                        <p:tgtEl>
                                          <p:spTgt spid="3133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3347">
                                            <p:txEl>
                                              <p:pRg st="3" end="3"/>
                                            </p:txEl>
                                          </p:spTgt>
                                        </p:tgtEl>
                                        <p:attrNameLst>
                                          <p:attrName>style.visibility</p:attrName>
                                        </p:attrNameLst>
                                      </p:cBhvr>
                                      <p:to>
                                        <p:strVal val="visible"/>
                                      </p:to>
                                    </p:set>
                                    <p:animEffect transition="in" filter="blinds(horizontal)">
                                      <p:cBhvr>
                                        <p:cTn id="22" dur="500"/>
                                        <p:tgtEl>
                                          <p:spTgt spid="3133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3347">
                                            <p:txEl>
                                              <p:pRg st="4" end="4"/>
                                            </p:txEl>
                                          </p:spTgt>
                                        </p:tgtEl>
                                        <p:attrNameLst>
                                          <p:attrName>style.visibility</p:attrName>
                                        </p:attrNameLst>
                                      </p:cBhvr>
                                      <p:to>
                                        <p:strVal val="visible"/>
                                      </p:to>
                                    </p:set>
                                    <p:animEffect transition="in" filter="blinds(horizontal)">
                                      <p:cBhvr>
                                        <p:cTn id="27" dur="500"/>
                                        <p:tgtEl>
                                          <p:spTgt spid="3133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3347">
                                            <p:txEl>
                                              <p:pRg st="5" end="5"/>
                                            </p:txEl>
                                          </p:spTgt>
                                        </p:tgtEl>
                                        <p:attrNameLst>
                                          <p:attrName>style.visibility</p:attrName>
                                        </p:attrNameLst>
                                      </p:cBhvr>
                                      <p:to>
                                        <p:strVal val="visible"/>
                                      </p:to>
                                    </p:set>
                                    <p:animEffect transition="in" filter="blinds(horizontal)">
                                      <p:cBhvr>
                                        <p:cTn id="32" dur="500"/>
                                        <p:tgtEl>
                                          <p:spTgt spid="31334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3347">
                                            <p:txEl>
                                              <p:pRg st="6" end="6"/>
                                            </p:txEl>
                                          </p:spTgt>
                                        </p:tgtEl>
                                        <p:attrNameLst>
                                          <p:attrName>style.visibility</p:attrName>
                                        </p:attrNameLst>
                                      </p:cBhvr>
                                      <p:to>
                                        <p:strVal val="visible"/>
                                      </p:to>
                                    </p:set>
                                    <p:animEffect transition="in" filter="blinds(horizontal)">
                                      <p:cBhvr>
                                        <p:cTn id="37" dur="500"/>
                                        <p:tgtEl>
                                          <p:spTgt spid="3133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
</p:tagLst>
</file>

<file path=ppt/tags/tag2.xml><?xml version="1.0" encoding="utf-8"?>
<p:tagLst xmlns:a="http://schemas.openxmlformats.org/drawingml/2006/main" xmlns:r="http://schemas.openxmlformats.org/officeDocument/2006/relationships" xmlns:p="http://schemas.openxmlformats.org/presentationml/2006/main">
  <p:tag name="TIMING" val="|2.5"/>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89d1c070-2cc8-4372-9ecc-0085c555e822}"/>
</p:tagLst>
</file>

<file path=ppt/theme/theme1.xml><?xml version="1.0" encoding="utf-8"?>
<a:theme xmlns:a="http://schemas.openxmlformats.org/drawingml/2006/main" name="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altLang="zh-CN" sz="16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altLang="zh-CN" sz="16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HD:User Folder:C152 Spring95:lecture1</Template>
  <TotalTime>2184129337</TotalTime>
  <Pages>40</Pages>
  <Words>24885</Words>
  <Application>Microsoft Office PowerPoint</Application>
  <PresentationFormat>全屏显示(4:3)</PresentationFormat>
  <Paragraphs>2669</Paragraphs>
  <Slides>142</Slides>
  <Notes>58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142</vt:i4>
      </vt:variant>
    </vt:vector>
  </HeadingPairs>
  <TitlesOfParts>
    <vt:vector size="156" baseType="lpstr">
      <vt:lpstr>Arial</vt:lpstr>
      <vt:lpstr>宋体</vt:lpstr>
      <vt:lpstr>Wingdings</vt:lpstr>
      <vt:lpstr>Times New Roman</vt:lpstr>
      <vt:lpstr>黑体</vt:lpstr>
      <vt:lpstr>微软雅黑</vt:lpstr>
      <vt:lpstr>Helvetica</vt:lpstr>
      <vt:lpstr>Tahoma</vt:lpstr>
      <vt:lpstr>Symbol</vt:lpstr>
      <vt:lpstr>MS Gothic</vt:lpstr>
      <vt:lpstr>Arial Unicode MS</vt:lpstr>
      <vt:lpstr>华文楷体</vt:lpstr>
      <vt:lpstr>lecture1</vt:lpstr>
      <vt:lpstr>Microsoft Word Document</vt:lpstr>
      <vt:lpstr>PowerPoint 演示文稿</vt:lpstr>
      <vt:lpstr>第一讲 中央处理器概述</vt:lpstr>
      <vt:lpstr>CPU执行程序和指令的过程</vt:lpstr>
      <vt:lpstr>组成指令功能的四种基本操作</vt:lpstr>
      <vt:lpstr>CPU基本组成原理图</vt:lpstr>
      <vt:lpstr>CPU的基本结构</vt:lpstr>
      <vt:lpstr>数据通路的基本结构</vt:lpstr>
      <vt:lpstr>操作元件：组合逻辑电路</vt:lpstr>
      <vt:lpstr>状态元件：时序逻辑电路</vt:lpstr>
      <vt:lpstr>存储元件中何时状态被改变？</vt:lpstr>
      <vt:lpstr>存储元件: 寄存器和寄存器组</vt:lpstr>
      <vt:lpstr>寄存器组的内部结构</vt:lpstr>
      <vt:lpstr>存储元件: 理想存储器</vt:lpstr>
      <vt:lpstr>数据通路与时序控制</vt:lpstr>
      <vt:lpstr>数据通路与时序控制（早期计算机的三级时序）</vt:lpstr>
      <vt:lpstr>数据通路与时序控制</vt:lpstr>
      <vt:lpstr>计算机性能与CPU时间</vt:lpstr>
      <vt:lpstr>计算机性能的测量</vt:lpstr>
      <vt:lpstr>CPU执行时间的计算</vt:lpstr>
      <vt:lpstr>Instruction Set Arch. + Organization</vt:lpstr>
      <vt:lpstr>Aspects of CPU Performance</vt:lpstr>
      <vt:lpstr>Aspects of CPU Performance</vt:lpstr>
      <vt:lpstr>如何计算CPI?</vt:lpstr>
      <vt:lpstr>Example1</vt:lpstr>
      <vt:lpstr>Marketing Metrics （产品宣称指标）</vt:lpstr>
      <vt:lpstr>浮点操作速度单位</vt:lpstr>
      <vt:lpstr>Example: MIPS数不可靠！</vt:lpstr>
      <vt:lpstr>选择性能评价程序（Benchmarks）</vt:lpstr>
      <vt:lpstr>Successful Benchmark: SPEC </vt:lpstr>
      <vt:lpstr>如何给出综合评价结果?</vt:lpstr>
      <vt:lpstr>综合性能评价的方法</vt:lpstr>
      <vt:lpstr>全球超级计算机500强</vt:lpstr>
      <vt:lpstr>Amdahl定律</vt:lpstr>
      <vt:lpstr>Amdahl定律</vt:lpstr>
      <vt:lpstr>第二讲 单周期数据通路设计</vt:lpstr>
      <vt:lpstr>回顾： CPU功能及其与计算机性能的关系</vt:lpstr>
      <vt:lpstr>早期累加器型指令系统(IAS机)数据通路</vt:lpstr>
      <vt:lpstr>单总线数据通路</vt:lpstr>
      <vt:lpstr>三总线数据通路</vt:lpstr>
      <vt:lpstr>设计处理器的步骤</vt:lpstr>
      <vt:lpstr>RV32I指令中寄存器数据和存储器数据的指定</vt:lpstr>
      <vt:lpstr>RV32I寄存器的功能定义和两种汇编表示 </vt:lpstr>
      <vt:lpstr>RISC-V指令格式</vt:lpstr>
      <vt:lpstr>目标指令功能描述</vt:lpstr>
      <vt:lpstr>扩展器部件的设计</vt:lpstr>
      <vt:lpstr>扩展器部件的设计</vt:lpstr>
      <vt:lpstr>算术逻辑部件的设计</vt:lpstr>
      <vt:lpstr>算术逻辑部件的设计</vt:lpstr>
      <vt:lpstr>取指令部件(Instruction Fetch Unit)的设计 </vt:lpstr>
      <vt:lpstr>R-型指令的数据通路</vt:lpstr>
      <vt:lpstr>算术逻辑部件的设计</vt:lpstr>
      <vt:lpstr>I-型运算指令的数据通路</vt:lpstr>
      <vt:lpstr>扩展器部件的设计</vt:lpstr>
      <vt:lpstr>U-型指令的数据通路</vt:lpstr>
      <vt:lpstr>算术逻辑部件的设计</vt:lpstr>
      <vt:lpstr>扩展器部件的设计</vt:lpstr>
      <vt:lpstr>Load/Stroe指令的数据通路</vt:lpstr>
      <vt:lpstr>算术逻辑部件的设计</vt:lpstr>
      <vt:lpstr>扩展器部件的设计</vt:lpstr>
      <vt:lpstr>B-型指令的数据通路</vt:lpstr>
      <vt:lpstr>算术逻辑部件的设计</vt:lpstr>
      <vt:lpstr>扩展器部件的设计</vt:lpstr>
      <vt:lpstr>B-型指令的数据通路</vt:lpstr>
      <vt:lpstr>J-型指令的数据通路</vt:lpstr>
      <vt:lpstr>算术逻辑部件的设计</vt:lpstr>
      <vt:lpstr>扩展器部件的设计</vt:lpstr>
      <vt:lpstr>J-型指令的数据通路</vt:lpstr>
      <vt:lpstr>Putting it All Together: A Single Cycle Datapath</vt:lpstr>
      <vt:lpstr>第二讲小结</vt:lpstr>
      <vt:lpstr>第三讲 单周期控制器的设计 </vt:lpstr>
      <vt:lpstr>The Big Picture: Where are We Now? </vt:lpstr>
      <vt:lpstr>指令开始时取指部件中的动作</vt:lpstr>
      <vt:lpstr>指令译码后R-型指令操作过程</vt:lpstr>
      <vt:lpstr>R-型指令最后阶段取指部件中的动作</vt:lpstr>
      <vt:lpstr>R-型指令的操作定时</vt:lpstr>
      <vt:lpstr>指令译码后I-型运算指令操作过程</vt:lpstr>
      <vt:lpstr>指令译码后U-型指令操作过程</vt:lpstr>
      <vt:lpstr>指令译码后Load/Store指令操作过程</vt:lpstr>
      <vt:lpstr>指令译码后Load/Store指令操作过程</vt:lpstr>
      <vt:lpstr>指令译码后B-型指令操作过程</vt:lpstr>
      <vt:lpstr>beq指令最后阶段取指部件中的动作</vt:lpstr>
      <vt:lpstr>指令译码后J-型指令操作过程</vt:lpstr>
      <vt:lpstr>综合分析结果，得到如下指令与控制信号的关系表</vt:lpstr>
      <vt:lpstr>综合分析结果，得到如下指令与控制信号的关系表</vt:lpstr>
      <vt:lpstr>回顾：算术逻辑部件的设计</vt:lpstr>
      <vt:lpstr>多值控制信号逻辑表达式的生成</vt:lpstr>
      <vt:lpstr>多值控制信号逻辑表达式的生成</vt:lpstr>
      <vt:lpstr>回顾：扩展器部件的设计</vt:lpstr>
      <vt:lpstr>根据逻辑表达式实现控制器的PLA电路</vt:lpstr>
      <vt:lpstr>执行前述9条指令完整的单周期处理器</vt:lpstr>
      <vt:lpstr>时钟周期的确定：找数据通路中的关键路径</vt:lpstr>
      <vt:lpstr>lw指令的执行时间最长, 它所花时间作为时钟周期</vt:lpstr>
      <vt:lpstr>单周期计算机的性能</vt:lpstr>
      <vt:lpstr>单周期计算机的性能</vt:lpstr>
      <vt:lpstr>单周期计算机的性能</vt:lpstr>
      <vt:lpstr>单周期计算机的性能</vt:lpstr>
      <vt:lpstr>第三讲 小结</vt:lpstr>
      <vt:lpstr>第三讲 小结</vt:lpstr>
      <vt:lpstr>第四讲 多周期处理器的设计</vt:lpstr>
      <vt:lpstr>单周期处理器时钟周期的弊端</vt:lpstr>
      <vt:lpstr>多周期处理器的实现思想</vt:lpstr>
      <vt:lpstr>多周期处理器实现目标：一个简单指令系统</vt:lpstr>
      <vt:lpstr>指令各阶段分析</vt:lpstr>
      <vt:lpstr>简单指令系统对应的多周期数据通路</vt:lpstr>
      <vt:lpstr>多周期数据通路中的控制信号</vt:lpstr>
      <vt:lpstr>各类指令执行过程分析</vt:lpstr>
      <vt:lpstr>各类指令执行过程分析</vt:lpstr>
      <vt:lpstr>各类指令执行过程分析</vt:lpstr>
      <vt:lpstr>状态元件内容和控制信号取值的改变：在时钟到来后的一定延时后发生</vt:lpstr>
      <vt:lpstr>各类指令执行过程分析</vt:lpstr>
      <vt:lpstr>各类指令执行过程分析</vt:lpstr>
      <vt:lpstr>各类指令执行过程分析</vt:lpstr>
      <vt:lpstr>各类指令执行过程分析</vt:lpstr>
      <vt:lpstr>PowerPoint 演示文稿</vt:lpstr>
      <vt:lpstr>状态转换图</vt:lpstr>
      <vt:lpstr>多周期控制器的实现</vt:lpstr>
      <vt:lpstr>时序控制的描述</vt:lpstr>
      <vt:lpstr>多周期控制器状态转换表</vt:lpstr>
      <vt:lpstr>示意：用PLA电路实现控制单元（硬布线方式）</vt:lpstr>
      <vt:lpstr>硬连线控制器设计和微程序控制器设计</vt:lpstr>
      <vt:lpstr>硬连线控制器设计和微程序控制器设计</vt:lpstr>
      <vt:lpstr>微程序控制器的基本结构</vt:lpstr>
      <vt:lpstr>微程序\微指令\微命令\微操作的关系</vt:lpstr>
      <vt:lpstr>第一个问题：微指令格式的设计</vt:lpstr>
      <vt:lpstr>第一个问题：微指令格式的设计</vt:lpstr>
      <vt:lpstr>第二个问题：下条微地址的确定方式</vt:lpstr>
      <vt:lpstr>回顾：异常和中断的处理</vt:lpstr>
      <vt:lpstr>回顾：处理器中的异常处理机制</vt:lpstr>
      <vt:lpstr>回顾：处理器中的异常处理机制</vt:lpstr>
      <vt:lpstr>带异常处理的数据通路设计</vt:lpstr>
      <vt:lpstr>带异常处理的数据通路</vt:lpstr>
      <vt:lpstr>带异常处理的控制器设计</vt:lpstr>
      <vt:lpstr>PowerPoint 演示文稿</vt:lpstr>
      <vt:lpstr>第四讲小结</vt:lpstr>
      <vt:lpstr>单多周期计算机的性能</vt:lpstr>
      <vt:lpstr>单多周期计算机的性能</vt:lpstr>
      <vt:lpstr>实例：IA-32处理器的实现</vt:lpstr>
      <vt:lpstr>前四讲总结1</vt:lpstr>
      <vt:lpstr>前四讲总结2</vt:lpstr>
      <vt:lpstr>前四讲总结3</vt:lpstr>
      <vt:lpstr>前四讲总结4</vt:lpstr>
      <vt:lpstr>前四讲总结5</vt:lpstr>
    </vt:vector>
  </TitlesOfParts>
  <Company>Nanjing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Designing a Multiple Cycle Processor</dc:subject>
  <dc:creator>CFYUAN</dc:creator>
  <cp:keywords/>
  <dc:description/>
  <cp:lastModifiedBy>思涵 沈</cp:lastModifiedBy>
  <cp:revision>1578</cp:revision>
  <cp:lastPrinted>1998-02-02T13:15:44Z</cp:lastPrinted>
  <dcterms:created xsi:type="dcterms:W3CDTF">1996-09-09T11:33:30Z</dcterms:created>
  <dcterms:modified xsi:type="dcterms:W3CDTF">2025-04-21T11:56:45Z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r8>2</vt:r8>
  </property>
  <property fmtid="{D5CDD505-2E9C-101B-9397-08002B2CF9AE}" pid="3" name="GraphicType">
    <vt:r8>2</vt:r8>
  </property>
  <property fmtid="{D5CDD505-2E9C-101B-9397-08002B2CF9AE}" pid="4" name="Compression">
    <vt:r8>100</vt:r8>
  </property>
  <property fmtid="{D5CDD505-2E9C-101B-9397-08002B2CF9AE}" pid="5" name="ScreenSize">
    <vt:r8>2</vt:r8>
  </property>
  <property fmtid="{D5CDD505-2E9C-101B-9397-08002B2CF9AE}" pid="6" name="ScreenUsage">
    <vt:r8>2</vt:r8>
  </property>
  <property fmtid="{D5CDD505-2E9C-101B-9397-08002B2CF9AE}" pid="7" name="MailAddress">
    <vt:lpwstr>vipin@eng.wayne.edu</vt:lpwstr>
  </property>
  <property fmtid="{D5CDD505-2E9C-101B-9397-08002B2CF9AE}" pid="8" name="HomePage">
    <vt:lpwstr>http://www.pdcl.eng.wayne.edu/~vipin</vt:lpwstr>
  </property>
  <property fmtid="{D5CDD505-2E9C-101B-9397-08002B2CF9AE}" pid="9" name="Other">
    <vt:lpwstr>Vipin Chaudhary_x000d_
Dept. of Electrical &amp; Computer Engineering_x000d_
Wayne State University</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r8>15132390</vt:r8>
  </property>
  <property fmtid="{D5CDD505-2E9C-101B-9397-08002B2CF9AE}" pid="14" name="TextColor">
    <vt:r8>0</vt:r8>
  </property>
  <property fmtid="{D5CDD505-2E9C-101B-9397-08002B2CF9AE}" pid="15" name="LinkColor">
    <vt:r8>16711782</vt:r8>
  </property>
  <property fmtid="{D5CDD505-2E9C-101B-9397-08002B2CF9AE}" pid="16" name="VisitedColor">
    <vt:r8>10040268</vt:r8>
  </property>
  <property fmtid="{D5CDD505-2E9C-101B-9397-08002B2CF9AE}" pid="17" name="TransparentButton">
    <vt:r8>0</vt:r8>
  </property>
  <property fmtid="{D5CDD505-2E9C-101B-9397-08002B2CF9AE}" pid="18" name="ButtonType">
    <vt:r8>3</vt:r8>
  </property>
  <property fmtid="{D5CDD505-2E9C-101B-9397-08002B2CF9AE}" pid="19" name="ShowNotes">
    <vt:bool>true</vt:bool>
  </property>
  <property fmtid="{D5CDD505-2E9C-101B-9397-08002B2CF9AE}" pid="20" name="NavBtnPos">
    <vt:r8>1</vt:r8>
  </property>
  <property fmtid="{D5CDD505-2E9C-101B-9397-08002B2CF9AE}" pid="21" name="OutputDir">
    <vt:lpwstr>C:\WINDOWS\Desktop\VIPIN\WSU\ACADEMIC\COURSES\ECE468\SLIDES\web</vt:lpwstr>
  </property>
  <property fmtid="{D5CDD505-2E9C-101B-9397-08002B2CF9AE}" pid="22" name="ICV">
    <vt:lpwstr>D376B11CFAEB4EED9C8DB5C5F6FE8AE4</vt:lpwstr>
  </property>
  <property fmtid="{D5CDD505-2E9C-101B-9397-08002B2CF9AE}" pid="23" name="KSOProductBuildVer">
    <vt:lpwstr>2052-11.1.0.10700</vt:lpwstr>
  </property>
</Properties>
</file>